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59" r:id="rId4"/>
    <p:sldId id="270" r:id="rId5"/>
    <p:sldId id="258" r:id="rId6"/>
    <p:sldId id="268" r:id="rId7"/>
    <p:sldId id="269" r:id="rId8"/>
    <p:sldId id="261" r:id="rId9"/>
    <p:sldId id="262" r:id="rId10"/>
    <p:sldId id="263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4D9"/>
    <a:srgbClr val="69BBA7"/>
    <a:srgbClr val="9E428F"/>
    <a:srgbClr val="85E8CF"/>
    <a:srgbClr val="ECC29D"/>
    <a:srgbClr val="C6BCF6"/>
    <a:srgbClr val="899BA6"/>
    <a:srgbClr val="A0B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52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8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1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3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9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7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7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956C-3B45-B54E-B5A9-74BFB48C1990}" type="datetimeFigureOut">
              <a:rPr lang="fr-FR" smtClean="0"/>
              <a:t>08/08/2024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4648-8552-7740-B6E1-8CB5F2EF9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346423"/>
            <a:ext cx="9590315" cy="6828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550748" y="337455"/>
            <a:ext cx="9590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K26ToyBlocks123" panose="02000500000000000000" pitchFamily="2" charset="77"/>
              </a:rPr>
              <a:t>Programmation </a:t>
            </a:r>
            <a:r>
              <a:rPr lang="fr-FR" sz="2500" dirty="0">
                <a:solidFill>
                  <a:schemeClr val="accent2"/>
                </a:solidFill>
                <a:latin typeface="K26ToyBlocks123" panose="02000500000000000000" pitchFamily="2" charset="77"/>
              </a:rPr>
              <a:t>LITTÉRATURE</a:t>
            </a:r>
            <a:r>
              <a:rPr lang="fr-FR" sz="2500" dirty="0">
                <a:latin typeface="K26ToyBlocks123" panose="02000500000000000000" pitchFamily="2" charset="77"/>
              </a:rPr>
              <a:t> 2024-2025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59872"/>
              </p:ext>
            </p:extLst>
          </p:nvPr>
        </p:nvGraphicFramePr>
        <p:xfrm>
          <a:off x="550748" y="845249"/>
          <a:ext cx="9590315" cy="6350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1959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710048">
                <a:tc>
                  <a:txBody>
                    <a:bodyPr/>
                    <a:lstStyle/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DÉCOUVRIR, S’AFFIRMER DANS LE RAPPORT AUX AUTRES / LA MORALE EN QUESTION </a:t>
                      </a:r>
                    </a:p>
                    <a:p>
                      <a:endParaRPr lang="fr-FR" sz="8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LES ÉMOTIONS</a:t>
                      </a:r>
                    </a:p>
                    <a:p>
                      <a:endParaRPr lang="fr-FR" sz="500" b="1" dirty="0">
                        <a:solidFill>
                          <a:srgbClr val="899BA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OUVRAGES</a:t>
                      </a: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 : 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Un ange dans ma tête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(Anja Klaus)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- 5, 6 bonheurs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(Mathis)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Et dans ta tête à toi ?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(Marco Jaume)</a:t>
                      </a:r>
                      <a:endParaRPr lang="fr-FR" sz="14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fr-FR" sz="140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4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STRATÉGIES :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Je lis, je comprends: - Séances préparatoires 1 et 2 - Évaluations diagnostiques 1 à 4</a:t>
                      </a:r>
                    </a:p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DÉCOUVRIR, S’AFFIRMER DANS LE RAPPORT AUX AUTRES </a:t>
                      </a:r>
                    </a:p>
                    <a:p>
                      <a:endParaRPr lang="fr-FR" sz="8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L’AMITIÉ, LA FIDÉLITÉ, LA VIOLENCE, LES ÉPREUVES DE LA VIE</a:t>
                      </a:r>
                    </a:p>
                    <a:p>
                      <a:endParaRPr lang="fr-FR" sz="500" b="1" dirty="0">
                        <a:solidFill>
                          <a:srgbClr val="899BA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OUVRAGE</a:t>
                      </a: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 : 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L’œil du loup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(Daniel Pennac) 10 séances</a:t>
                      </a:r>
                    </a:p>
                    <a:p>
                      <a:endParaRPr lang="fr-FR" sz="9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STRATÉGIES :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Je lis, je comprends: - Ateliers unité 1</a:t>
                      </a:r>
                    </a:p>
                    <a:p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CONFRONTER AU MERVEILLEUX ET À L’ÉTRANGE</a:t>
                      </a:r>
                    </a:p>
                    <a:p>
                      <a:endParaRPr lang="fr-FR" sz="8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LECTURE ARPENTAGE</a:t>
                      </a:r>
                    </a:p>
                    <a:p>
                      <a:endParaRPr lang="fr-FR" sz="800" b="1" dirty="0">
                        <a:solidFill>
                          <a:srgbClr val="899BA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OUVRAGE</a:t>
                      </a: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 : 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J’étais un rat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(Philip Pullman)</a:t>
                      </a:r>
                    </a:p>
                    <a:p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STRATÉGIES :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Je lis, je comprends: - Ateliers unité 2</a:t>
                      </a:r>
                    </a:p>
                    <a:p>
                      <a:endParaRPr lang="fr-FR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VIVRE DES AVENTURES</a:t>
                      </a:r>
                    </a:p>
                    <a:p>
                      <a:endParaRPr lang="fr-FR" sz="8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LE ROMAN D’AVENTURE</a:t>
                      </a:r>
                    </a:p>
                    <a:p>
                      <a:endParaRPr lang="fr-FR" sz="1300" b="1" dirty="0">
                        <a:solidFill>
                          <a:schemeClr val="accent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OUVRAGES</a:t>
                      </a: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 : </a:t>
                      </a:r>
                    </a:p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4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Jumanji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4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Zathura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(Chris Van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Allsburg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STRATÉGIES :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Je lis, je comprends: - Ateliers unité 3</a:t>
                      </a:r>
                    </a:p>
                    <a:p>
                      <a:endParaRPr lang="fr-FR" sz="1300" b="1" dirty="0">
                        <a:solidFill>
                          <a:schemeClr val="accent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TOUS THÈMES</a:t>
                      </a:r>
                      <a:endParaRPr lang="fr-FR" sz="13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RALLYE LECTURE PETITE POCHE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LECTURES</a:t>
                      </a: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 : </a:t>
                      </a:r>
                    </a:p>
                    <a:p>
                      <a:r>
                        <a:rPr lang="fr-FR" sz="12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Joyeuses Pâques et bon Noël / cinq, six bonheurs / À table, président ! / Charly / Les monstres de là-bas / Mollo mollo le matin et pas trop vite l'après-midi / Lettres d'un mauvais élève / Sur le bout des doigts / Peau de lapin / Citrouille / Le cheval qui galopait sous terre / La caravane / Ma mère s'écrit avec une petite étoile / L'expulsion / L'homme qui perd le feu et le retrouve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STRATÉGIES :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Century Gothic" panose="020B0502020202020204" pitchFamily="34" charset="0"/>
                        </a:rPr>
                        <a:t>Je lis, je comprends: - Évaluation finale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5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346423"/>
            <a:ext cx="9590315" cy="6828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320040" y="337455"/>
            <a:ext cx="10104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latin typeface="K26ToyBlocks123" panose="02000500000000000000" pitchFamily="2" charset="77"/>
              </a:rPr>
              <a:t>Programmation </a:t>
            </a:r>
            <a:r>
              <a:rPr lang="fr-FR" sz="2500" dirty="0">
                <a:solidFill>
                  <a:schemeClr val="accent3">
                    <a:lumMod val="75000"/>
                  </a:schemeClr>
                </a:solidFill>
                <a:latin typeface="K26ToyBlocks123" panose="02000500000000000000" pitchFamily="2" charset="77"/>
              </a:rPr>
              <a:t>EMC</a:t>
            </a:r>
            <a:r>
              <a:rPr lang="fr-FR" sz="25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500" dirty="0">
                <a:latin typeface="K26ToyBlocks123" panose="02000500000000000000" pitchFamily="2" charset="77"/>
              </a:rPr>
              <a:t>2024-2025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0212"/>
              </p:ext>
            </p:extLst>
          </p:nvPr>
        </p:nvGraphicFramePr>
        <p:xfrm>
          <a:off x="550748" y="845249"/>
          <a:ext cx="9590315" cy="619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224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552625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LA SENSIBILITÉ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 CONNAÎTRE ET COMPRENDRE LES AUTRES</a:t>
                      </a:r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100" b="0" dirty="0">
                        <a:solidFill>
                          <a:srgbClr val="899BA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communiquer avec les autres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avoir confiance en soi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qu’une relation d’amitié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trouver sa place dans le groupe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LA SENSIBILITÉ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 CONNAÎTRE ET COMPRENDRE LES AUTRES</a:t>
                      </a:r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lutter contre le harcèlement ?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LA RÈGLE ET LE DROIT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DES PRINCIPES POUR VIVRE AVEC LES AUTRES</a:t>
                      </a:r>
                    </a:p>
                    <a:p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que le respect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lutter contre le racisme ?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LA RÈGLE ET LE DROIT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OBÉIR AUX RÈGLES ET COMPRENDRE LES SANCTIONS</a:t>
                      </a:r>
                    </a:p>
                    <a:p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À quoi servent les règles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À quoi servent les sanctions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L’ENGAGEMENT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Agir individuellement et collectivement</a:t>
                      </a:r>
                    </a:p>
                    <a:p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Quels sont les droits des enfants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que l’engagement humanitaire ?</a:t>
                      </a:r>
                    </a:p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LA RÈGLE ET LE DROIT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OBÉIR AUX RÈGLES ET COMPRENDRE LES SANCTIONS</a:t>
                      </a:r>
                    </a:p>
                    <a:p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Quels sont nos droits et nos devoirs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respecter l’égalité des droits ?</a:t>
                      </a:r>
                    </a:p>
                    <a:p>
                      <a:endParaRPr lang="fr-FR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- Comment respecter l’égalité entre les filles et les garçons</a:t>
                      </a:r>
                    </a:p>
                    <a:p>
                      <a:endParaRPr lang="fr-FR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- Qu’est-ce qu’être citoyen ?</a:t>
                      </a:r>
                    </a:p>
                    <a:p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LE JUGEMENT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PENSER PAR SOI-MÊME ET AVEC LES AUTRES</a:t>
                      </a:r>
                    </a:p>
                    <a:p>
                      <a:endParaRPr lang="fr-F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que la liberté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que la liberté d’expression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Comment débattre avec les autres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Quelles sont les trois grandes religions monothéistes ?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Qu’est-ce que la laïcité ?</a:t>
                      </a:r>
                    </a:p>
                    <a:p>
                      <a:endParaRPr lang="fr-FR" sz="10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89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231821"/>
            <a:ext cx="9590315" cy="7134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25452"/>
              </p:ext>
            </p:extLst>
          </p:nvPr>
        </p:nvGraphicFramePr>
        <p:xfrm>
          <a:off x="550748" y="920143"/>
          <a:ext cx="9590315" cy="646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875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2009104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70467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37221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1932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777555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Distinguer les grands groupes qui constituent la phrase</a:t>
                      </a:r>
                    </a:p>
                    <a:p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Identifier le sujet dans une phrase</a:t>
                      </a:r>
                    </a:p>
                    <a:p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Employer des phrases négatives et des phrases affirmatives</a:t>
                      </a:r>
                    </a:p>
                    <a:p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Repérer le verbe conjugué d’une phrase et trouver son infinitif</a:t>
                      </a:r>
                    </a:p>
                    <a:p>
                      <a:endParaRPr lang="fr-FR" sz="12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Conjuguer au présent les verbes en –ER ainsi que être et avoir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Conjuguer les autres verbes au présent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Identifier les compléments circonstanciels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Les constituants du GN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Employer à bon escient les signes de ponctuation dans la phrase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Employer des phrases interrogatives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Utiliser l’adjectif qualificatif épithète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Identifier les compléments d’objet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Le passé composé avec le verbe avoir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Le passé composé avec le verbe être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Caractériser la fonction de complément du nom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Conjuguer les verbes au futur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Conjuguer les verbes à l’imparfait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Employer les phrases injonctives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Caractériser la fonction d’attribut du sujet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rgbClr val="9E428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Entraînement conjugaison tous temps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Employer des pronoms personnels dans une phrase (sujet ou complément)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Distinguer phrase simple et phrase complexe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Conjuguer les verbes courants au passé simple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solidFill>
                            <a:srgbClr val="9E428F"/>
                          </a:solidFill>
                          <a:latin typeface="Century Gothic" panose="020B0502020202020204" pitchFamily="34" charset="0"/>
                        </a:rPr>
                        <a:t>CM1</a:t>
                      </a:r>
                      <a:r>
                        <a:rPr lang="fr-FR" sz="13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 CM2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4BA51C8-B007-E64C-9192-67F545C3B184}"/>
              </a:ext>
            </a:extLst>
          </p:cNvPr>
          <p:cNvSpPr txBox="1"/>
          <p:nvPr/>
        </p:nvSpPr>
        <p:spPr>
          <a:xfrm>
            <a:off x="550747" y="299066"/>
            <a:ext cx="9590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K26ToyBlocks123" panose="02000500000000000000" pitchFamily="2" charset="77"/>
              </a:rPr>
              <a:t>Programmation </a:t>
            </a:r>
            <a:r>
              <a:rPr lang="fr-FR" sz="2200" dirty="0">
                <a:solidFill>
                  <a:srgbClr val="C00000"/>
                </a:solidFill>
                <a:latin typeface="K26ToyBlocks123" panose="02000500000000000000" pitchFamily="2" charset="77"/>
              </a:rPr>
              <a:t>GRAMMAIRE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200" dirty="0">
                <a:latin typeface="K26ToyBlocks123" panose="02000500000000000000" pitchFamily="2" charset="77"/>
              </a:rPr>
              <a:t>2024-2025 </a:t>
            </a:r>
            <a:r>
              <a:rPr lang="fr-FR" b="1" dirty="0">
                <a:latin typeface="Century Gothic" panose="020B0502020202020204" pitchFamily="34" charset="0"/>
              </a:rPr>
              <a:t>CM1-CM2</a:t>
            </a:r>
            <a:r>
              <a:rPr lang="fr-FR" sz="2200" b="1" dirty="0">
                <a:latin typeface="K26ToyBlocks123" panose="02000500000000000000" pitchFamily="2" charset="77"/>
              </a:rPr>
              <a:t> 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Réussir en grammaire au CM </a:t>
            </a:r>
            <a:r>
              <a:rPr lang="fr-F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– Retz</a:t>
            </a:r>
            <a:endParaRPr lang="fr-FR" sz="1200" b="1" dirty="0">
              <a:solidFill>
                <a:srgbClr val="C00000"/>
              </a:solidFill>
              <a:latin typeface="K26ToyBlocks123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590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175517"/>
            <a:ext cx="9590315" cy="699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293845" y="215211"/>
            <a:ext cx="10104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K26ToyBlocks123" panose="02000500000000000000" pitchFamily="2" charset="77"/>
              </a:rPr>
              <a:t>Programmation </a:t>
            </a:r>
            <a:r>
              <a:rPr lang="fr-FR" sz="2200" dirty="0">
                <a:solidFill>
                  <a:srgbClr val="7030A0"/>
                </a:solidFill>
                <a:latin typeface="K26ToyBlocks123" panose="02000500000000000000" pitchFamily="2" charset="77"/>
              </a:rPr>
              <a:t>ORTHOGRAPHE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200" dirty="0">
                <a:latin typeface="K26ToyBlocks123" panose="02000500000000000000" pitchFamily="2" charset="77"/>
              </a:rPr>
              <a:t>2024-2025 </a:t>
            </a:r>
            <a:r>
              <a:rPr lang="fr-FR" b="1" dirty="0">
                <a:latin typeface="Century Gothic" panose="020B0502020202020204" pitchFamily="34" charset="0"/>
              </a:rPr>
              <a:t>CM1-CM2</a:t>
            </a:r>
          </a:p>
          <a:p>
            <a:pPr algn="ctr"/>
            <a:r>
              <a:rPr lang="fr-FR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Dictées et Histoire des arts autour du monde</a:t>
            </a:r>
            <a:r>
              <a:rPr lang="fr-FR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, Retz</a:t>
            </a:r>
            <a:endParaRPr lang="fr-FR" sz="1200" dirty="0">
              <a:solidFill>
                <a:srgbClr val="7030A0"/>
              </a:solidFill>
              <a:latin typeface="K26ToyBlocks123" panose="02000500000000000000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29588"/>
              </p:ext>
            </p:extLst>
          </p:nvPr>
        </p:nvGraphicFramePr>
        <p:xfrm>
          <a:off x="550747" y="870459"/>
          <a:ext cx="9590315" cy="6310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3416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670264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Dictée diagnostique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Classer les erreurs, stratégies, mise en projet (Code CHAMPIONS)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écrire « a » ou « à » / « on » ou « ont »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Les accords dans le GN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écrire « et » ou « est » / « son » ou « sont »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Les lettres finales muettes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Accorder le verbe (1)</a:t>
                      </a:r>
                    </a:p>
                    <a:p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écrire les nombres en lettres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s » ou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ss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pluriel des noms et des adjectifs (1)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les noms en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eur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 et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oir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la », « là » ou « l’a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leur » ou « leurs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Accentuer ou non la lettre « e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pluriel des noms et des adjectifs (2)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Distinguer infinitif et participe passé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le son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 à la fin d’un 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ou » ou « où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c » ou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ç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les adverbes qui se terminent par -ment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Accorder le participe passé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ses », « ces », « c’est » ou « s’est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ce » ou « se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féminin des noms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Écrire « g »,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 ou « 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ge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pluriel des noms et des adjectifs (3)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Accorder le verbe à son sujet (2)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7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175517"/>
            <a:ext cx="9590315" cy="699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550747" y="215211"/>
            <a:ext cx="959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K26ToyBlocks123" panose="02000500000000000000" pitchFamily="2" charset="77"/>
              </a:rPr>
              <a:t>Programmation 2024-2025 </a:t>
            </a:r>
          </a:p>
          <a:p>
            <a:pPr algn="ctr"/>
            <a:r>
              <a:rPr lang="fr-FR" sz="2200" dirty="0">
                <a:solidFill>
                  <a:srgbClr val="69BBA7"/>
                </a:solidFill>
                <a:latin typeface="K26ToyBlocks123" panose="02000500000000000000" pitchFamily="2" charset="77"/>
              </a:rPr>
              <a:t>HISTOIRE DE L’ART </a:t>
            </a:r>
            <a:r>
              <a:rPr lang="fr-FR" sz="2200" dirty="0">
                <a:latin typeface="K26ToyBlocks123" panose="02000500000000000000" pitchFamily="2" charset="77"/>
              </a:rPr>
              <a:t>ET</a:t>
            </a:r>
            <a:r>
              <a:rPr lang="fr-FR" sz="2200" dirty="0">
                <a:solidFill>
                  <a:srgbClr val="69BBA7"/>
                </a:solidFill>
                <a:latin typeface="K26ToyBlocks123" panose="02000500000000000000" pitchFamily="2" charset="77"/>
              </a:rPr>
              <a:t> </a:t>
            </a:r>
            <a:r>
              <a:rPr lang="fr-FR" sz="2200" dirty="0">
                <a:solidFill>
                  <a:srgbClr val="F0A4D9"/>
                </a:solidFill>
                <a:latin typeface="K26ToyBlocks123" panose="02000500000000000000" pitchFamily="2" charset="77"/>
              </a:rPr>
              <a:t>ARTS PLASTIQUES</a:t>
            </a:r>
            <a:endParaRPr lang="fr-FR" b="1" dirty="0">
              <a:solidFill>
                <a:srgbClr val="F0A4D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69BBA7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rgbClr val="69BBA7"/>
                </a:solidFill>
                <a:latin typeface="Century Gothic" panose="020B0502020202020204" pitchFamily="34" charset="0"/>
              </a:rPr>
              <a:t>Dictées et Histoire des arts autour du monde</a:t>
            </a:r>
            <a:r>
              <a:rPr lang="fr-FR" sz="1200" b="1" dirty="0">
                <a:solidFill>
                  <a:srgbClr val="69BBA7"/>
                </a:solidFill>
                <a:latin typeface="Century Gothic" panose="020B0502020202020204" pitchFamily="34" charset="0"/>
              </a:rPr>
              <a:t>, Retz</a:t>
            </a:r>
            <a:endParaRPr lang="fr-FR" sz="1200" dirty="0">
              <a:solidFill>
                <a:srgbClr val="69BBA7"/>
              </a:solidFill>
              <a:latin typeface="K26ToyBlocks123" panose="02000500000000000000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37207"/>
              </p:ext>
            </p:extLst>
          </p:nvPr>
        </p:nvGraphicFramePr>
        <p:xfrm>
          <a:off x="550747" y="1382764"/>
          <a:ext cx="9590315" cy="5792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8623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rgbClr val="85E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rgbClr val="85E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rgbClr val="85E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rgbClr val="85E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rgbClr val="85E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10589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La Grande Muraille de Chine / </a:t>
                      </a:r>
                      <a:r>
                        <a:rPr lang="fr-FR" sz="130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Muraille de Chine en string art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La princesse Grenouille - 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Alexandre </a:t>
                      </a:r>
                      <a:r>
                        <a:rPr lang="fr-FR" sz="13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Afanassiev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/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0" kern="1200" dirty="0">
                          <a:solidFill>
                            <a:srgbClr val="F0A4D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sorcière hideuse (vitrail à colorier)</a:t>
                      </a:r>
                    </a:p>
                    <a:p>
                      <a:endParaRPr lang="fr-FR" sz="13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Le Taj Mahal - </a:t>
                      </a:r>
                      <a:r>
                        <a:rPr lang="fr-FR" sz="13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Ustad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Ahmad </a:t>
                      </a:r>
                      <a:r>
                        <a:rPr lang="fr-FR" sz="13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Lahauri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/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kern="1200" dirty="0">
                          <a:solidFill>
                            <a:srgbClr val="F0A4D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Dessin et aquarelle « mon Taj Mahal »</a:t>
                      </a:r>
                      <a:endParaRPr lang="fr-FR" sz="1300" b="0" i="0" dirty="0">
                        <a:solidFill>
                          <a:srgbClr val="F0A4D9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Le Wayang Kulit </a:t>
                      </a:r>
                      <a:endParaRPr lang="fr-FR" sz="1300" b="0" dirty="0">
                        <a:solidFill>
                          <a:srgbClr val="F0A4D9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3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Mon voisin </a:t>
                      </a:r>
                      <a:r>
                        <a:rPr lang="fr-FR" sz="1300" b="0" dirty="0" err="1">
                          <a:latin typeface="Century Gothic" panose="020B0502020202020204" pitchFamily="34" charset="0"/>
                        </a:rPr>
                        <a:t>Totoro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fr-FR" sz="1300" b="0" i="1" dirty="0">
                          <a:latin typeface="Century Gothic" panose="020B0502020202020204" pitchFamily="34" charset="0"/>
                        </a:rPr>
                        <a:t>Hayao Miyazaki /</a:t>
                      </a:r>
                    </a:p>
                    <a:p>
                      <a:r>
                        <a:rPr lang="fr-FR" sz="1300" b="0" i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Double représentation et </a:t>
                      </a:r>
                      <a:r>
                        <a:rPr lang="fr-FR" sz="1300" b="0" i="0" dirty="0" err="1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photo-montage</a:t>
                      </a:r>
                      <a:r>
                        <a:rPr lang="fr-FR" sz="1300" b="0" i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 (inspiré du chat-bus)</a:t>
                      </a: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La Tour </a:t>
                      </a:r>
                      <a:r>
                        <a:rPr lang="fr-FR" sz="1300" b="0" dirty="0" err="1">
                          <a:latin typeface="Century Gothic" panose="020B0502020202020204" pitchFamily="34" charset="0"/>
                        </a:rPr>
                        <a:t>Burj</a:t>
                      </a: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 Khalifa - 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SOM et </a:t>
                      </a:r>
                      <a:r>
                        <a:rPr lang="fr-FR" sz="13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Hyder</a:t>
                      </a:r>
                      <a:r>
                        <a:rPr lang="fr-FR" sz="13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Consulting /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0" kern="1200" dirty="0">
                          <a:solidFill>
                            <a:srgbClr val="F0A4D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Travail de la perspective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- Le masque Dogon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- Le palais royal de Fès / </a:t>
                      </a:r>
                      <a:r>
                        <a:rPr lang="fr-FR" sz="130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Mosaïques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- Le conte et les griots – </a:t>
                      </a:r>
                      <a:r>
                        <a:rPr lang="fr-FR" sz="1300" b="0" i="1" dirty="0">
                          <a:latin typeface="Century Gothic" panose="020B0502020202020204" pitchFamily="34" charset="0"/>
                        </a:rPr>
                        <a:t>Souleymane </a:t>
                      </a:r>
                      <a:r>
                        <a:rPr lang="fr-FR" sz="1300" b="0" i="1" dirty="0" err="1">
                          <a:latin typeface="Century Gothic" panose="020B0502020202020204" pitchFamily="34" charset="0"/>
                        </a:rPr>
                        <a:t>Mbodj</a:t>
                      </a:r>
                      <a:endParaRPr lang="fr-FR" sz="1300" b="0" i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>
                          <a:latin typeface="Century Gothic" panose="020B0502020202020204" pitchFamily="34" charset="0"/>
                        </a:rPr>
                        <a:t>- Le Sphinx de Gizeh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Créer un dieu ou une déesse zoomorphe</a:t>
                      </a:r>
                      <a:endParaRPr lang="fr-FR" sz="1300" b="0" i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35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Dia de los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muertos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création de crânes Cavaleras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Macchu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Picchu</a:t>
                      </a: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 chouette enchantée – </a:t>
                      </a:r>
                      <a:r>
                        <a:rPr lang="fr-FR" sz="1350" b="0" i="1" dirty="0" err="1">
                          <a:latin typeface="Century Gothic" panose="020B0502020202020204" pitchFamily="34" charset="0"/>
                        </a:rPr>
                        <a:t>Kenojuak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350" b="0" i="1" dirty="0" err="1">
                          <a:latin typeface="Century Gothic" panose="020B0502020202020204" pitchFamily="34" charset="0"/>
                        </a:rPr>
                        <a:t>Ashevak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 /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i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Découverte de la gravure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Pop Art / 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autoportrait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carnaval de 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Lava – 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James Ford Murphy / </a:t>
                      </a:r>
                      <a:r>
                        <a:rPr lang="fr-FR" sz="1350" b="0" i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paysage volcanique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 peinture aborigène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Haka</a:t>
                      </a: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Les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Moaïs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Sculptures </a:t>
                      </a:r>
                      <a:r>
                        <a:rPr lang="fr-FR" sz="1350" b="0" dirty="0" err="1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Moaïs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 dans de l’argile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Arearea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Paul Gauguin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Harry Potter – 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J.K Rowling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 flûte enchantée – 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W.A Mozart / </a:t>
                      </a:r>
                      <a:r>
                        <a:rPr lang="fr-FR" sz="1350" b="0" i="1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art abstrait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 Casa </a:t>
                      </a:r>
                      <a:r>
                        <a:rPr lang="fr-FR" sz="1350" b="0" dirty="0" err="1">
                          <a:latin typeface="Century Gothic" panose="020B0502020202020204" pitchFamily="34" charset="0"/>
                        </a:rPr>
                        <a:t>Batlló</a:t>
                      </a: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fr-FR" sz="1350" b="0" i="1" dirty="0">
                          <a:latin typeface="Century Gothic" panose="020B0502020202020204" pitchFamily="34" charset="0"/>
                        </a:rPr>
                        <a:t>Antonio Gaudi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La Vénus de Milo / 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Si la Vénus avait des bras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dirty="0">
                          <a:latin typeface="Century Gothic" panose="020B0502020202020204" pitchFamily="34" charset="0"/>
                        </a:rPr>
                        <a:t>- Le cinématographe / </a:t>
                      </a:r>
                      <a:r>
                        <a:rPr lang="fr-FR" sz="1350" b="0" dirty="0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création d’un </a:t>
                      </a:r>
                      <a:r>
                        <a:rPr lang="fr-FR" sz="1350" b="0" dirty="0" err="1">
                          <a:solidFill>
                            <a:srgbClr val="F0A4D9"/>
                          </a:solidFill>
                          <a:latin typeface="Century Gothic" panose="020B0502020202020204" pitchFamily="34" charset="0"/>
                        </a:rPr>
                        <a:t>flipbook</a:t>
                      </a:r>
                      <a:endParaRPr lang="fr-FR" sz="1350" b="0" dirty="0">
                        <a:solidFill>
                          <a:srgbClr val="F0A4D9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4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254643"/>
            <a:ext cx="9590315" cy="6920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459424" y="236485"/>
            <a:ext cx="95903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latin typeface="K26ToyBlocks123" panose="02000500000000000000" pitchFamily="2" charset="77"/>
              </a:rPr>
              <a:t>Programmation </a:t>
            </a:r>
            <a:r>
              <a:rPr lang="fr-FR" sz="25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MATHS </a:t>
            </a:r>
            <a:r>
              <a:rPr lang="fr-FR" sz="2500" dirty="0">
                <a:latin typeface="K26ToyBlocks123" panose="02000500000000000000" pitchFamily="2" charset="77"/>
              </a:rPr>
              <a:t>2024-2025          </a:t>
            </a:r>
            <a:r>
              <a:rPr lang="fr-FR" sz="2500" dirty="0">
                <a:solidFill>
                  <a:srgbClr val="9E428F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CM1</a:t>
            </a: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Tandem CM1-CM2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- Nathan</a:t>
            </a:r>
          </a:p>
          <a:p>
            <a:pPr algn="ctr"/>
            <a:endParaRPr lang="fr-FR" sz="2500" dirty="0">
              <a:solidFill>
                <a:srgbClr val="9E428F"/>
              </a:solidFill>
              <a:latin typeface="K26ToyBlocks123" panose="02000500000000000000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0854"/>
              </p:ext>
            </p:extLst>
          </p:nvPr>
        </p:nvGraphicFramePr>
        <p:xfrm>
          <a:off x="550748" y="901844"/>
          <a:ext cx="9590315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41573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3581166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Réviser 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Redécouvrir la droite graduée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fractions simples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Partager une unité et nommer une fraction de cette unité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Lire, écrire, représenter une fraction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Décomposer des fractions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Longueurs, périmètres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Connaître les relations entre les différentes unités de longueur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 et calculer des périmètres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PROPORTIONNALITÉ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proportionnalité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Additionner ou soustraire pour résoudre des problèmes de proportionnalité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Addition et soustraction de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Partie-Tout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9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fractions simples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Utiliser une droite graduée pour mieux comprendre les fractions</a:t>
                      </a:r>
                    </a:p>
                    <a:p>
                      <a:r>
                        <a:rPr lang="fr-FR" sz="9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fractions décimales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Lire, écrire, représenter des fractions décimales jusqu’aux centièmes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Décomposer des fractions décimales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Comparer, ranger, encadrer des fractions décimales</a:t>
                      </a:r>
                    </a:p>
                    <a:p>
                      <a:r>
                        <a:rPr lang="fr-FR" sz="90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9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Relations et propriétés géométriques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Reconnaître et construire des points alignés, des segments, des droites, des milieux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Reconnaître et construire des droites perpendiculaires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Reconnaître des droites parallèles</a:t>
                      </a:r>
                    </a:p>
                    <a:p>
                      <a:r>
                        <a:rPr lang="fr-FR" sz="900" b="1" dirty="0">
                          <a:latin typeface="Century Gothic" panose="020B0502020202020204" pitchFamily="34" charset="0"/>
                        </a:rPr>
                        <a:t>PROPORTIONNALITÉ</a:t>
                      </a:r>
                    </a:p>
                    <a:p>
                      <a:r>
                        <a:rPr lang="fr-FR" sz="9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proportionnalité</a:t>
                      </a:r>
                    </a:p>
                    <a:p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Multiplier ou diviser pour résoudre des problèmes de proportionnalité</a:t>
                      </a:r>
                    </a:p>
                    <a:p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- Utiliser le retour à l’unité pour résoudre des problèmes de proportionnalité</a:t>
                      </a:r>
                    </a:p>
                    <a:p>
                      <a:r>
                        <a:rPr lang="fr-FR" sz="9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Addition, soustraction et multiplication des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entury Gothic" panose="020B0502020202020204" pitchFamily="34" charset="0"/>
                        </a:rPr>
                        <a:t>Partage équitable et groupement</a:t>
                      </a:r>
                      <a:endParaRPr lang="fr-FR" sz="10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Associer les différentes écritures d’un nombre décimal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Construire le tableau de numération avec la partie décimale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Comparer, ranger, encadrer des nombres décimaux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aires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 des surfaces sans les mesurer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figures planes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Définir et tracer un cercle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Définir et tracer un triangle quelconque, un triangle rectangle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Définir et tracer un carré, un rectangle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Division des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Comparaison</a:t>
                      </a:r>
                    </a:p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Lire, écrire et décomposer les nombres jusqu’aux millions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Comparer, ranger et encadrer les nombres jusqu’aux millions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aires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Utiliser une unité pour mesurer des surfaces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angles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Repérer des angles et les comparer entre eux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 des angles à l’angle droit : aigus et obtus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Contenances, volumes, masses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Connaître les relations entre les différentes unités de masse, de contenance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Addition et soustraction de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Transformation</a:t>
                      </a:r>
                    </a:p>
                    <a:p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durées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Convertir des durées sans reste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Résoudre des problèmes de durée en heures et minutes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Contenances, volumes, masses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Connaître les relations entre les unités de mesure et les unités de numération</a:t>
                      </a:r>
                    </a:p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symétrie axiale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Repérer un ou plusieurs axes de symétrie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Compléter ou tracer une figure par symétrie avec quadrillage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solides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Décrire des solides simples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Construire et manipuler un patron de cube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Repérage et déplacements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Construire le plan d’un espace familier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Exécuter ou écrire un algorithme simple</a:t>
                      </a:r>
                    </a:p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Multiplication et division de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latin typeface="Century Gothic" panose="020B0502020202020204" pitchFamily="34" charset="0"/>
                        </a:rPr>
                        <a:t>Rebrassage</a:t>
                      </a:r>
                      <a:endParaRPr lang="fr-FR" sz="1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68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191838"/>
            <a:ext cx="9590315" cy="704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550749" y="195213"/>
            <a:ext cx="95903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latin typeface="K26ToyBlocks123" panose="02000500000000000000" pitchFamily="2" charset="77"/>
              </a:rPr>
              <a:t>Programmation </a:t>
            </a:r>
            <a:r>
              <a:rPr lang="fr-FR" sz="25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MATHS </a:t>
            </a:r>
            <a:r>
              <a:rPr lang="fr-FR" sz="2500" dirty="0">
                <a:latin typeface="K26ToyBlocks123" panose="02000500000000000000" pitchFamily="2" charset="77"/>
              </a:rPr>
              <a:t>2024-2025          </a:t>
            </a:r>
            <a:r>
              <a:rPr lang="fr-FR" sz="2500" dirty="0">
                <a:solidFill>
                  <a:srgbClr val="0070C0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CM2</a:t>
            </a: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Tandem CM1-CM2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- Nathan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65950"/>
              </p:ext>
            </p:extLst>
          </p:nvPr>
        </p:nvGraphicFramePr>
        <p:xfrm>
          <a:off x="550748" y="845248"/>
          <a:ext cx="9590315" cy="6389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7429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715477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Réviser 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Redécouvrir la droite graduée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fractions simples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Comprendre la notion d’égalité de fractions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Longueurs, périmètres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Utiliser des formules de calcul de périmètres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PROPORTIONNALITÉ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proportionnalité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Agrandir et réduire des figures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Résoudre des problèmes de comparaison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Les 4 opérations avec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Addition et soustraction des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Partie-Tout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05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fractions décimales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Lire, écrire, représenter des fractions décimales jusqu’aux millièmes</a:t>
                      </a:r>
                    </a:p>
                    <a:p>
                      <a:r>
                        <a:rPr lang="fr-FR" sz="105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105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Relations et propriétés géométriques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Construire des droites parallèles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Écrire un programme de construction</a:t>
                      </a:r>
                    </a:p>
                    <a:p>
                      <a:r>
                        <a:rPr lang="fr-FR" sz="1050" b="1" dirty="0">
                          <a:latin typeface="Century Gothic" panose="020B0502020202020204" pitchFamily="34" charset="0"/>
                        </a:rPr>
                        <a:t>PROPORTIONNALITÉ</a:t>
                      </a:r>
                    </a:p>
                    <a:p>
                      <a:r>
                        <a:rPr lang="fr-FR" sz="105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proportionnalité</a:t>
                      </a:r>
                    </a:p>
                    <a:p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Résoudre des problèmes d’échelles et de vitesses</a:t>
                      </a:r>
                    </a:p>
                    <a:p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Comprendre les pourcentages</a:t>
                      </a:r>
                    </a:p>
                    <a:p>
                      <a:r>
                        <a:rPr lang="fr-FR" sz="105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- Addition, soustraction et multiplication des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latin typeface="Century Gothic" panose="020B0502020202020204" pitchFamily="34" charset="0"/>
                        </a:rPr>
                        <a:t>Partage équitable et groupement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Élargir le principe de numération jusqu’aux millièmes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aires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Connaître et utiliser les unités de mesure d’aire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figures planes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Définir et tracer un triangle isocèle, équilatéral, un losange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Définir le parallélogramme et construire l’arbre des quadrilatères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Les 4 opérations avec les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Comparaison</a:t>
                      </a:r>
                    </a:p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NOMBRES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nombres entiers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Lire, écrire et décomposer les nombres jusqu’aux milliards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Comparer, ranger et encadrer les nombres jusqu’aux milliards</a:t>
                      </a: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aires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Connaître et utiliser les formules de calcul d’aire</a:t>
                      </a:r>
                    </a:p>
                    <a:p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angles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Reproduire et construire des angles droits, aigus, obtus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Contenances, volumes, masses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Mettre en lien les unités de mesure et les nombres décimaux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Les 4 opérations avec les nombres décimaux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Transformation</a:t>
                      </a:r>
                    </a:p>
                    <a:p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GRANDEURS ET MESURES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durées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Manipuler des durées avec des fractions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Résoudre des problèmes de durée : des siècles aux secondes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Contenances, volumes, masses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Découvrir les unités de mesure en lien avec les contenances</a:t>
                      </a:r>
                    </a:p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GÉOMÉTRIE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La symétrie axiale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Observer les propriétés de la symétrie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Compléter ou tracer une figure par symétrie sans quadrillage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Les solides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Construire les différents patrons de cube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Construire un patron de pavé droit</a:t>
                      </a:r>
                    </a:p>
                    <a:p>
                      <a:r>
                        <a:rPr lang="fr-FR" sz="1000" b="1" dirty="0">
                          <a:solidFill>
                            <a:srgbClr val="899BA6"/>
                          </a:solidFill>
                          <a:latin typeface="Century Gothic" panose="020B0502020202020204" pitchFamily="34" charset="0"/>
                        </a:rPr>
                        <a:t>Repérage et déplacements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Se repérer, décrire, coder des déplacements sur une carte</a:t>
                      </a:r>
                    </a:p>
                    <a:p>
                      <a:r>
                        <a:rPr lang="fr-FR" sz="1000" b="0" dirty="0">
                          <a:latin typeface="Century Gothic" panose="020B0502020202020204" pitchFamily="34" charset="0"/>
                        </a:rPr>
                        <a:t>- Exécuter ou écrire un algorithme comportant une boule</a:t>
                      </a:r>
                    </a:p>
                    <a:p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CALCULER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latin typeface="Century Gothic" panose="020B0502020202020204" pitchFamily="34" charset="0"/>
                        </a:rPr>
                        <a:t>Rebrassage</a:t>
                      </a:r>
                      <a:endParaRPr lang="fr-FR" sz="10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entury Gothic" panose="020B0502020202020204" pitchFamily="34" charset="0"/>
                        </a:rPr>
                        <a:t>APPRENDRE À CHERCHER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latin typeface="Century Gothic" panose="020B0502020202020204" pitchFamily="34" charset="0"/>
                        </a:rPr>
                        <a:t>Rebrassage</a:t>
                      </a:r>
                      <a:endParaRPr lang="fr-FR" sz="10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402206" y="162047"/>
            <a:ext cx="9887400" cy="7060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4067D0-81D5-BE46-9F4B-A81F8CFDC4CB}"/>
              </a:ext>
            </a:extLst>
          </p:cNvPr>
          <p:cNvSpPr txBox="1"/>
          <p:nvPr/>
        </p:nvSpPr>
        <p:spPr>
          <a:xfrm>
            <a:off x="550748" y="162047"/>
            <a:ext cx="959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K26ToyBlocks123" panose="02000500000000000000" pitchFamily="2" charset="77"/>
              </a:rPr>
              <a:t>Programmation </a:t>
            </a:r>
            <a:r>
              <a:rPr lang="fr-FR" sz="2000" dirty="0">
                <a:solidFill>
                  <a:srgbClr val="7030A0"/>
                </a:solidFill>
                <a:latin typeface="K26ToyBlocks123" panose="02000500000000000000" pitchFamily="2" charset="77"/>
              </a:rPr>
              <a:t>SCIENCES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000" dirty="0">
                <a:latin typeface="K26ToyBlocks123" panose="02000500000000000000" pitchFamily="2" charset="77"/>
              </a:rPr>
              <a:t>2024-2025 </a:t>
            </a:r>
            <a:r>
              <a:rPr lang="fr-FR" b="1" dirty="0">
                <a:latin typeface="Century Gothic" panose="020B0502020202020204" pitchFamily="34" charset="0"/>
              </a:rPr>
              <a:t>CM1-CM2</a:t>
            </a:r>
            <a:r>
              <a:rPr lang="fr-FR" b="1" dirty="0">
                <a:latin typeface="K26ToyBlocks123" panose="02000500000000000000" pitchFamily="2" charset="77"/>
              </a:rPr>
              <a:t> - </a:t>
            </a:r>
            <a:r>
              <a:rPr lang="fr-FR" b="1" dirty="0">
                <a:latin typeface="Century Gothic" panose="020B0502020202020204" pitchFamily="34" charset="0"/>
              </a:rPr>
              <a:t>Année A</a:t>
            </a:r>
          </a:p>
          <a:p>
            <a:pPr algn="ctr"/>
            <a:r>
              <a:rPr lang="fr-FR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2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Explorer les Sciences au CM </a:t>
            </a:r>
            <a:r>
              <a:rPr lang="fr-FR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– Génération 5</a:t>
            </a:r>
            <a:endParaRPr lang="fr-FR" sz="1200" b="1" dirty="0">
              <a:solidFill>
                <a:srgbClr val="7030A0"/>
              </a:solidFill>
              <a:latin typeface="K26ToyBlocks123" panose="02000500000000000000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22514"/>
              </p:ext>
            </p:extLst>
          </p:nvPr>
        </p:nvGraphicFramePr>
        <p:xfrm>
          <a:off x="402206" y="820347"/>
          <a:ext cx="9887400" cy="6419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784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77390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2288606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224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rgbClr val="C6B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7794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MATÉRIAUX ET OBJETS TECHNIQUES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Électricité : réaliser un circuit électrique à une boucle associant un générateur (pile), un récepteur (lampe) pour mettre en évidence la circulation du courant électrique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séances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Non évalué</a:t>
                      </a:r>
                    </a:p>
                    <a:p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PLANÈTE TERRE – LES ÊTRES VIVANTS DANS LEUR ENVIRONNEMENT</a:t>
                      </a:r>
                      <a:r>
                        <a:rPr lang="fr-FR" sz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Les mouvements de la Terre sur elle-même et autour du Soleil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La rotation de la Terre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La révolution de la Terre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PLANÈTE TERRE – LES ÊTRES VIVANTS DANS LEUR ENVIRONNEMENT</a:t>
                      </a:r>
                      <a:r>
                        <a:rPr lang="fr-FR" sz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La Terre dans le système solaire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système solaire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planètes du système solaire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Conditions favorables à la vie sur terre et principales étapes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conditions favorables à la vie sur Terre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développement de la vie sur notre planète</a:t>
                      </a:r>
                      <a:endParaRPr lang="fr-FR" sz="12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MATIÈRE, MOUVEMENT, ÉNERGIE, INFORMATION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Description du mouvement d’un objet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Mouvement et référence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Mouvement et trajectoire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Mouvement et vitesse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Sources et formes d’énergie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Sources d’énergie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Formes d’énergie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MATIÈRE, MOUVEMENT, ÉNERGIE, INFORMATION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Sources d’énergie renouvelables et non renouvelables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centrales électriques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sources d’énergie renouvelables et non renouvelables</a:t>
                      </a:r>
                      <a:endParaRPr lang="fr-FR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LE VIVANT, SA DIVERSITÉ ET LES FONCTIONS QUI LE CARACTÉRISENT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La classification des êtres vivants présents dans notre environnement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différentes espèces d’êtres vivants, les attributs et la classification par groupes emboîtés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LE VIVANT, SA DIVERSITÉ ET LES FONCTIONS QUI LE CARACTÉRISENT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Le développement des animaux et leur reproduction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Développement et reproduction des lions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Développement et reproduction des canards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Développement avec mues et/ou métamorphoses et reproduction externe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Développement et reproduction des grenouilles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Développement et reproduction des phasmes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Le développement des êtres vivants : les végétaux</a:t>
                      </a:r>
                      <a:endParaRPr lang="fr-FR" sz="1200" b="0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développement de la plante à fleurs</a:t>
                      </a:r>
                      <a:endParaRPr lang="fr-FR" sz="1200" b="1" dirty="0">
                        <a:solidFill>
                          <a:srgbClr val="7030A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conditions de germination d’1 graine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Non évalué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00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346423"/>
            <a:ext cx="9590315" cy="6828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1681"/>
              </p:ext>
            </p:extLst>
          </p:nvPr>
        </p:nvGraphicFramePr>
        <p:xfrm>
          <a:off x="629755" y="1179300"/>
          <a:ext cx="9590315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252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77390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223150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56988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17569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 AVANT LA FRANCE ?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CELTES, GAULOIS, GRECS, ROMAINS : QUELS HÉRITAGES DES MONDES ANCIENS ?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Peuples de la Méditerranée : échanges et conflits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La société romaine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La société gauloise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LES GRANDS MOUVEMENTS ET DÉPLACEMENTS DE POPULATION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La fin de l’Empire romain d’Occident (Ve siècle)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Les invasions des VIIIe et IXe siècles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CLOVIS ET CHARLEMAGNE, MÉROVINGIENS ET CAROLINGIENS, DANS LA CONTINUITÉ DE L’EMPIRE ROMAIN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Les dynasties au Moyen Âge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Charlemagne : ses conquêtes, son couronnement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CLOVIS ET CHARLEMAGNE, MÉROVINGIENS ET CAROLINGIENS, DANS LA CONTINUITÉ DE L’EMPIRE ROMAIN</a:t>
                      </a:r>
                    </a:p>
                    <a:p>
                      <a:r>
                        <a:rPr lang="fr-FR" sz="1100" b="0" dirty="0">
                          <a:latin typeface="Century Gothic" panose="020B0502020202020204" pitchFamily="34" charset="0"/>
                        </a:rPr>
                        <a:t>- Les réformes de Charlemagne</a:t>
                      </a:r>
                    </a:p>
                    <a:p>
                      <a:r>
                        <a:rPr lang="fr-FR" sz="1100" b="1" dirty="0"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100" b="1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 TEMPS DES ROIS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LOUIS IX, LE ROI CHRÉTIEN AU XIIIe SIÈCLE</a:t>
                      </a:r>
                      <a:endParaRPr lang="fr-FR" sz="110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croisades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Louis IX dit Saint Louis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croisades : échanges entre Orient et Occident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FRANÇOIS 1</a:t>
                      </a:r>
                      <a:r>
                        <a:rPr lang="fr-FR" sz="1100" b="1" baseline="30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, PROTECTEUR DES ARTS ET DES LETTRES À LA RENAISSANCE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temps des grandes explorations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La Renaissance en Europe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François 1</a:t>
                      </a:r>
                      <a:r>
                        <a:rPr lang="fr-FR" sz="1100" b="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roi de France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HENRI IV ET L’ÉDIT DE NANTES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Les religions sous la Renaissance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massacre de la </a:t>
                      </a:r>
                      <a:r>
                        <a:rPr lang="fr-FR" sz="11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Saint-Barthélémy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Henri IV, un roi protestant sur le trône de France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LOUIS XIV, LE ROI-SOLEIL À VERSAILLES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règne de Louis XIV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château de Versailles, la Cour et les artistes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Le peuple sous Louis XIV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100" b="1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u="sng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 TEMPS DE LA RÉVOLUTION ET DE L’EMPIRE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DE 1789 À L’EXÉCUTION DU ROI : LOUIS XVI, LA RÉVOLUTION, LA NATION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Origines de la Révolution française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Chronologie de la Révolution française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La Terreur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NAPOLÉON BONAPARTE : DU GÉNÉRAL À L’EMPEREUR, DE LA RÉVOLUTION À L’EMPIRE</a:t>
                      </a:r>
                      <a:endParaRPr lang="fr-FR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 Napoléon Bonaparte : Consul puis empereur des français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 Les guerres napoléoniennes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 Les grandes réformes de Napoléon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- Évaluation</a:t>
                      </a:r>
                      <a:endParaRPr lang="fr-FR" sz="105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A120159-CFE1-8E40-BAA1-DD643073602E}"/>
              </a:ext>
            </a:extLst>
          </p:cNvPr>
          <p:cNvSpPr txBox="1"/>
          <p:nvPr/>
        </p:nvSpPr>
        <p:spPr>
          <a:xfrm>
            <a:off x="629755" y="436816"/>
            <a:ext cx="959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K26ToyBlocks123" panose="02000500000000000000" pitchFamily="2" charset="77"/>
              </a:rPr>
              <a:t>Programmation </a:t>
            </a:r>
            <a:r>
              <a:rPr lang="fr-FR" sz="2000" dirty="0">
                <a:solidFill>
                  <a:schemeClr val="accent1"/>
                </a:solidFill>
                <a:latin typeface="K26ToyBlocks123" panose="02000500000000000000" pitchFamily="2" charset="77"/>
              </a:rPr>
              <a:t>HISTOIRE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000" dirty="0">
                <a:latin typeface="K26ToyBlocks123" panose="02000500000000000000" pitchFamily="2" charset="77"/>
              </a:rPr>
              <a:t>2024-2025 </a:t>
            </a:r>
            <a:r>
              <a:rPr lang="fr-FR" b="1" dirty="0">
                <a:latin typeface="Century Gothic" panose="020B0502020202020204" pitchFamily="34" charset="0"/>
              </a:rPr>
              <a:t>CM1-CM2</a:t>
            </a:r>
            <a:r>
              <a:rPr lang="fr-FR" b="1" dirty="0">
                <a:latin typeface="K26ToyBlocks123" panose="02000500000000000000" pitchFamily="2" charset="77"/>
              </a:rPr>
              <a:t> - </a:t>
            </a:r>
            <a:r>
              <a:rPr lang="fr-FR" b="1" dirty="0">
                <a:latin typeface="Century Gothic" panose="020B0502020202020204" pitchFamily="34" charset="0"/>
              </a:rPr>
              <a:t>Année A</a:t>
            </a:r>
          </a:p>
          <a:p>
            <a:pPr algn="ctr"/>
            <a:r>
              <a:rPr lang="fr-FR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Explorer l’histoire </a:t>
            </a:r>
            <a:r>
              <a:rPr lang="fr-FR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– Génération 5</a:t>
            </a:r>
            <a:endParaRPr lang="fr-FR" sz="1600" b="1" dirty="0">
              <a:solidFill>
                <a:schemeClr val="accent1"/>
              </a:solidFill>
              <a:latin typeface="K26ToyBlocks123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906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A1E13-1425-4D40-9F32-530840B6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"/>
            <a:ext cx="10691813" cy="7556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2DBD08-7074-164E-8BBE-7DDF074113D9}"/>
              </a:ext>
            </a:extLst>
          </p:cNvPr>
          <p:cNvSpPr/>
          <p:nvPr/>
        </p:nvSpPr>
        <p:spPr>
          <a:xfrm>
            <a:off x="550748" y="346423"/>
            <a:ext cx="9590315" cy="6828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32C39-DFFA-4B42-8B71-115C1B300463}"/>
              </a:ext>
            </a:extLst>
          </p:cNvPr>
          <p:cNvSpPr/>
          <p:nvPr/>
        </p:nvSpPr>
        <p:spPr>
          <a:xfrm>
            <a:off x="824249" y="1083147"/>
            <a:ext cx="8860665" cy="59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09D4F03-4191-A045-A08C-CCF6AE7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3257"/>
              </p:ext>
            </p:extLst>
          </p:nvPr>
        </p:nvGraphicFramePr>
        <p:xfrm>
          <a:off x="550748" y="1201268"/>
          <a:ext cx="9590315" cy="597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8063">
                  <a:extLst>
                    <a:ext uri="{9D8B030D-6E8A-4147-A177-3AD203B41FA5}">
                      <a16:colId xmlns:a16="http://schemas.microsoft.com/office/drawing/2014/main" val="3671234060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2946752529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346771362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625398396"/>
                    </a:ext>
                  </a:extLst>
                </a:gridCol>
                <a:gridCol w="1918063">
                  <a:extLst>
                    <a:ext uri="{9D8B030D-6E8A-4147-A177-3AD203B41FA5}">
                      <a16:colId xmlns:a16="http://schemas.microsoft.com/office/drawing/2014/main" val="1752764192"/>
                    </a:ext>
                  </a:extLst>
                </a:gridCol>
              </a:tblGrid>
              <a:tr h="65045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1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2/09 au 18/10</a:t>
                      </a:r>
                    </a:p>
                  </a:txBody>
                  <a:tcPr>
                    <a:solidFill>
                      <a:srgbClr val="F0A4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2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4/11 au 20/12</a:t>
                      </a:r>
                    </a:p>
                  </a:txBody>
                  <a:tcPr>
                    <a:solidFill>
                      <a:srgbClr val="F0A4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3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7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6/01 au 21/02</a:t>
                      </a:r>
                    </a:p>
                  </a:txBody>
                  <a:tcPr>
                    <a:solidFill>
                      <a:srgbClr val="F0A4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4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6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10/03 au 18/04</a:t>
                      </a:r>
                    </a:p>
                  </a:txBody>
                  <a:tcPr>
                    <a:solidFill>
                      <a:srgbClr val="F0A4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entury Gothic" panose="020B0502020202020204" pitchFamily="34" charset="0"/>
                        </a:rPr>
                        <a:t>Période 5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9 semaines </a:t>
                      </a:r>
                    </a:p>
                    <a:p>
                      <a:pPr algn="ctr"/>
                      <a:r>
                        <a:rPr lang="fr-FR" sz="1100" dirty="0">
                          <a:latin typeface="Century Gothic" panose="020B0502020202020204" pitchFamily="34" charset="0"/>
                        </a:rPr>
                        <a:t>du 5/05 au 4/07</a:t>
                      </a:r>
                    </a:p>
                  </a:txBody>
                  <a:tcPr>
                    <a:solidFill>
                      <a:srgbClr val="F0A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463"/>
                  </a:ext>
                </a:extLst>
              </a:tr>
              <a:tr h="532317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9E428F"/>
                          </a:solidFill>
                          <a:latin typeface="Century Gothic" panose="020B0502020202020204" pitchFamily="34" charset="0"/>
                        </a:rPr>
                        <a:t>DÉCOUVRIR LE(S) LIEU(X) OÙ J’HABITE</a:t>
                      </a:r>
                    </a:p>
                    <a:p>
                      <a:endParaRPr lang="fr-FR" sz="1200" b="1" dirty="0">
                        <a:solidFill>
                          <a:srgbClr val="9E42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DÉCOUVRIR MES LIEUX DE VIE : MON ESPACE PROCHE</a:t>
                      </a: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Mener l’enquête : la commune de mon école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M’approprier mes lieux de vie à différentes échelles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LIEUX DE VIE : ÉTUDES DE CAS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Lieux de vie d’un élève à la campagne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Lieux de vie d’un élève en ville</a:t>
                      </a:r>
                    </a:p>
                    <a:p>
                      <a:endParaRPr lang="fr-FR" sz="10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LIEUX DE VIE : ÉTUDES DE CAS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Lieux de vie d’un élève vivant à l’étranger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REPRÉSENTER UN LIEU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Réaliser un croquis à partir d’une photographie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9E428F"/>
                          </a:solidFill>
                          <a:latin typeface="Century Gothic" panose="020B0502020202020204" pitchFamily="34" charset="0"/>
                        </a:rPr>
                        <a:t>SE LOGER, TRAVAILLER, AVOIR DES LOISIRS DANS LES ESPACES URBAINS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DANS LES ESPACES URBAINS. ÉTUDE DE CAS : LYON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Localiser et identifier les différents paysages de Lyon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(Co)-habiter et partager le centre de Lyon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DANS LES ESPACES URBAINS. ÉTUDE DE CAS : LYON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Lyon s’étend… Mobilité et étalement urbain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Les espaces urbains en France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DANS UN ESPACE TOURISTIQUE. ÉTUDE DE CAS : LE BASSIN D’ARCACHON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Caractériser et situer le bassin d’Arcachon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Résider et se loger à Arcachon</a:t>
                      </a:r>
                    </a:p>
                    <a:p>
                      <a:endParaRPr lang="fr-FR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9E42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DANS UN ESPACE TOURISTIQUE. ÉTUDE DE CAS : LE BASSIN D’ARCACHON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Partager le territoire du bassin d’Arcachon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Habiter un espace touristique en France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9E42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9E428F"/>
                          </a:solidFill>
                          <a:latin typeface="Century Gothic" panose="020B0502020202020204" pitchFamily="34" charset="0"/>
                        </a:rPr>
                        <a:t>CONSOMMER EN FRANCE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9E428F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SATISFAIRE LES BESOINS EN EAU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Consommer l’eau en France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Exploiter et acheminer l’eau en France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</a:p>
                    <a:p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SATISFAIRE LES BESOINS EN ÉNERGIE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L’énergie nucléaire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La biomasse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La situation énergétique française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SATISFAIRE LES BESOINS ALIMENTAIRES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La production des aliments que nous consommons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Se nourrir en respectant l’environnement</a:t>
                      </a:r>
                    </a:p>
                    <a:p>
                      <a:r>
                        <a:rPr lang="fr-FR" sz="1200" b="0" dirty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Évaluation</a:t>
                      </a:r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  <a:p>
                      <a:endParaRPr lang="fr-FR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8924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893F063B-8034-2849-B51E-21E58696DFE8}"/>
              </a:ext>
            </a:extLst>
          </p:cNvPr>
          <p:cNvSpPr txBox="1"/>
          <p:nvPr/>
        </p:nvSpPr>
        <p:spPr>
          <a:xfrm>
            <a:off x="550748" y="466069"/>
            <a:ext cx="9669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K26ToyBlocks123" panose="02000500000000000000" pitchFamily="2" charset="77"/>
              </a:rPr>
              <a:t>Programmation </a:t>
            </a:r>
            <a:r>
              <a:rPr lang="fr-FR" sz="2000" dirty="0">
                <a:solidFill>
                  <a:srgbClr val="9E428F"/>
                </a:solidFill>
                <a:latin typeface="K26ToyBlocks123" panose="02000500000000000000" pitchFamily="2" charset="77"/>
              </a:rPr>
              <a:t>géographie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K26ToyBlocks123" panose="02000500000000000000" pitchFamily="2" charset="77"/>
              </a:rPr>
              <a:t> </a:t>
            </a:r>
            <a:r>
              <a:rPr lang="fr-FR" sz="2000" dirty="0">
                <a:latin typeface="K26ToyBlocks123" panose="02000500000000000000" pitchFamily="2" charset="77"/>
              </a:rPr>
              <a:t>2024-2025 </a:t>
            </a:r>
            <a:r>
              <a:rPr lang="fr-FR" sz="1600" b="1" dirty="0">
                <a:latin typeface="Century Gothic" panose="020B0502020202020204" pitchFamily="34" charset="0"/>
              </a:rPr>
              <a:t>CM1-CM2</a:t>
            </a:r>
            <a:r>
              <a:rPr lang="fr-FR" sz="1600" b="1" dirty="0">
                <a:latin typeface="K26ToyBlocks123" panose="02000500000000000000" pitchFamily="2" charset="77"/>
              </a:rPr>
              <a:t> - </a:t>
            </a:r>
            <a:r>
              <a:rPr lang="fr-FR" sz="1600" b="1" dirty="0">
                <a:latin typeface="Century Gothic" panose="020B0502020202020204" pitchFamily="34" charset="0"/>
              </a:rPr>
              <a:t>Année A</a:t>
            </a:r>
          </a:p>
          <a:p>
            <a:pPr algn="ctr"/>
            <a:r>
              <a:rPr lang="fr-FR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D’après </a:t>
            </a:r>
            <a:r>
              <a:rPr lang="fr-FR" sz="14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Explorer la géographie </a:t>
            </a:r>
            <a:r>
              <a:rPr lang="fr-FR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– Génération 5</a:t>
            </a:r>
            <a:endParaRPr lang="fr-FR" sz="1400" b="1" dirty="0">
              <a:solidFill>
                <a:srgbClr val="7030A0"/>
              </a:solidFill>
              <a:latin typeface="K26ToyBlocks123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354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3424</Words>
  <Application>Microsoft Macintosh PowerPoint</Application>
  <PresentationFormat>Personnalisé</PresentationFormat>
  <Paragraphs>773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Baloo</vt:lpstr>
      <vt:lpstr>Calibri</vt:lpstr>
      <vt:lpstr>Calibri Light</vt:lpstr>
      <vt:lpstr>Century Gothic</vt:lpstr>
      <vt:lpstr>K26ToyBlocks123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89</cp:revision>
  <dcterms:created xsi:type="dcterms:W3CDTF">2021-08-05T19:43:07Z</dcterms:created>
  <dcterms:modified xsi:type="dcterms:W3CDTF">2024-08-08T09:45:14Z</dcterms:modified>
</cp:coreProperties>
</file>