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715" r:id="rId2"/>
    <p:sldId id="1642" r:id="rId3"/>
    <p:sldId id="1666" r:id="rId4"/>
    <p:sldId id="1667" r:id="rId5"/>
    <p:sldId id="1064" r:id="rId6"/>
    <p:sldId id="1087" r:id="rId7"/>
    <p:sldId id="945" r:id="rId8"/>
    <p:sldId id="946" r:id="rId9"/>
    <p:sldId id="952" r:id="rId10"/>
    <p:sldId id="1668" r:id="rId11"/>
    <p:sldId id="1213" r:id="rId12"/>
    <p:sldId id="1423" r:id="rId13"/>
    <p:sldId id="435" r:id="rId14"/>
    <p:sldId id="1484" r:id="rId15"/>
    <p:sldId id="1177" r:id="rId16"/>
    <p:sldId id="897" r:id="rId17"/>
    <p:sldId id="718" r:id="rId18"/>
    <p:sldId id="1627" r:id="rId19"/>
    <p:sldId id="1658" r:id="rId20"/>
    <p:sldId id="1659" r:id="rId21"/>
    <p:sldId id="1654" r:id="rId22"/>
    <p:sldId id="1656" r:id="rId23"/>
    <p:sldId id="1655" r:id="rId24"/>
    <p:sldId id="1657" r:id="rId25"/>
    <p:sldId id="1670" r:id="rId26"/>
    <p:sldId id="756" r:id="rId27"/>
    <p:sldId id="1635" r:id="rId28"/>
    <p:sldId id="1664" r:id="rId29"/>
    <p:sldId id="1669" r:id="rId30"/>
    <p:sldId id="1660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A7BA"/>
    <a:srgbClr val="374997"/>
    <a:srgbClr val="FFF5CE"/>
    <a:srgbClr val="FF41A5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82"/>
    <p:restoredTop sz="96272"/>
  </p:normalViewPr>
  <p:slideViewPr>
    <p:cSldViewPr snapToGrid="0" snapToObjects="1">
      <p:cViewPr varScale="1">
        <p:scale>
          <a:sx n="91" d="100"/>
          <a:sy n="91" d="100"/>
        </p:scale>
        <p:origin x="20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18/04/2023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18/04/2023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18/04/2023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18/04/2023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18/04/2023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camus.net/index.php?option=com_content&amp;view=article&amp;id=305&amp;catid=41&amp;Itemid=219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21330" y="907200"/>
            <a:ext cx="1736626" cy="803081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9" y="5840683"/>
              <a:ext cx="10001400" cy="48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1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E7EA7B6-3F48-2A45-92BB-7C1603C24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95" y="2288"/>
            <a:ext cx="9702057" cy="6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721085" y="84009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1431235" y="1546176"/>
            <a:ext cx="944879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</a:t>
            </a:r>
          </a:p>
          <a:p>
            <a:pPr algn="ctr"/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Vérification des </a:t>
            </a:r>
            <a:r>
              <a:rPr lang="fr-FR" sz="2800" dirty="0" err="1">
                <a:solidFill>
                  <a:srgbClr val="374997"/>
                </a:solidFill>
                <a:latin typeface="Century Gothic" panose="020B0502020202020204" pitchFamily="34" charset="0"/>
              </a:rPr>
              <a:t>pré-requis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 et situation de référence</a:t>
            </a:r>
          </a:p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Jeux de calcul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096000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34183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716956" y="244930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196852" y="277586"/>
            <a:ext cx="2382154" cy="604157"/>
            <a:chOff x="1778000" y="2070542"/>
            <a:chExt cx="3859784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79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2F1C8E-BA3F-3747-A715-EA233E0EBB65}"/>
                </a:ext>
              </a:extLst>
            </p:cNvPr>
            <p:cNvSpPr/>
            <p:nvPr/>
          </p:nvSpPr>
          <p:spPr>
            <a:xfrm>
              <a:off x="3707892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3467100" y="1055789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5 minutes pour s’autoévaluer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028CF9-277F-AF41-9F97-9398197BD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542"/>
            <a:ext cx="6232411" cy="4434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9592B9-FE2E-314F-B758-A9D38A0D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589" y="1779542"/>
            <a:ext cx="6232411" cy="44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716956" y="244930"/>
            <a:ext cx="9278192" cy="6368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durées : </a:t>
            </a:r>
            <a:r>
              <a:rPr lang="fr-FR" sz="2800" b="1" dirty="0">
                <a:solidFill>
                  <a:srgbClr val="374997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Vérifie ce que tu sais déjà !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196852" y="277586"/>
            <a:ext cx="2382154" cy="604157"/>
            <a:chOff x="1778000" y="2070542"/>
            <a:chExt cx="3859784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79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B2F1C8E-BA3F-3747-A715-EA233E0EBB65}"/>
                </a:ext>
              </a:extLst>
            </p:cNvPr>
            <p:cNvSpPr/>
            <p:nvPr/>
          </p:nvSpPr>
          <p:spPr>
            <a:xfrm>
              <a:off x="3707892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CM2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4359366" y="1004633"/>
            <a:ext cx="254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C04"/>
                </a:solidFill>
                <a:latin typeface="Century Gothic" panose="020B0502020202020204" pitchFamily="34" charset="0"/>
              </a:rPr>
              <a:t>10 minutes pour comprendre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FA1303-869F-0546-B5C7-525746A4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868" y="1790750"/>
            <a:ext cx="5950132" cy="4303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B8BACB-1BB8-0946-A707-B10F382C8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1914"/>
            <a:ext cx="6045016" cy="43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705FA9-4028-FB4B-AB9A-DE6D665E764C}"/>
              </a:ext>
            </a:extLst>
          </p:cNvPr>
          <p:cNvSpPr/>
          <p:nvPr/>
        </p:nvSpPr>
        <p:spPr>
          <a:xfrm>
            <a:off x="237680" y="165884"/>
            <a:ext cx="7601839" cy="76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77747-534F-2044-9229-52502CB88CFD}"/>
              </a:ext>
            </a:extLst>
          </p:cNvPr>
          <p:cNvSpPr txBox="1"/>
          <p:nvPr/>
        </p:nvSpPr>
        <p:spPr>
          <a:xfrm>
            <a:off x="57905" y="258217"/>
            <a:ext cx="760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Durées</a:t>
            </a:r>
            <a:endParaRPr lang="fr-FR" sz="3200" b="1" dirty="0">
              <a:solidFill>
                <a:srgbClr val="C3A7BA"/>
              </a:solidFill>
              <a:latin typeface="Century Gothic" panose="020B0502020202020204" pitchFamily="34" charset="0"/>
              <a:cs typeface="Baloo" panose="03080902040302020200" pitchFamily="66" charset="77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DE39D1-7626-534D-8897-601C3361C8C6}"/>
              </a:ext>
            </a:extLst>
          </p:cNvPr>
          <p:cNvGrpSpPr/>
          <p:nvPr/>
        </p:nvGrpSpPr>
        <p:grpSpPr>
          <a:xfrm>
            <a:off x="9230707" y="170726"/>
            <a:ext cx="1303528" cy="648830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A7461D-09FC-264B-9654-BD06DC8161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5DE04C-34CF-2E44-BB70-5747E1258EC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F2D3BA-0D37-C84D-AAA4-910D358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2156E89-6CBC-324B-9DFA-ED41A449E2BF}"/>
              </a:ext>
            </a:extLst>
          </p:cNvPr>
          <p:cNvGrpSpPr/>
          <p:nvPr/>
        </p:nvGrpSpPr>
        <p:grpSpPr>
          <a:xfrm>
            <a:off x="9213021" y="3345354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CA64D55D-2B61-B545-850A-EEAC0C6A445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34AB4E4-A96A-9541-95CB-C9A922DBD5BB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F7FEFF9-2262-6A49-8E68-51A231A76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4" b="32778"/>
          <a:stretch/>
        </p:blipFill>
        <p:spPr>
          <a:xfrm>
            <a:off x="237680" y="1123101"/>
            <a:ext cx="7450865" cy="54132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79FB0A5-2DEB-BB49-B66D-F4CB2A05A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" t="75528" r="51001" b="-1106"/>
          <a:stretch/>
        </p:blipFill>
        <p:spPr>
          <a:xfrm>
            <a:off x="7926226" y="881092"/>
            <a:ext cx="3927494" cy="23855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FC21F7-862A-DE45-A1EC-006D5CC7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79" t="75765" r="5146" b="-1106"/>
          <a:stretch/>
        </p:blipFill>
        <p:spPr>
          <a:xfrm>
            <a:off x="7911223" y="4062833"/>
            <a:ext cx="3942496" cy="24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2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C1180E-E508-2044-A29A-D20212928E06}"/>
              </a:ext>
            </a:extLst>
          </p:cNvPr>
          <p:cNvSpPr/>
          <p:nvPr/>
        </p:nvSpPr>
        <p:spPr>
          <a:xfrm>
            <a:off x="154166" y="185142"/>
            <a:ext cx="11879991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               </a:t>
            </a:r>
            <a:r>
              <a:rPr lang="fr-FR" sz="26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600" b="1" dirty="0">
                <a:solidFill>
                  <a:srgbClr val="FF41A5"/>
                </a:solidFill>
                <a:latin typeface="Century Gothic" panose="020B0502020202020204" pitchFamily="34" charset="0"/>
              </a:rPr>
              <a:t>Jeu sur les tables de multiplication : </a:t>
            </a:r>
            <a:r>
              <a:rPr lang="fr-FR" sz="26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TRIO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71BA29-9197-694E-B71F-4D684A76E59F}"/>
              </a:ext>
            </a:extLst>
          </p:cNvPr>
          <p:cNvGrpSpPr/>
          <p:nvPr/>
        </p:nvGrpSpPr>
        <p:grpSpPr>
          <a:xfrm>
            <a:off x="154165" y="192726"/>
            <a:ext cx="1487065" cy="578583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9CCD6CD-469E-0A41-9ADA-5E051F05600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5CCDEA-A1F6-D441-9128-643511B93DB6}"/>
                </a:ext>
              </a:extLst>
            </p:cNvPr>
            <p:cNvSpPr txBox="1"/>
            <p:nvPr/>
          </p:nvSpPr>
          <p:spPr>
            <a:xfrm>
              <a:off x="1989379" y="2173931"/>
              <a:ext cx="1494992" cy="100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49F4B93C-3226-DA44-BC1C-205A5CA6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5" y="1187450"/>
            <a:ext cx="11618540" cy="9358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482A048-39DB-A146-8B3D-7B989C28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20" y="2230624"/>
            <a:ext cx="5144469" cy="45067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D9874CF-6AAA-0746-A1B9-7A336E6E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708" y="2243297"/>
            <a:ext cx="5175218" cy="448693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23F0963-BFD1-5C4F-9FAD-D30E55F332F6}"/>
              </a:ext>
            </a:extLst>
          </p:cNvPr>
          <p:cNvSpPr txBox="1"/>
          <p:nvPr/>
        </p:nvSpPr>
        <p:spPr>
          <a:xfrm>
            <a:off x="6509" y="793388"/>
            <a:ext cx="1218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https://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acamus.net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/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index.php?option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com_content&amp;view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</a:t>
            </a:r>
            <a:r>
              <a:rPr lang="fr-FR" dirty="0" err="1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article&amp;id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hlinkClick r:id="rId5"/>
              </a:rPr>
              <a:t>=305&amp;catid=41&amp;Itemid=219</a:t>
            </a:r>
            <a:endParaRPr lang="fr-FR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07D948D-962F-6E4C-911A-C1B658B7D47E}"/>
              </a:ext>
            </a:extLst>
          </p:cNvPr>
          <p:cNvGrpSpPr/>
          <p:nvPr/>
        </p:nvGrpSpPr>
        <p:grpSpPr>
          <a:xfrm>
            <a:off x="10816745" y="150018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66D0115-C8CA-B447-9E48-3C2545FB7D1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2DAF9AF-86DB-2148-97E2-E8B250D11CFE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25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1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atypiques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592806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posé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33488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Révisions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4 et 12 p.80, ex. 15 p.81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29D8B5-B152-FB44-9B7B-08BDD3AEB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8" y="2283905"/>
            <a:ext cx="4355285" cy="15707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C89C61-89ED-874D-A299-CF65DB9B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295" y="2264614"/>
            <a:ext cx="4114800" cy="27766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AEB9EE-1E79-F847-B3EE-486F894E2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48" y="2298700"/>
            <a:ext cx="3222752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La proportionnalité :</a:t>
            </a:r>
          </a:p>
          <a:p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solides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Mission 4 entraînement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Problèmes </a:t>
            </a:r>
            <a:r>
              <a:rPr lang="fr-FR" sz="2800" b="1">
                <a:solidFill>
                  <a:srgbClr val="C3A7BA"/>
                </a:solidFill>
                <a:latin typeface="Century Gothic" panose="020B0502020202020204" pitchFamily="34" charset="0"/>
              </a:rPr>
              <a:t>: </a:t>
            </a:r>
            <a:r>
              <a:rPr lang="fr-FR" sz="280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  <a:endParaRPr lang="fr-FR" sz="2800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7937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posé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467736"/>
            <a:ext cx="7751298" cy="453301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37,45 + 652,7 + 580,04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4 756,67 – 235,8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673,6 x 6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25,81 x 27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763 : 7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8 654 : 35</a:t>
            </a:r>
          </a:p>
        </p:txBody>
      </p:sp>
    </p:spTree>
    <p:extLst>
      <p:ext uri="{BB962C8B-B14F-4D97-AF65-F5344CB8AC3E}">
        <p14:creationId xmlns:p14="http://schemas.microsoft.com/office/powerpoint/2010/main" val="188782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9D7DAA9-B1E2-EE4C-A674-400BC3253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43" y="1048254"/>
            <a:ext cx="7975600" cy="5715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6289AF-E3F8-554A-982B-30C8E69F7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924047"/>
            <a:ext cx="5599144" cy="24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A8C5B221-AA2C-8F48-9074-A31E45757FD6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1452863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7F22D04-9253-B54F-8A16-9F64DA2A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749" y="1924050"/>
            <a:ext cx="7486502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1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1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02D2BB7-3164-2C47-9851-7BA2DEF36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990600"/>
            <a:ext cx="79502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atypiques</a:t>
              </a:r>
              <a:endParaRPr lang="fr-FR" sz="2800" b="1" dirty="0">
                <a:solidFill>
                  <a:srgbClr val="FF41A5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C8982B3-3DA8-6544-9603-94D96F58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2600325"/>
            <a:ext cx="4656364" cy="1657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383B60-AA9D-D74D-A737-9656C405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346" y="2600325"/>
            <a:ext cx="4357184" cy="2223666"/>
          </a:xfrm>
          <a:prstGeom prst="rect">
            <a:avLst/>
          </a:prstGeom>
        </p:spPr>
      </p:pic>
      <p:sp>
        <p:nvSpPr>
          <p:cNvPr id="15" name="Rectangle : avec coins arrondis en haut 14">
            <a:extLst>
              <a:ext uri="{FF2B5EF4-FFF2-40B4-BE49-F238E27FC236}">
                <a16:creationId xmlns:a16="http://schemas.microsoft.com/office/drawing/2014/main" id="{ABC2A903-5996-5B4C-AF1B-BC4BCA6797F1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4 et 12 p.251</a:t>
            </a:r>
          </a:p>
        </p:txBody>
      </p:sp>
    </p:spTree>
    <p:extLst>
      <p:ext uri="{BB962C8B-B14F-4D97-AF65-F5344CB8AC3E}">
        <p14:creationId xmlns:p14="http://schemas.microsoft.com/office/powerpoint/2010/main" val="2777855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5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durées :</a:t>
            </a:r>
          </a:p>
          <a:p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</a:t>
            </a:r>
          </a:p>
          <a:p>
            <a:r>
              <a:rPr lang="fr-FR" sz="28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- Régulation, </a:t>
            </a:r>
            <a:r>
              <a:rPr lang="fr-FR" sz="28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rebrassage</a:t>
            </a:r>
            <a:endParaRPr lang="fr-FR" sz="28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durées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Convertir des durées avec reste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930833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1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2, 3, 5 et 6 p.80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DE1FE6-04FD-5C4C-95BC-779E1C616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04" y="2127250"/>
            <a:ext cx="4769296" cy="38797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BFE777-A108-6846-8753-A8AC9894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315" y="2133600"/>
            <a:ext cx="4613943" cy="38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74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Régulation, </a:t>
            </a:r>
            <a:r>
              <a:rPr lang="fr-FR" sz="36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rebrassage</a:t>
            </a:r>
            <a:endParaRPr lang="fr-FR" sz="36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1870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solides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mission 4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 et 9 p.152, ex. 11 p.153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9657E5-DA39-4647-854A-13894AFA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64" y="2075421"/>
            <a:ext cx="4561376" cy="13535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53BAB0B-52B3-424E-B5FC-D4F92A101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864" y="3687723"/>
            <a:ext cx="4561376" cy="25321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56E38F-C333-6D4B-93C7-78B550AD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337" y="2356375"/>
            <a:ext cx="3804799" cy="32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50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9168" y="158569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732686" y="135126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durées : </a:t>
              </a:r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Convertir des durées avec reste</a:t>
              </a:r>
            </a:p>
          </p:txBody>
        </p:sp>
      </p:grpSp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8537452A-4E57-614D-8AEF-DBA3D93362D0}"/>
              </a:ext>
            </a:extLst>
          </p:cNvPr>
          <p:cNvSpPr/>
          <p:nvPr/>
        </p:nvSpPr>
        <p:spPr>
          <a:xfrm>
            <a:off x="2250831" y="1121517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23, 24 et 26 p.82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E78CB8-316D-1D47-A44D-43FA9F5A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9" y="2026839"/>
            <a:ext cx="4374464" cy="28194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573218-2942-9849-80D4-4C458FE72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60" y="2026839"/>
            <a:ext cx="3652580" cy="35498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8E5FE8-A3AE-284F-A63D-3F5A8AEF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587" y="2026838"/>
            <a:ext cx="3750920" cy="119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8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174150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2528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 : </a:t>
              </a:r>
              <a:r>
                <a:rPr lang="fr-FR" sz="24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8A33EDE9-05D7-4448-9A8F-2BE2F060DFF9}"/>
              </a:ext>
            </a:extLst>
          </p:cNvPr>
          <p:cNvSpPr/>
          <p:nvPr/>
        </p:nvSpPr>
        <p:spPr>
          <a:xfrm>
            <a:off x="2220351" y="1105372"/>
            <a:ext cx="7751298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Ex. 16, 18 et 26 p.259, 51 p.261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35AD213-9031-C749-B72D-6CCDC55D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04" y="1894526"/>
            <a:ext cx="3865792" cy="17571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2B6EF2-5D91-7142-B1ED-796336A35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04" y="3792028"/>
            <a:ext cx="3865792" cy="26392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E2A5CF-5F52-294E-8004-0EC367AC3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599" y="1875068"/>
            <a:ext cx="4117811" cy="17766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BA39DB-9721-0246-8967-B6B5F3A09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598" y="3847628"/>
            <a:ext cx="4114799" cy="26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98EC931-256A-A94E-B1CC-C9DB7B49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76" y="1077664"/>
            <a:ext cx="7954048" cy="56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8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98EC931-256A-A94E-B1CC-C9DB7B49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1074951"/>
            <a:ext cx="7954048" cy="5698204"/>
          </a:xfrm>
          <a:prstGeom prst="rect">
            <a:avLst/>
          </a:prstGeom>
        </p:spPr>
      </p:pic>
      <p:sp>
        <p:nvSpPr>
          <p:cNvPr id="11" name="Rectangle : avec coins arrondis en haut 10">
            <a:extLst>
              <a:ext uri="{FF2B5EF4-FFF2-40B4-BE49-F238E27FC236}">
                <a16:creationId xmlns:a16="http://schemas.microsoft.com/office/drawing/2014/main" id="{32CD5423-707E-9A41-A0CB-44C87B64AA64}"/>
              </a:ext>
            </a:extLst>
          </p:cNvPr>
          <p:cNvSpPr/>
          <p:nvPr/>
        </p:nvSpPr>
        <p:spPr>
          <a:xfrm>
            <a:off x="8401049" y="2586908"/>
            <a:ext cx="3347414" cy="267429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Qu’allons-nous devoir chercher ?</a:t>
            </a:r>
          </a:p>
          <a:p>
            <a:endParaRPr lang="fr-FR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 connaissons-nous comme technique pour résoudre ce type de problème ?</a:t>
            </a:r>
          </a:p>
        </p:txBody>
      </p:sp>
    </p:spTree>
    <p:extLst>
      <p:ext uri="{BB962C8B-B14F-4D97-AF65-F5344CB8AC3E}">
        <p14:creationId xmlns:p14="http://schemas.microsoft.com/office/powerpoint/2010/main" val="66689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AF7E49FA-86D3-2544-8AF4-1DDEE2EC2B15}"/>
              </a:ext>
            </a:extLst>
          </p:cNvPr>
          <p:cNvSpPr/>
          <p:nvPr/>
        </p:nvSpPr>
        <p:spPr>
          <a:xfrm>
            <a:off x="348287" y="2030150"/>
            <a:ext cx="11623993" cy="366003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</p:spTree>
    <p:extLst>
      <p:ext uri="{BB962C8B-B14F-4D97-AF65-F5344CB8AC3E}">
        <p14:creationId xmlns:p14="http://schemas.microsoft.com/office/powerpoint/2010/main" val="88328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03D2DD4C-332E-B14C-9C57-7B376267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47" b="61062"/>
          <a:stretch/>
        </p:blipFill>
        <p:spPr>
          <a:xfrm>
            <a:off x="376107" y="1900353"/>
            <a:ext cx="11426767" cy="33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8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Proportionnalité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Mission 3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AE58FCD-4B23-F040-905C-C66F1A78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25" y="1121517"/>
            <a:ext cx="7805149" cy="56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82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6791</TotalTime>
  <Words>542</Words>
  <Application>Microsoft Macintosh PowerPoint</Application>
  <PresentationFormat>Grand écran</PresentationFormat>
  <Paragraphs>134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168</cp:revision>
  <dcterms:created xsi:type="dcterms:W3CDTF">2021-08-14T07:02:46Z</dcterms:created>
  <dcterms:modified xsi:type="dcterms:W3CDTF">2023-04-18T08:13:23Z</dcterms:modified>
</cp:coreProperties>
</file>