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715" r:id="rId2"/>
    <p:sldId id="1421" r:id="rId3"/>
    <p:sldId id="1422" r:id="rId4"/>
    <p:sldId id="1606" r:id="rId5"/>
    <p:sldId id="1607" r:id="rId6"/>
    <p:sldId id="1436" r:id="rId7"/>
    <p:sldId id="1213" r:id="rId8"/>
    <p:sldId id="1423" r:id="rId9"/>
    <p:sldId id="1608" r:id="rId10"/>
    <p:sldId id="1617" r:id="rId11"/>
    <p:sldId id="738" r:id="rId12"/>
    <p:sldId id="745" r:id="rId13"/>
    <p:sldId id="1610" r:id="rId14"/>
    <p:sldId id="1611" r:id="rId15"/>
    <p:sldId id="1612" r:id="rId16"/>
    <p:sldId id="1613" r:id="rId17"/>
    <p:sldId id="1614" r:id="rId18"/>
    <p:sldId id="1615" r:id="rId19"/>
    <p:sldId id="1616" r:id="rId20"/>
    <p:sldId id="1609" r:id="rId21"/>
    <p:sldId id="1618" r:id="rId22"/>
    <p:sldId id="1620" r:id="rId23"/>
    <p:sldId id="1619" r:id="rId24"/>
    <p:sldId id="1621" r:id="rId25"/>
    <p:sldId id="1622" r:id="rId26"/>
    <p:sldId id="1623" r:id="rId27"/>
    <p:sldId id="1624" r:id="rId28"/>
    <p:sldId id="1625" r:id="rId29"/>
    <p:sldId id="1626" r:id="rId30"/>
    <p:sldId id="718" r:id="rId31"/>
    <p:sldId id="1627" r:id="rId32"/>
    <p:sldId id="1630" r:id="rId33"/>
    <p:sldId id="1628" r:id="rId34"/>
    <p:sldId id="1632" r:id="rId35"/>
    <p:sldId id="1634" r:id="rId36"/>
    <p:sldId id="1631" r:id="rId37"/>
    <p:sldId id="1629" r:id="rId38"/>
    <p:sldId id="1633" r:id="rId39"/>
    <p:sldId id="1467" r:id="rId40"/>
    <p:sldId id="756" r:id="rId41"/>
    <p:sldId id="1635" r:id="rId42"/>
    <p:sldId id="1636" r:id="rId43"/>
    <p:sldId id="1641" r:id="rId44"/>
    <p:sldId id="1638" r:id="rId45"/>
    <p:sldId id="1637" r:id="rId46"/>
    <p:sldId id="1640" r:id="rId47"/>
    <p:sldId id="1639" r:id="rId4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A5"/>
    <a:srgbClr val="C3A7BA"/>
    <a:srgbClr val="374997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89"/>
    <p:restoredTop sz="96250"/>
  </p:normalViewPr>
  <p:slideViewPr>
    <p:cSldViewPr snapToGrid="0" snapToObjects="1">
      <p:cViewPr varScale="1">
        <p:scale>
          <a:sx n="81" d="100"/>
          <a:sy n="81" d="100"/>
        </p:scale>
        <p:origin x="19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17/04/2023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17/04/2023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17/04/2023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17/04/2023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17/04/2023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17/04/2023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17/04/2023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17/04/2023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17/04/2023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17/04/2023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17/04/2023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17/04/2023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17/04/2023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17/04/2023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nlNSGkXgTQ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6y91d9Mm-0?start=220&amp;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1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47004" y="323258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593307" y="312123"/>
            <a:ext cx="10598692" cy="695717"/>
            <a:chOff x="933796" y="5711291"/>
            <a:chExt cx="10598692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527183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Problèmes</a:t>
              </a:r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8D8E0D61-757E-ED41-A9A7-0B05B0A4F0EF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14 p.258, 21 p.259, 28 p.260 / BONUS : 50 p.261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865817D-E423-8447-9C5F-104735C12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42" y="2084716"/>
            <a:ext cx="3733800" cy="19685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426A292-51D0-754D-8351-170A0F9D5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41" y="4383506"/>
            <a:ext cx="3749611" cy="16711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0944879-1E9E-CD4E-ABF7-CF3E9340B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280" y="2072016"/>
            <a:ext cx="3200400" cy="19939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DBE3F84-6A28-F34B-AA93-438177BFA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8919" y="2084716"/>
            <a:ext cx="36322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0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47004" y="323258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593307" y="312123"/>
            <a:ext cx="10598692" cy="695717"/>
            <a:chOff x="933796" y="5711291"/>
            <a:chExt cx="10598692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527183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entiers, diviseur à plusieurs chiffres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723490" y="1515308"/>
            <a:ext cx="10745020" cy="323636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La directrice d’un musée constate qu’elle a accueilli 5 986 visiteurs durant le mois de février. </a:t>
            </a:r>
          </a:p>
          <a:p>
            <a:r>
              <a:rPr lang="fr-FR" sz="2800" b="1" dirty="0">
                <a:latin typeface="Century Gothic" panose="020B0502020202020204" pitchFamily="34" charset="0"/>
              </a:rPr>
              <a:t>Sachant que le musée a été ouvert 17 jours, combien de visiteurs sont venus au musée en moyenne par jour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F3226B-7652-1540-B8A0-147EC8D64D10}"/>
              </a:ext>
            </a:extLst>
          </p:cNvPr>
          <p:cNvSpPr txBox="1"/>
          <p:nvPr/>
        </p:nvSpPr>
        <p:spPr>
          <a:xfrm>
            <a:off x="723490" y="5112155"/>
            <a:ext cx="1102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entury Gothic" panose="020B0502020202020204" pitchFamily="34" charset="0"/>
              </a:rPr>
              <a:t>Quelle opération doit-on poser pour résoudre ce problème ?</a:t>
            </a:r>
          </a:p>
        </p:txBody>
      </p:sp>
    </p:spTree>
    <p:extLst>
      <p:ext uri="{BB962C8B-B14F-4D97-AF65-F5344CB8AC3E}">
        <p14:creationId xmlns:p14="http://schemas.microsoft.com/office/powerpoint/2010/main" val="2681367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81797" y="2830116"/>
            <a:ext cx="3239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Poser l’opération en faisant attention à la présentation et en réservant l’espace de 3 chiffres au quotient en s’aidant de l’ordre de grandeur.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49035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758784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5 986 : 17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entiers, diviseur à plusieurs chiffres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61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96372" y="3292729"/>
            <a:ext cx="3239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Construire la table des 17.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54750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758784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5 986 : 17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entiers, diviseur à plusieurs chiffres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405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96372" y="2107335"/>
            <a:ext cx="33827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Commencer la division en calculant le chiffre de la plus grande valeur du quotient.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On utiliser la table du diviseur, on se rapproche le plus possible du nombre de centaines du dividende.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54750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395688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5 986 : 17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entiers, diviseur à plusieurs chiffres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058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94932" y="2228671"/>
            <a:ext cx="338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Ici, en 59 combien de fois 17 ? </a:t>
            </a:r>
          </a:p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3 fois et 3 x 17c = 51c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54750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522071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5 986 : 17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entiers, diviseur à plusieurs chiffres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01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94932" y="2228671"/>
            <a:ext cx="338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Ici, en 59 combien de fois 17 ? </a:t>
            </a:r>
          </a:p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3 fois et 3 x 17c = 51c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54750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522071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5 986 : 17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entiers, diviseur à plusieurs chiffres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9B77EAD0-A037-B54E-8E2B-FC7C4E6E0DBB}"/>
              </a:ext>
            </a:extLst>
          </p:cNvPr>
          <p:cNvSpPr txBox="1"/>
          <p:nvPr/>
        </p:nvSpPr>
        <p:spPr>
          <a:xfrm>
            <a:off x="94932" y="3505807"/>
            <a:ext cx="3382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Faire la soustraction intermédiaire :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57B2AA3-01EF-764F-9F75-811DB37A1DAD}"/>
              </a:ext>
            </a:extLst>
          </p:cNvPr>
          <p:cNvSpPr txBox="1"/>
          <p:nvPr/>
        </p:nvSpPr>
        <p:spPr>
          <a:xfrm>
            <a:off x="106739" y="4336804"/>
            <a:ext cx="3382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Ici, 59c – 51c,</a:t>
            </a:r>
          </a:p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c’est-à-dire 8c.</a:t>
            </a:r>
          </a:p>
        </p:txBody>
      </p:sp>
    </p:spTree>
    <p:extLst>
      <p:ext uri="{BB962C8B-B14F-4D97-AF65-F5344CB8AC3E}">
        <p14:creationId xmlns:p14="http://schemas.microsoft.com/office/powerpoint/2010/main" val="249387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54750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522071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5 986 : 17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entiers, diviseur à plusieurs chiffres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9B77EAD0-A037-B54E-8E2B-FC7C4E6E0DBB}"/>
              </a:ext>
            </a:extLst>
          </p:cNvPr>
          <p:cNvSpPr txBox="1"/>
          <p:nvPr/>
        </p:nvSpPr>
        <p:spPr>
          <a:xfrm>
            <a:off x="196372" y="2220449"/>
            <a:ext cx="3382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Calculer les autres chiffres du quotient en utilisant le même procédé.</a:t>
            </a:r>
          </a:p>
        </p:txBody>
      </p:sp>
    </p:spTree>
    <p:extLst>
      <p:ext uri="{BB962C8B-B14F-4D97-AF65-F5344CB8AC3E}">
        <p14:creationId xmlns:p14="http://schemas.microsoft.com/office/powerpoint/2010/main" val="1152033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54750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522071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5 986 : 17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entiers, diviseur à plusieurs chiffres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9B77EAD0-A037-B54E-8E2B-FC7C4E6E0DBB}"/>
              </a:ext>
            </a:extLst>
          </p:cNvPr>
          <p:cNvSpPr txBox="1"/>
          <p:nvPr/>
        </p:nvSpPr>
        <p:spPr>
          <a:xfrm>
            <a:off x="196372" y="2220449"/>
            <a:ext cx="338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Vérifier que le reste est plus petit que le diviseur.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E7CB3CF-CD6C-7241-A705-12F6993D3AA7}"/>
              </a:ext>
            </a:extLst>
          </p:cNvPr>
          <p:cNvSpPr txBox="1"/>
          <p:nvPr/>
        </p:nvSpPr>
        <p:spPr>
          <a:xfrm>
            <a:off x="196372" y="3680757"/>
            <a:ext cx="3382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Ici, 1 est plus petit que 17.</a:t>
            </a:r>
          </a:p>
        </p:txBody>
      </p:sp>
    </p:spTree>
    <p:extLst>
      <p:ext uri="{BB962C8B-B14F-4D97-AF65-F5344CB8AC3E}">
        <p14:creationId xmlns:p14="http://schemas.microsoft.com/office/powerpoint/2010/main" val="1836073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entiers, diviseur à plusieurs chiffres</a:t>
              </a:r>
            </a:p>
          </p:txBody>
        </p:sp>
      </p:grpSp>
      <p:pic>
        <p:nvPicPr>
          <p:cNvPr id="5" name="Média en ligne 4" descr="Module 4 : La division euclidienne">
            <a:hlinkClick r:id="" action="ppaction://media"/>
            <a:extLst>
              <a:ext uri="{FF2B5EF4-FFF2-40B4-BE49-F238E27FC236}">
                <a16:creationId xmlns:a16="http://schemas.microsoft.com/office/drawing/2014/main" id="{32CC7D73-AA4A-5B43-B483-431502621A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2136" y="1285467"/>
            <a:ext cx="9520518" cy="537909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4742BFB8-A703-E94F-BCD3-8F0A039DFE7B}"/>
              </a:ext>
            </a:extLst>
          </p:cNvPr>
          <p:cNvSpPr txBox="1"/>
          <p:nvPr/>
        </p:nvSpPr>
        <p:spPr>
          <a:xfrm>
            <a:off x="196372" y="3680757"/>
            <a:ext cx="196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À partir de</a:t>
            </a:r>
          </a:p>
          <a:p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3’44</a:t>
            </a:r>
          </a:p>
        </p:txBody>
      </p:sp>
    </p:spTree>
    <p:extLst>
      <p:ext uri="{BB962C8B-B14F-4D97-AF65-F5344CB8AC3E}">
        <p14:creationId xmlns:p14="http://schemas.microsoft.com/office/powerpoint/2010/main" val="35417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4283041" y="1032672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758461" y="1814856"/>
            <a:ext cx="8609427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Ateliers de jeux (2 x 25 min) :</a:t>
            </a:r>
          </a:p>
          <a:p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- La bataille des grands nombres(CM1-CM2)</a:t>
            </a:r>
          </a:p>
          <a:p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	- Le jeu de Bataille des masses (CM1)</a:t>
            </a:r>
          </a:p>
          <a:p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	- Le jeu du duel des aires (CM2)</a:t>
            </a:r>
          </a:p>
          <a:p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	- Le jeu du duel des associations (CM2)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6849872" y="1025759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981719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Problèmes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Diviser deux nombres entiers avec un quotient décimal (séance1)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634900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101952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47004" y="323258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593307" y="312123"/>
            <a:ext cx="10598692" cy="695717"/>
            <a:chOff x="933796" y="5711291"/>
            <a:chExt cx="10598692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527183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Problèmes</a:t>
              </a:r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8D8E0D61-757E-ED41-A9A7-0B05B0A4F0EF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13 p.258, 19 p.259, 32 p.260 / BONUS : 46 p.261 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BAC9339-4AA2-014D-82CA-2FBF94F4A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56" y="2208886"/>
            <a:ext cx="3832846" cy="166586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E50162D-4383-0747-92F3-B267C4887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857" y="4117681"/>
            <a:ext cx="3832845" cy="22569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52289A-F08F-2044-AB28-6D7F93A30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407" y="2215223"/>
            <a:ext cx="3314700" cy="9271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F4D5B4F-314E-794B-BFF6-690E2BCD1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8407" y="3879850"/>
            <a:ext cx="35814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48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47004" y="323258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593307" y="312123"/>
            <a:ext cx="10598692" cy="695717"/>
            <a:chOff x="933796" y="5711291"/>
            <a:chExt cx="10598692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527183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 avec un quotient décimal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723490" y="1515308"/>
            <a:ext cx="10745020" cy="323636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Un paysagiste achète 8 arbustes pour décorer le jardin qu’il veut aménager. La facture totale s’élève à 225 €. </a:t>
            </a:r>
          </a:p>
          <a:p>
            <a:r>
              <a:rPr lang="fr-FR" sz="2800" b="1" dirty="0">
                <a:latin typeface="Century Gothic" panose="020B0502020202020204" pitchFamily="34" charset="0"/>
              </a:rPr>
              <a:t>Quel est le prix d’un arbuste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F3226B-7652-1540-B8A0-147EC8D64D10}"/>
              </a:ext>
            </a:extLst>
          </p:cNvPr>
          <p:cNvSpPr txBox="1"/>
          <p:nvPr/>
        </p:nvSpPr>
        <p:spPr>
          <a:xfrm>
            <a:off x="723490" y="5112155"/>
            <a:ext cx="1102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entury Gothic" panose="020B0502020202020204" pitchFamily="34" charset="0"/>
              </a:rPr>
              <a:t>Quelle opération doit-on poser pour résoudre ce problème ?</a:t>
            </a:r>
          </a:p>
        </p:txBody>
      </p:sp>
    </p:spTree>
    <p:extLst>
      <p:ext uri="{BB962C8B-B14F-4D97-AF65-F5344CB8AC3E}">
        <p14:creationId xmlns:p14="http://schemas.microsoft.com/office/powerpoint/2010/main" val="1399251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81797" y="2830116"/>
            <a:ext cx="3239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Effectuer l’algorithme connu jusqu’aux unités. Placer la virgule au quotient.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49035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758784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225 : 8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 avec un quotient décimal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0953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80088" y="1758784"/>
            <a:ext cx="3488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Insérer les colonnes dixièmes, centièmes.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Partager ensuite les dixièmes.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49035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230517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225 : 8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 avec un quotient décimal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3700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80088" y="1758784"/>
            <a:ext cx="3488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Insérer les colonnes dixièmes, centièmes.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Partager ensuite les dixièmes.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49035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230517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225 : 8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 avec un quotient décimal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6FA9DE7E-A191-084E-A9AF-849318E5B315}"/>
              </a:ext>
            </a:extLst>
          </p:cNvPr>
          <p:cNvSpPr txBox="1"/>
          <p:nvPr/>
        </p:nvSpPr>
        <p:spPr>
          <a:xfrm>
            <a:off x="180088" y="3429000"/>
            <a:ext cx="34882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En 10, combien de fois 8 ? 1 fois.</a:t>
            </a:r>
          </a:p>
          <a:p>
            <a:r>
              <a:rPr lang="fr-FR" dirty="0">
                <a:solidFill>
                  <a:srgbClr val="FF41A5"/>
                </a:solidFill>
                <a:latin typeface="Century Gothic" panose="020B0502020202020204" pitchFamily="34" charset="0"/>
              </a:rPr>
              <a:t>10 dixièmes – (8 dixièmes) = 2 dixièmes</a:t>
            </a:r>
          </a:p>
          <a:p>
            <a:r>
              <a:rPr lang="fr-FR" dirty="0">
                <a:solidFill>
                  <a:srgbClr val="FF41A5"/>
                </a:solidFill>
                <a:latin typeface="Century Gothic" panose="020B0502020202020204" pitchFamily="34" charset="0"/>
              </a:rPr>
              <a:t>(soit 20 centièmes qu’on ajoute aux centièmes du dividende)</a:t>
            </a:r>
          </a:p>
        </p:txBody>
      </p:sp>
    </p:spTree>
    <p:extLst>
      <p:ext uri="{BB962C8B-B14F-4D97-AF65-F5344CB8AC3E}">
        <p14:creationId xmlns:p14="http://schemas.microsoft.com/office/powerpoint/2010/main" val="3868917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80088" y="1758784"/>
            <a:ext cx="348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Partager enfin les centièmes.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49035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230517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225 : 8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 avec un quotient décimal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2583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80088" y="1758784"/>
            <a:ext cx="348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Partager enfin les centièmes.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49035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230517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225 : 8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 avec un quotient décimal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6FA9DE7E-A191-084E-A9AF-849318E5B315}"/>
              </a:ext>
            </a:extLst>
          </p:cNvPr>
          <p:cNvSpPr txBox="1"/>
          <p:nvPr/>
        </p:nvSpPr>
        <p:spPr>
          <a:xfrm>
            <a:off x="180088" y="2922699"/>
            <a:ext cx="3488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En 20, combien de fois 8 ? 2 fois.</a:t>
            </a:r>
          </a:p>
          <a:p>
            <a:r>
              <a:rPr lang="fr-FR" dirty="0">
                <a:solidFill>
                  <a:srgbClr val="FF41A5"/>
                </a:solidFill>
                <a:latin typeface="Century Gothic" panose="020B0502020202020204" pitchFamily="34" charset="0"/>
              </a:rPr>
              <a:t>20 centièmes – 16 centièmes = 4 centièmes</a:t>
            </a:r>
          </a:p>
        </p:txBody>
      </p:sp>
    </p:spTree>
    <p:extLst>
      <p:ext uri="{BB962C8B-B14F-4D97-AF65-F5344CB8AC3E}">
        <p14:creationId xmlns:p14="http://schemas.microsoft.com/office/powerpoint/2010/main" val="321939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80088" y="1758784"/>
            <a:ext cx="3488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Vérifier si le reste est bien inférieur au diviseur.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49035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230517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225 : 8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 avec un quotient décimal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6FA9DE7E-A191-084E-A9AF-849318E5B315}"/>
              </a:ext>
            </a:extLst>
          </p:cNvPr>
          <p:cNvSpPr txBox="1"/>
          <p:nvPr/>
        </p:nvSpPr>
        <p:spPr>
          <a:xfrm>
            <a:off x="180088" y="2922699"/>
            <a:ext cx="348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4 &lt; 8</a:t>
            </a:r>
            <a:endParaRPr lang="fr-FR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22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 avec un quotient décimal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4742BFB8-A703-E94F-BCD3-8F0A039DFE7B}"/>
              </a:ext>
            </a:extLst>
          </p:cNvPr>
          <p:cNvSpPr txBox="1"/>
          <p:nvPr/>
        </p:nvSpPr>
        <p:spPr>
          <a:xfrm>
            <a:off x="196372" y="3680757"/>
            <a:ext cx="196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À partir de</a:t>
            </a:r>
          </a:p>
          <a:p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4’08</a:t>
            </a:r>
          </a:p>
        </p:txBody>
      </p:sp>
      <p:pic>
        <p:nvPicPr>
          <p:cNvPr id="4" name="Média en ligne 3" descr="Module 4 : Division avec des écritures décimales">
            <a:hlinkClick r:id="" action="ppaction://media"/>
            <a:extLst>
              <a:ext uri="{FF2B5EF4-FFF2-40B4-BE49-F238E27FC236}">
                <a16:creationId xmlns:a16="http://schemas.microsoft.com/office/drawing/2014/main" id="{E1607EA7-64A3-AA4F-8D86-90F4F1A720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6181" y="1295347"/>
            <a:ext cx="9428138" cy="53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056540" y="175840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Nombres entiers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a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 b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a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t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a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i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 d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g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a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o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b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432545C8-9624-8B43-9104-75ECC1517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192" y="2144144"/>
            <a:ext cx="7308820" cy="32911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09FCF5-16BB-4E46-AF2E-F208E98F3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" y="1140628"/>
            <a:ext cx="2197100" cy="18161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05213EF-21A0-3249-94BE-2958DB1B9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415" y="2287012"/>
            <a:ext cx="2159000" cy="18288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796AC15-8D22-134A-89FC-DC7EE7F71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333" y="1140628"/>
            <a:ext cx="2197100" cy="18034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9006028-8AA1-DC40-B47B-B91C59A0E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15" y="3721606"/>
            <a:ext cx="2184400" cy="17653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74259C-DE03-7B44-A702-F4624CF008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5139" y="4347885"/>
            <a:ext cx="22098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99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1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Diviser deux nombres entiers, diviseur à plusieurs chiffres (séance2)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Problèmes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Problèmes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Diviser deux nombres entiers avec un quotient décimal (séance2)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334887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Diviser deux nombres entiers, diviseur à plusieurs chiffres (séance2)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Problèmes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4015993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47004" y="323258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593307" y="312123"/>
            <a:ext cx="10598692" cy="695717"/>
            <a:chOff x="933796" y="5711291"/>
            <a:chExt cx="10598692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527183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Problèmes</a:t>
              </a:r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8D8E0D61-757E-ED41-A9A7-0B05B0A4F0EF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10 p.258, 24 p.259, 30 p.260 / BONUS : 49 p.261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156160-0E7B-C047-B82C-923274307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741" y="2084716"/>
            <a:ext cx="3492500" cy="14605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EBF3E32-4313-EB43-B6B4-12AC9A40C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741" y="3834088"/>
            <a:ext cx="3619500" cy="23749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D855F31-AA14-C640-BDC1-0C6C14229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511" y="2084716"/>
            <a:ext cx="4010748" cy="129802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2AB079D-3213-E842-AAD5-C60D0087D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511" y="3877788"/>
            <a:ext cx="33020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70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50464" y="1899801"/>
            <a:ext cx="1802863" cy="2234425"/>
            <a:chOff x="677005" y="5770598"/>
            <a:chExt cx="10581201" cy="421738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70598"/>
              <a:ext cx="10324410" cy="4217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677005" y="5789765"/>
              <a:ext cx="10581201" cy="383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 (diviseur à plusieurs chiffres)</a:t>
              </a:r>
            </a:p>
          </p:txBody>
        </p:sp>
      </p:grp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28E0F361-597A-2D46-BBBF-2F1B48581A4B}"/>
              </a:ext>
            </a:extLst>
          </p:cNvPr>
          <p:cNvSpPr/>
          <p:nvPr/>
        </p:nvSpPr>
        <p:spPr>
          <a:xfrm>
            <a:off x="410317" y="984774"/>
            <a:ext cx="1076217" cy="4872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Mémo</a:t>
            </a:r>
            <a:endParaRPr lang="fr-FR" dirty="0">
              <a:solidFill>
                <a:srgbClr val="C3A7BA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0F0E70-0FB6-3F43-A850-9F9685A20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44" y="0"/>
            <a:ext cx="9642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23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 (diviseur à plusieurs chiffres)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191E81D-E3DD-AF4D-B7F9-9D8397D18006}"/>
              </a:ext>
            </a:extLst>
          </p:cNvPr>
          <p:cNvGrpSpPr/>
          <p:nvPr/>
        </p:nvGrpSpPr>
        <p:grpSpPr>
          <a:xfrm>
            <a:off x="4869281" y="1248591"/>
            <a:ext cx="2453438" cy="695717"/>
            <a:chOff x="4168588" y="1607469"/>
            <a:chExt cx="7354596" cy="4734024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69308057-1EDC-8A42-A62A-1A90E3224127}"/>
                </a:ext>
              </a:extLst>
            </p:cNvPr>
            <p:cNvSpPr/>
            <p:nvPr/>
          </p:nvSpPr>
          <p:spPr>
            <a:xfrm>
              <a:off x="4168588" y="1607469"/>
              <a:ext cx="7354596" cy="473402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2F761D3-D866-2F41-B882-F93B8EE205F1}"/>
                </a:ext>
              </a:extLst>
            </p:cNvPr>
            <p:cNvSpPr txBox="1"/>
            <p:nvPr/>
          </p:nvSpPr>
          <p:spPr>
            <a:xfrm>
              <a:off x="4168588" y="2251027"/>
              <a:ext cx="7354596" cy="3141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</a:rPr>
                <a:t>Entraînement</a:t>
              </a:r>
              <a:endParaRPr lang="fr-FR" sz="2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953907B5-77B8-484C-995C-CA1F8E75D39D}"/>
              </a:ext>
            </a:extLst>
          </p:cNvPr>
          <p:cNvSpPr txBox="1"/>
          <p:nvPr/>
        </p:nvSpPr>
        <p:spPr>
          <a:xfrm>
            <a:off x="4366679" y="2851590"/>
            <a:ext cx="34586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Century Gothic" panose="020B0502020202020204" pitchFamily="34" charset="0"/>
              </a:rPr>
              <a:t>2 675 : 25</a:t>
            </a:r>
          </a:p>
          <a:p>
            <a:pPr algn="ctr"/>
            <a:r>
              <a:rPr lang="fr-FR" sz="3200" b="1" dirty="0">
                <a:latin typeface="Century Gothic" panose="020B0502020202020204" pitchFamily="34" charset="0"/>
              </a:rPr>
              <a:t>10 014 : 46</a:t>
            </a:r>
          </a:p>
          <a:p>
            <a:pPr algn="ctr"/>
            <a:r>
              <a:rPr lang="fr-FR" sz="3200" b="1" dirty="0">
                <a:latin typeface="Century Gothic" panose="020B0502020202020204" pitchFamily="34" charset="0"/>
              </a:rPr>
              <a:t>7 936 : 34</a:t>
            </a:r>
          </a:p>
          <a:p>
            <a:pPr algn="ctr"/>
            <a:r>
              <a:rPr lang="fr-FR" sz="3200" b="1" dirty="0">
                <a:latin typeface="Century Gothic" panose="020B0502020202020204" pitchFamily="34" charset="0"/>
              </a:rPr>
              <a:t>6 638 : 109</a:t>
            </a:r>
          </a:p>
        </p:txBody>
      </p:sp>
    </p:spTree>
    <p:extLst>
      <p:ext uri="{BB962C8B-B14F-4D97-AF65-F5344CB8AC3E}">
        <p14:creationId xmlns:p14="http://schemas.microsoft.com/office/powerpoint/2010/main" val="2549826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Problèmes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Diviser deux nombres entiers avec un quotient décimal (séance2)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724779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47004" y="323258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593307" y="312123"/>
            <a:ext cx="10598692" cy="695717"/>
            <a:chOff x="933796" y="5711291"/>
            <a:chExt cx="10598692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527183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Problèmes</a:t>
              </a:r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8D8E0D61-757E-ED41-A9A7-0B05B0A4F0EF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11 p.258, 17 p.259, 29 p.260 / BONUS : 48 p.261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03CE51B-8467-BF4F-A0A5-C878BB08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57" y="2323058"/>
            <a:ext cx="3517900" cy="14478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3107D53-01AA-814F-B51E-6091D5FE1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857" y="4376217"/>
            <a:ext cx="3606800" cy="127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B4AC947-5B47-FC43-B951-104241ED9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245" y="2215834"/>
            <a:ext cx="3378200" cy="13208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2CB322E-B69A-4041-8B27-A38F4003E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8407" y="4246767"/>
            <a:ext cx="36576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35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94181" y="1889037"/>
            <a:ext cx="1815047" cy="1815304"/>
            <a:chOff x="933796" y="5770598"/>
            <a:chExt cx="10652710" cy="421738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70598"/>
              <a:ext cx="10324410" cy="4217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407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 avec un quotient décimal</a:t>
              </a:r>
            </a:p>
          </p:txBody>
        </p:sp>
      </p:grp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28E0F361-597A-2D46-BBBF-2F1B48581A4B}"/>
              </a:ext>
            </a:extLst>
          </p:cNvPr>
          <p:cNvSpPr/>
          <p:nvPr/>
        </p:nvSpPr>
        <p:spPr>
          <a:xfrm>
            <a:off x="410317" y="984774"/>
            <a:ext cx="1076217" cy="4872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rgbClr val="0070C0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Mémo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3B39F7-A068-DE41-9A80-259F823CE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608" y="0"/>
            <a:ext cx="9672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15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 avec un quotient décimal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191E81D-E3DD-AF4D-B7F9-9D8397D18006}"/>
              </a:ext>
            </a:extLst>
          </p:cNvPr>
          <p:cNvGrpSpPr/>
          <p:nvPr/>
        </p:nvGrpSpPr>
        <p:grpSpPr>
          <a:xfrm>
            <a:off x="4869281" y="1248591"/>
            <a:ext cx="2453438" cy="695717"/>
            <a:chOff x="4168588" y="1607469"/>
            <a:chExt cx="7354596" cy="4734024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69308057-1EDC-8A42-A62A-1A90E3224127}"/>
                </a:ext>
              </a:extLst>
            </p:cNvPr>
            <p:cNvSpPr/>
            <p:nvPr/>
          </p:nvSpPr>
          <p:spPr>
            <a:xfrm>
              <a:off x="4168588" y="1607469"/>
              <a:ext cx="7354596" cy="473402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2F761D3-D866-2F41-B882-F93B8EE205F1}"/>
                </a:ext>
              </a:extLst>
            </p:cNvPr>
            <p:cNvSpPr txBox="1"/>
            <p:nvPr/>
          </p:nvSpPr>
          <p:spPr>
            <a:xfrm>
              <a:off x="4168588" y="2251027"/>
              <a:ext cx="7354596" cy="3141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</a:rPr>
                <a:t>Entraînement</a:t>
              </a:r>
              <a:endParaRPr lang="fr-FR" sz="2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953907B5-77B8-484C-995C-CA1F8E75D39D}"/>
              </a:ext>
            </a:extLst>
          </p:cNvPr>
          <p:cNvSpPr txBox="1"/>
          <p:nvPr/>
        </p:nvSpPr>
        <p:spPr>
          <a:xfrm>
            <a:off x="4366679" y="2851590"/>
            <a:ext cx="34586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Century Gothic" panose="020B0502020202020204" pitchFamily="34" charset="0"/>
              </a:rPr>
              <a:t>579 : 5</a:t>
            </a:r>
          </a:p>
          <a:p>
            <a:pPr algn="ctr"/>
            <a:r>
              <a:rPr lang="fr-FR" sz="3200" b="1" dirty="0">
                <a:latin typeface="Century Gothic" panose="020B0502020202020204" pitchFamily="34" charset="0"/>
              </a:rPr>
              <a:t>2 871 : 12</a:t>
            </a:r>
          </a:p>
          <a:p>
            <a:pPr algn="ctr"/>
            <a:r>
              <a:rPr lang="fr-FR" sz="3200" b="1" dirty="0">
                <a:latin typeface="Century Gothic" panose="020B0502020202020204" pitchFamily="34" charset="0"/>
              </a:rPr>
              <a:t>327 : 24</a:t>
            </a:r>
          </a:p>
          <a:p>
            <a:pPr algn="ctr"/>
            <a:r>
              <a:rPr lang="fr-FR" sz="3200" b="1" dirty="0">
                <a:latin typeface="Century Gothic" panose="020B0502020202020204" pitchFamily="34" charset="0"/>
              </a:rPr>
              <a:t>763 : 6</a:t>
            </a:r>
          </a:p>
        </p:txBody>
      </p:sp>
    </p:spTree>
    <p:extLst>
      <p:ext uri="{BB962C8B-B14F-4D97-AF65-F5344CB8AC3E}">
        <p14:creationId xmlns:p14="http://schemas.microsoft.com/office/powerpoint/2010/main" val="233700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056540" y="175840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Contenances, volumes, masses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 jeu des associations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4594B047-E9A5-AE4B-A71C-A89E368B9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636" y="1080260"/>
            <a:ext cx="5172428" cy="51724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5C60C09-2F14-104F-9F38-F2BF389AC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305" y="3787775"/>
            <a:ext cx="1701800" cy="2286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AE8AE0F-0C5E-7245-AC40-3403730AD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26" y="1168400"/>
            <a:ext cx="1663700" cy="22606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E549718-2DB2-8B4D-9044-780CA8F2D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4900" y="1168400"/>
            <a:ext cx="1663700" cy="22987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9692217-8C38-6F45-BF4F-30CB0362E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8496" y="1162050"/>
            <a:ext cx="1651000" cy="22479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16F8B74-62B8-704C-A7C3-7B8A83725C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926" y="3787775"/>
            <a:ext cx="1676400" cy="2286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530A381-15D1-BC4B-A25A-9BC6133A00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0300" y="3813175"/>
            <a:ext cx="16383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5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1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Diviser deux nombres entier : entraînement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Numération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révisions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Numération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révisions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Diviser deux nombres entiers avec un quotient décimal : entraînement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930833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Diviser deux nombres entier : entraînement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Numération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révisions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550202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Numération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Révisions</a:t>
              </a: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44, 47 p</a:t>
            </a:r>
            <a:r>
              <a:rPr lang="fr-FR" sz="2400" b="1">
                <a:solidFill>
                  <a:schemeClr val="bg1"/>
                </a:solidFill>
                <a:latin typeface="Century Gothic" panose="020B0502020202020204" pitchFamily="34" charset="0"/>
              </a:rPr>
              <a:t>.16, 52, 54 p.17</a:t>
            </a:r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DAA88D-23D6-3148-BBB8-47BA9D6C2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25" y="1961806"/>
            <a:ext cx="3447465" cy="26781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06CD375-098E-8F4D-A481-15A6D50AD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25" y="4765290"/>
            <a:ext cx="3447465" cy="19798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75D48AC-C99C-6A4A-9C8F-3E8504D9E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558" y="1961806"/>
            <a:ext cx="3976759" cy="322912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3BCF925-4035-794C-82C9-0C6ABB638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485" y="1964557"/>
            <a:ext cx="3919358" cy="201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62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 (diviseur à plusieurs chiffres)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E8A504B9-1787-E044-9F38-BFDDB1198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875" y="2554355"/>
            <a:ext cx="3352035" cy="3519637"/>
          </a:xfrm>
          <a:prstGeom prst="rect">
            <a:avLst/>
          </a:prstGeom>
        </p:spPr>
      </p:pic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1 p.229, 2 p.229 (a et b)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D400D11-509B-A34C-A09B-71F80DC42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674" y="2533544"/>
            <a:ext cx="3899451" cy="164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11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Numération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révisions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Diviser deux nombres entiers avec un quotient décimal : entraînement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4403161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Numération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Révisions</a:t>
              </a: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30, 33, 35 et 37 p.15,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0BD97EB-2DE4-3E4E-BD3E-23F3876B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0" y="2400882"/>
            <a:ext cx="4241534" cy="36500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6F0840-E674-6F4E-9F69-47DD818CE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623" y="2400882"/>
            <a:ext cx="4114800" cy="170493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07319EE-C378-424D-9615-9522106DF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509" y="4174643"/>
            <a:ext cx="4113454" cy="191852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AF59343-380B-5046-8483-83467D73D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623" y="4568394"/>
            <a:ext cx="3306017" cy="14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005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 avec un quotient décimal</a:t>
              </a: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7 p.233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747DA6B-6CFA-F749-8A40-776776762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071" y="2740025"/>
            <a:ext cx="6529858" cy="19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056540" y="175840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aires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 jeu du pixel art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BA64D93C-D990-2C4B-99B1-6553BB2A3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099" y="1186766"/>
            <a:ext cx="3317943" cy="23128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D8E0840-74A8-7741-B6B2-9E84EF909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66" y="3680652"/>
            <a:ext cx="2389605" cy="216158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4F861DD-C1CD-2545-9B9B-663910913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584" y="3680652"/>
            <a:ext cx="3586480" cy="23604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42E8CD1-69C8-DF42-84AF-7B10FCA03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177" y="1504427"/>
            <a:ext cx="4657223" cy="40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056540" y="175840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aires :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 duel des aires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93FF78A0-4726-AA44-AC09-EC417DA52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057" y="1065747"/>
            <a:ext cx="3949384" cy="55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2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1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349986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Diviser deux nombres entiers, diviseur à plusieurs chiffres (séance1)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Problèmes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Problèmes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Diviser deux nombres entiers avec un quotient décimal (séance1)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4183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Diviser deux nombres entiers, diviseur à plusieurs chiffres (séance1)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Problèmes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2282897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6736</TotalTime>
  <Words>1460</Words>
  <Application>Microsoft Macintosh PowerPoint</Application>
  <PresentationFormat>Grand écran</PresentationFormat>
  <Paragraphs>255</Paragraphs>
  <Slides>47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162</cp:revision>
  <dcterms:created xsi:type="dcterms:W3CDTF">2021-08-14T07:02:46Z</dcterms:created>
  <dcterms:modified xsi:type="dcterms:W3CDTF">2023-04-17T12:06:14Z</dcterms:modified>
</cp:coreProperties>
</file>