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15" r:id="rId2"/>
    <p:sldId id="1506" r:id="rId3"/>
    <p:sldId id="1575" r:id="rId4"/>
    <p:sldId id="296" r:id="rId5"/>
    <p:sldId id="1597" r:id="rId6"/>
    <p:sldId id="1572" r:id="rId7"/>
    <p:sldId id="1573" r:id="rId8"/>
    <p:sldId id="1574" r:id="rId9"/>
    <p:sldId id="1596" r:id="rId10"/>
    <p:sldId id="1595" r:id="rId11"/>
    <p:sldId id="1213" r:id="rId12"/>
    <p:sldId id="1569" r:id="rId13"/>
    <p:sldId id="1604" r:id="rId14"/>
    <p:sldId id="718" r:id="rId15"/>
    <p:sldId id="1566" r:id="rId16"/>
    <p:sldId id="756" r:id="rId17"/>
    <p:sldId id="157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7BA"/>
    <a:srgbClr val="FF41A5"/>
    <a:srgbClr val="374997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/>
    <p:restoredTop sz="96272"/>
  </p:normalViewPr>
  <p:slideViewPr>
    <p:cSldViewPr snapToGrid="0" snapToObjects="1">
      <p:cViewPr varScale="1">
        <p:scale>
          <a:sx n="126" d="100"/>
          <a:sy n="126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14/02/2023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14/02/2023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14/02/2023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14/02/2023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14/02/2023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14/02/2023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7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9991" y="132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05849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Nombres entiers -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Problèmes</a:t>
              </a:r>
            </a:p>
          </p:txBody>
        </p:sp>
      </p:grp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22715008-2454-0040-8139-78AE0AE33256}"/>
              </a:ext>
            </a:extLst>
          </p:cNvPr>
          <p:cNvSpPr/>
          <p:nvPr/>
        </p:nvSpPr>
        <p:spPr>
          <a:xfrm>
            <a:off x="2213842" y="946081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7 et 8 p.18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37283FA-4DD3-2741-9614-9ABF75CE4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66" y="2839008"/>
            <a:ext cx="3896328" cy="179830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BE29F3A-6027-6949-95FA-3E71CD636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593" y="1775816"/>
            <a:ext cx="3729863" cy="458053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46E83C8-78FC-FC47-8913-32F8379B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955" y="2839008"/>
            <a:ext cx="3669716" cy="19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4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7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3499867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2496742"/>
            <a:ext cx="5592808" cy="2646699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nombres entiers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Évaluation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416445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01366" y="13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9FFD644-0BB3-B84F-81E3-7813E662F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28" y="0"/>
            <a:ext cx="487717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62F9B15-6F9E-064A-A1E7-C0CDD0A02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519" y="0"/>
            <a:ext cx="5071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27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7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9A9D970-6F9D-D044-B18D-28F39A8CEA74}"/>
              </a:ext>
            </a:extLst>
          </p:cNvPr>
          <p:cNvSpPr txBox="1"/>
          <p:nvPr/>
        </p:nvSpPr>
        <p:spPr>
          <a:xfrm>
            <a:off x="1923143" y="2505670"/>
            <a:ext cx="8345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Régulation, </a:t>
            </a:r>
            <a:r>
              <a:rPr lang="fr-FR" sz="5400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rebrassage</a:t>
            </a:r>
            <a:endParaRPr lang="fr-FR" sz="54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03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7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9A9D970-6F9D-D044-B18D-28F39A8CEA74}"/>
              </a:ext>
            </a:extLst>
          </p:cNvPr>
          <p:cNvSpPr txBox="1"/>
          <p:nvPr/>
        </p:nvSpPr>
        <p:spPr>
          <a:xfrm>
            <a:off x="1923143" y="2505670"/>
            <a:ext cx="8345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Régulation, </a:t>
            </a:r>
            <a:r>
              <a:rPr lang="fr-FR" sz="5400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rebrassage</a:t>
            </a:r>
            <a:endParaRPr lang="fr-FR" sz="54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4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13E57D6-8F3C-1A4C-AFC1-3AB2B5044024}"/>
              </a:ext>
            </a:extLst>
          </p:cNvPr>
          <p:cNvSpPr/>
          <p:nvPr/>
        </p:nvSpPr>
        <p:spPr>
          <a:xfrm>
            <a:off x="3299596" y="2105650"/>
            <a:ext cx="5592808" cy="2646699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nombres entiers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Synthèse, retour sur la situation de référence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nombres entiers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140057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13E57D6-8F3C-1A4C-AFC1-3AB2B5044024}"/>
              </a:ext>
            </a:extLst>
          </p:cNvPr>
          <p:cNvSpPr/>
          <p:nvPr/>
        </p:nvSpPr>
        <p:spPr>
          <a:xfrm>
            <a:off x="3293087" y="2105650"/>
            <a:ext cx="5592808" cy="2646699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nombres entiers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Synthèse, retour sur la situation de référence</a:t>
            </a:r>
          </a:p>
        </p:txBody>
      </p:sp>
    </p:spTree>
    <p:extLst>
      <p:ext uri="{BB962C8B-B14F-4D97-AF65-F5344CB8AC3E}">
        <p14:creationId xmlns:p14="http://schemas.microsoft.com/office/powerpoint/2010/main" val="69341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C4D2E8-2620-D344-9582-8D05F38A21C5}"/>
              </a:ext>
            </a:extLst>
          </p:cNvPr>
          <p:cNvSpPr/>
          <p:nvPr/>
        </p:nvSpPr>
        <p:spPr>
          <a:xfrm>
            <a:off x="313864" y="257588"/>
            <a:ext cx="1929892" cy="7878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640F19-410A-8E46-B507-B0DD27951509}"/>
              </a:ext>
            </a:extLst>
          </p:cNvPr>
          <p:cNvSpPr txBox="1"/>
          <p:nvPr/>
        </p:nvSpPr>
        <p:spPr>
          <a:xfrm>
            <a:off x="411962" y="433408"/>
            <a:ext cx="192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CM1</a:t>
            </a:r>
            <a:endParaRPr lang="fr-FR" sz="2400" b="1" dirty="0">
              <a:solidFill>
                <a:srgbClr val="0070C0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2557620" y="257588"/>
            <a:ext cx="9169094" cy="7878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Nombres entiers : Synthèse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2C6C6C7-A6A9-9346-BC73-5E6F84434B49}"/>
              </a:ext>
            </a:extLst>
          </p:cNvPr>
          <p:cNvSpPr/>
          <p:nvPr/>
        </p:nvSpPr>
        <p:spPr>
          <a:xfrm>
            <a:off x="389574" y="1148025"/>
            <a:ext cx="11412850" cy="54184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1 000 000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C1F79F-67EB-F64A-A8C4-5D3863D6107E}"/>
              </a:ext>
            </a:extLst>
          </p:cNvPr>
          <p:cNvSpPr txBox="1"/>
          <p:nvPr/>
        </p:nvSpPr>
        <p:spPr>
          <a:xfrm>
            <a:off x="993598" y="1202488"/>
            <a:ext cx="9770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Qu’a-t-on appris sur ce nombre ?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2701486-8968-3546-AF4D-18A8BB189A6D}"/>
              </a:ext>
            </a:extLst>
          </p:cNvPr>
          <p:cNvSpPr/>
          <p:nvPr/>
        </p:nvSpPr>
        <p:spPr>
          <a:xfrm>
            <a:off x="5538060" y="3332255"/>
            <a:ext cx="1115878" cy="105001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D19F835-79A8-5344-80CB-7801242ADDED}"/>
              </a:ext>
            </a:extLst>
          </p:cNvPr>
          <p:cNvCxnSpPr>
            <a:cxnSpLocks/>
          </p:cNvCxnSpPr>
          <p:nvPr/>
        </p:nvCxnSpPr>
        <p:spPr>
          <a:xfrm flipH="1" flipV="1">
            <a:off x="6095999" y="2365932"/>
            <a:ext cx="38272" cy="953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9CC6BC7-4B27-FD40-9D70-3F458D453AFB}"/>
              </a:ext>
            </a:extLst>
          </p:cNvPr>
          <p:cNvCxnSpPr>
            <a:cxnSpLocks/>
          </p:cNvCxnSpPr>
          <p:nvPr/>
        </p:nvCxnSpPr>
        <p:spPr>
          <a:xfrm flipV="1">
            <a:off x="6617785" y="3253840"/>
            <a:ext cx="1232306" cy="3714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196E58A-5EB0-EE44-9115-8E0452E5813A}"/>
              </a:ext>
            </a:extLst>
          </p:cNvPr>
          <p:cNvCxnSpPr>
            <a:cxnSpLocks/>
          </p:cNvCxnSpPr>
          <p:nvPr/>
        </p:nvCxnSpPr>
        <p:spPr>
          <a:xfrm flipH="1" flipV="1">
            <a:off x="4277532" y="3062575"/>
            <a:ext cx="1296685" cy="601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4514E5B-A729-354A-9D3A-1B6F752A09C9}"/>
              </a:ext>
            </a:extLst>
          </p:cNvPr>
          <p:cNvCxnSpPr>
            <a:cxnSpLocks/>
          </p:cNvCxnSpPr>
          <p:nvPr/>
        </p:nvCxnSpPr>
        <p:spPr>
          <a:xfrm flipH="1">
            <a:off x="4530333" y="4091554"/>
            <a:ext cx="1059382" cy="3874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B110F3F-1F46-CD47-8A02-DF20655489A6}"/>
              </a:ext>
            </a:extLst>
          </p:cNvPr>
          <p:cNvCxnSpPr>
            <a:cxnSpLocks/>
          </p:cNvCxnSpPr>
          <p:nvPr/>
        </p:nvCxnSpPr>
        <p:spPr>
          <a:xfrm flipH="1">
            <a:off x="5522083" y="4365144"/>
            <a:ext cx="434290" cy="10608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A444086-D39F-9741-B41D-E9CA3566A439}"/>
              </a:ext>
            </a:extLst>
          </p:cNvPr>
          <p:cNvCxnSpPr>
            <a:cxnSpLocks/>
          </p:cNvCxnSpPr>
          <p:nvPr/>
        </p:nvCxnSpPr>
        <p:spPr>
          <a:xfrm>
            <a:off x="6573567" y="4161280"/>
            <a:ext cx="813687" cy="13131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66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C4D2E8-2620-D344-9582-8D05F38A21C5}"/>
              </a:ext>
            </a:extLst>
          </p:cNvPr>
          <p:cNvSpPr/>
          <p:nvPr/>
        </p:nvSpPr>
        <p:spPr>
          <a:xfrm>
            <a:off x="313864" y="257588"/>
            <a:ext cx="1929892" cy="7878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640F19-410A-8E46-B507-B0DD27951509}"/>
              </a:ext>
            </a:extLst>
          </p:cNvPr>
          <p:cNvSpPr txBox="1"/>
          <p:nvPr/>
        </p:nvSpPr>
        <p:spPr>
          <a:xfrm>
            <a:off x="411962" y="433408"/>
            <a:ext cx="192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CM1</a:t>
            </a:r>
            <a:endParaRPr lang="fr-FR" sz="2400" b="1" dirty="0">
              <a:solidFill>
                <a:srgbClr val="0070C0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2557620" y="257588"/>
            <a:ext cx="9169094" cy="7878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Nombres entiers : Synthèse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2C6C6C7-A6A9-9346-BC73-5E6F84434B49}"/>
              </a:ext>
            </a:extLst>
          </p:cNvPr>
          <p:cNvSpPr/>
          <p:nvPr/>
        </p:nvSpPr>
        <p:spPr>
          <a:xfrm>
            <a:off x="389574" y="1148025"/>
            <a:ext cx="11412850" cy="54184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1 606 701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C1F79F-67EB-F64A-A8C4-5D3863D6107E}"/>
              </a:ext>
            </a:extLst>
          </p:cNvPr>
          <p:cNvSpPr txBox="1"/>
          <p:nvPr/>
        </p:nvSpPr>
        <p:spPr>
          <a:xfrm>
            <a:off x="993598" y="1202488"/>
            <a:ext cx="9770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Que sais-tu faire avec ce nombre ?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2701486-8968-3546-AF4D-18A8BB189A6D}"/>
              </a:ext>
            </a:extLst>
          </p:cNvPr>
          <p:cNvSpPr/>
          <p:nvPr/>
        </p:nvSpPr>
        <p:spPr>
          <a:xfrm>
            <a:off x="5538060" y="3332255"/>
            <a:ext cx="1115878" cy="105001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D19F835-79A8-5344-80CB-7801242ADDED}"/>
              </a:ext>
            </a:extLst>
          </p:cNvPr>
          <p:cNvCxnSpPr>
            <a:cxnSpLocks/>
          </p:cNvCxnSpPr>
          <p:nvPr/>
        </p:nvCxnSpPr>
        <p:spPr>
          <a:xfrm flipH="1" flipV="1">
            <a:off x="4882243" y="3314424"/>
            <a:ext cx="655818" cy="356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A444086-D39F-9741-B41D-E9CA3566A439}"/>
              </a:ext>
            </a:extLst>
          </p:cNvPr>
          <p:cNvCxnSpPr>
            <a:cxnSpLocks/>
          </p:cNvCxnSpPr>
          <p:nvPr/>
        </p:nvCxnSpPr>
        <p:spPr>
          <a:xfrm>
            <a:off x="6095999" y="4382265"/>
            <a:ext cx="0" cy="7526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1AF51841-7A62-DB47-807B-E58F3A214E43}"/>
              </a:ext>
            </a:extLst>
          </p:cNvPr>
          <p:cNvCxnSpPr>
            <a:cxnSpLocks/>
          </p:cNvCxnSpPr>
          <p:nvPr/>
        </p:nvCxnSpPr>
        <p:spPr>
          <a:xfrm flipV="1">
            <a:off x="6653938" y="3492606"/>
            <a:ext cx="866951" cy="2553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30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C4D2E8-2620-D344-9582-8D05F38A21C5}"/>
              </a:ext>
            </a:extLst>
          </p:cNvPr>
          <p:cNvSpPr/>
          <p:nvPr/>
        </p:nvSpPr>
        <p:spPr>
          <a:xfrm>
            <a:off x="313864" y="257588"/>
            <a:ext cx="1929892" cy="7878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640F19-410A-8E46-B507-B0DD27951509}"/>
              </a:ext>
            </a:extLst>
          </p:cNvPr>
          <p:cNvSpPr txBox="1"/>
          <p:nvPr/>
        </p:nvSpPr>
        <p:spPr>
          <a:xfrm>
            <a:off x="411962" y="433408"/>
            <a:ext cx="192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CM1</a:t>
            </a:r>
            <a:endParaRPr lang="fr-FR" sz="2400" b="1" dirty="0">
              <a:solidFill>
                <a:srgbClr val="0070C0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2557620" y="257588"/>
            <a:ext cx="9169094" cy="7878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Nombres entiers : Synthèse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2C6C6C7-A6A9-9346-BC73-5E6F84434B49}"/>
              </a:ext>
            </a:extLst>
          </p:cNvPr>
          <p:cNvSpPr/>
          <p:nvPr/>
        </p:nvSpPr>
        <p:spPr>
          <a:xfrm>
            <a:off x="389574" y="1148025"/>
            <a:ext cx="11412850" cy="54184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C1F79F-67EB-F64A-A8C4-5D3863D6107E}"/>
              </a:ext>
            </a:extLst>
          </p:cNvPr>
          <p:cNvSpPr txBox="1"/>
          <p:nvPr/>
        </p:nvSpPr>
        <p:spPr>
          <a:xfrm>
            <a:off x="1278810" y="1739657"/>
            <a:ext cx="9770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>
                <a:latin typeface="Century Gothic" panose="020B0502020202020204" pitchFamily="34" charset="0"/>
              </a:rPr>
              <a:t>57 016 832</a:t>
            </a:r>
            <a:endParaRPr lang="fr-FR" sz="2400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fr-FR" sz="2400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fr-FR" sz="24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Quel est son chiffre des centaines de mille ?</a:t>
            </a:r>
          </a:p>
          <a:p>
            <a:r>
              <a:rPr lang="fr-FR" sz="24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Quel est son nombre de millions ?</a:t>
            </a:r>
          </a:p>
          <a:p>
            <a:r>
              <a:rPr lang="fr-FR" sz="24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Quel est son nombre de dizaines ?</a:t>
            </a:r>
          </a:p>
          <a:p>
            <a:r>
              <a:rPr lang="fr-FR" sz="24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Quel est son chiffre des millions ?</a:t>
            </a:r>
          </a:p>
          <a:p>
            <a:r>
              <a:rPr lang="fr-FR" sz="24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Quel est son chiffre des dizaines de mille ?</a:t>
            </a:r>
          </a:p>
          <a:p>
            <a:r>
              <a:rPr lang="fr-FR" sz="24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Quel est son nombre d’unités ?</a:t>
            </a:r>
          </a:p>
          <a:p>
            <a:r>
              <a:rPr lang="fr-FR" sz="24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Quel est son chiffre des centaines de mille ?</a:t>
            </a:r>
          </a:p>
          <a:p>
            <a:r>
              <a:rPr lang="fr-FR" sz="24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Quel est son nombre de centaines de mille ?</a:t>
            </a:r>
          </a:p>
        </p:txBody>
      </p:sp>
    </p:spTree>
    <p:extLst>
      <p:ext uri="{BB962C8B-B14F-4D97-AF65-F5344CB8AC3E}">
        <p14:creationId xmlns:p14="http://schemas.microsoft.com/office/powerpoint/2010/main" val="189136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C4D2E8-2620-D344-9582-8D05F38A21C5}"/>
              </a:ext>
            </a:extLst>
          </p:cNvPr>
          <p:cNvSpPr/>
          <p:nvPr/>
        </p:nvSpPr>
        <p:spPr>
          <a:xfrm>
            <a:off x="313864" y="257588"/>
            <a:ext cx="1929892" cy="7878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640F19-410A-8E46-B507-B0DD27951509}"/>
              </a:ext>
            </a:extLst>
          </p:cNvPr>
          <p:cNvSpPr txBox="1"/>
          <p:nvPr/>
        </p:nvSpPr>
        <p:spPr>
          <a:xfrm>
            <a:off x="411962" y="433408"/>
            <a:ext cx="192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CM1</a:t>
            </a:r>
            <a:endParaRPr lang="fr-FR" sz="2400" b="1" dirty="0">
              <a:solidFill>
                <a:srgbClr val="0070C0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2557620" y="257588"/>
            <a:ext cx="9169094" cy="7878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Nombres entiers : Synthèse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2C6C6C7-A6A9-9346-BC73-5E6F84434B49}"/>
              </a:ext>
            </a:extLst>
          </p:cNvPr>
          <p:cNvSpPr/>
          <p:nvPr/>
        </p:nvSpPr>
        <p:spPr>
          <a:xfrm>
            <a:off x="172594" y="1181942"/>
            <a:ext cx="11412850" cy="54184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C1F79F-67EB-F64A-A8C4-5D3863D6107E}"/>
              </a:ext>
            </a:extLst>
          </p:cNvPr>
          <p:cNvSpPr txBox="1"/>
          <p:nvPr/>
        </p:nvSpPr>
        <p:spPr>
          <a:xfrm>
            <a:off x="993598" y="1202488"/>
            <a:ext cx="9770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Que veut dire ordre croissant ? Ordre décroissant ?</a:t>
            </a:r>
          </a:p>
          <a:p>
            <a:r>
              <a:rPr lang="fr-FR" sz="24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Pouvez-vous ranger ces nombres dans l’ordre croissant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316A800-2BFB-0E4B-8FAB-5A7596FC5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65" y="2227359"/>
            <a:ext cx="10295107" cy="46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4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C4D2E8-2620-D344-9582-8D05F38A21C5}"/>
              </a:ext>
            </a:extLst>
          </p:cNvPr>
          <p:cNvSpPr/>
          <p:nvPr/>
        </p:nvSpPr>
        <p:spPr>
          <a:xfrm>
            <a:off x="313864" y="257588"/>
            <a:ext cx="1929892" cy="7878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640F19-410A-8E46-B507-B0DD27951509}"/>
              </a:ext>
            </a:extLst>
          </p:cNvPr>
          <p:cNvSpPr txBox="1"/>
          <p:nvPr/>
        </p:nvSpPr>
        <p:spPr>
          <a:xfrm>
            <a:off x="411962" y="433408"/>
            <a:ext cx="192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CM1</a:t>
            </a:r>
            <a:endParaRPr lang="fr-FR" sz="2400" b="1" dirty="0">
              <a:solidFill>
                <a:srgbClr val="0070C0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2557620" y="257588"/>
            <a:ext cx="9169094" cy="7878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Nombres entiers : Synthèse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2C6C6C7-A6A9-9346-BC73-5E6F84434B49}"/>
              </a:ext>
            </a:extLst>
          </p:cNvPr>
          <p:cNvSpPr/>
          <p:nvPr/>
        </p:nvSpPr>
        <p:spPr>
          <a:xfrm>
            <a:off x="172594" y="1181942"/>
            <a:ext cx="11412850" cy="54184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C1F79F-67EB-F64A-A8C4-5D3863D6107E}"/>
              </a:ext>
            </a:extLst>
          </p:cNvPr>
          <p:cNvSpPr txBox="1"/>
          <p:nvPr/>
        </p:nvSpPr>
        <p:spPr>
          <a:xfrm>
            <a:off x="993598" y="1202488"/>
            <a:ext cx="9770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Peut-on encadrer ce nombre : à l’unité près , à la dizaine de milliers, à la centaine de milliers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FB4547E-3D3B-394D-970C-DC855692CECB}"/>
              </a:ext>
            </a:extLst>
          </p:cNvPr>
          <p:cNvSpPr txBox="1"/>
          <p:nvPr/>
        </p:nvSpPr>
        <p:spPr>
          <a:xfrm>
            <a:off x="2841171" y="2852305"/>
            <a:ext cx="581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entury Gothic" panose="020B0502020202020204" pitchFamily="34" charset="0"/>
              </a:rPr>
              <a:t>&lt; 2 056 725 &lt;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C03478B-4E44-A94C-8398-25A60EC7B2EF}"/>
              </a:ext>
            </a:extLst>
          </p:cNvPr>
          <p:cNvSpPr txBox="1"/>
          <p:nvPr/>
        </p:nvSpPr>
        <p:spPr>
          <a:xfrm>
            <a:off x="2841171" y="3722994"/>
            <a:ext cx="581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entury Gothic" panose="020B0502020202020204" pitchFamily="34" charset="0"/>
              </a:rPr>
              <a:t>&lt; 2 056 725 &lt;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17B8AD-293C-7940-8DD3-32701643BC4C}"/>
              </a:ext>
            </a:extLst>
          </p:cNvPr>
          <p:cNvSpPr txBox="1"/>
          <p:nvPr/>
        </p:nvSpPr>
        <p:spPr>
          <a:xfrm>
            <a:off x="2841171" y="4593683"/>
            <a:ext cx="581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entury Gothic" panose="020B0502020202020204" pitchFamily="34" charset="0"/>
              </a:rPr>
              <a:t>&lt; 2 056 725 &lt;</a:t>
            </a:r>
          </a:p>
        </p:txBody>
      </p:sp>
    </p:spTree>
    <p:extLst>
      <p:ext uri="{BB962C8B-B14F-4D97-AF65-F5344CB8AC3E}">
        <p14:creationId xmlns:p14="http://schemas.microsoft.com/office/powerpoint/2010/main" val="392675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13E57D6-8F3C-1A4C-AFC1-3AB2B5044024}"/>
              </a:ext>
            </a:extLst>
          </p:cNvPr>
          <p:cNvSpPr/>
          <p:nvPr/>
        </p:nvSpPr>
        <p:spPr>
          <a:xfrm>
            <a:off x="3451243" y="1970102"/>
            <a:ext cx="5592808" cy="2646699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Les nombres entiers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37931294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6430</TotalTime>
  <Words>312</Words>
  <Application>Microsoft Macintosh PowerPoint</Application>
  <PresentationFormat>Grand écran</PresentationFormat>
  <Paragraphs>67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156</cp:revision>
  <dcterms:created xsi:type="dcterms:W3CDTF">2021-08-14T07:02:46Z</dcterms:created>
  <dcterms:modified xsi:type="dcterms:W3CDTF">2023-02-14T12:19:46Z</dcterms:modified>
</cp:coreProperties>
</file>