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715" r:id="rId2"/>
    <p:sldId id="1506" r:id="rId3"/>
    <p:sldId id="1560" r:id="rId4"/>
    <p:sldId id="1526" r:id="rId5"/>
    <p:sldId id="1561" r:id="rId6"/>
    <p:sldId id="1569" r:id="rId7"/>
    <p:sldId id="1213" r:id="rId8"/>
    <p:sldId id="1562" r:id="rId9"/>
    <p:sldId id="1563" r:id="rId10"/>
    <p:sldId id="1571" r:id="rId11"/>
    <p:sldId id="1572" r:id="rId12"/>
    <p:sldId id="1577" r:id="rId13"/>
    <p:sldId id="1578" r:id="rId14"/>
    <p:sldId id="1573" r:id="rId15"/>
    <p:sldId id="1574" r:id="rId16"/>
    <p:sldId id="1579" r:id="rId17"/>
    <p:sldId id="1575" r:id="rId18"/>
    <p:sldId id="1564" r:id="rId19"/>
    <p:sldId id="1580" r:id="rId20"/>
    <p:sldId id="718" r:id="rId21"/>
    <p:sldId id="1520" r:id="rId22"/>
    <p:sldId id="1565" r:id="rId23"/>
    <p:sldId id="1582" r:id="rId24"/>
    <p:sldId id="1566" r:id="rId25"/>
    <p:sldId id="1592" r:id="rId26"/>
    <p:sldId id="756" r:id="rId27"/>
    <p:sldId id="1551" r:id="rId28"/>
    <p:sldId id="601" r:id="rId29"/>
    <p:sldId id="602" r:id="rId30"/>
    <p:sldId id="1593" r:id="rId31"/>
    <p:sldId id="604" r:id="rId32"/>
    <p:sldId id="711" r:id="rId33"/>
    <p:sldId id="607" r:id="rId34"/>
    <p:sldId id="667" r:id="rId3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997"/>
    <a:srgbClr val="FF41A5"/>
    <a:srgbClr val="C3A7BA"/>
    <a:srgbClr val="FFF5CE"/>
    <a:srgbClr val="FF40FF"/>
    <a:srgbClr val="FFD861"/>
    <a:srgbClr val="FFFC04"/>
    <a:srgbClr val="E7C6DB"/>
    <a:srgbClr val="A7E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6272"/>
  </p:normalViewPr>
  <p:slideViewPr>
    <p:cSldViewPr snapToGrid="0" snapToObjects="1">
      <p:cViewPr varScale="1">
        <p:scale>
          <a:sx n="109" d="100"/>
          <a:sy n="109" d="100"/>
        </p:scale>
        <p:origin x="21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D2C6362-6665-4346-957D-2B02740DFE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83E094-F71D-814C-A131-7BF058CEA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61E8B-93D1-E14E-A6FA-357B92BC1F76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3A55AA-36E5-2549-8B18-A9C32D3EA8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147B2A-01B4-AE40-A2FB-DD81104C33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3E183-A31D-A642-A9DF-B0B491FA3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8442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FC02C-ED17-1B41-92F2-31DE3F7E17F9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F5486-13F4-EE41-A58B-F5BB93A9F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0564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A8005-6A57-FF42-BC98-88AE26054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3C2478-BB82-7F4E-93B5-77E8CDF0F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269B2-3FA8-D541-B25F-3ECC345E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74E-9042-0E49-894F-D6B9A7261E8F}" type="datetime1">
              <a:rPr lang="fr-FR" smtClean="0"/>
              <a:t>14/02/2023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BE4722-3353-5A4D-AB6F-5829E6FD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3270B-659F-8346-B2A2-DFB946EB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71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6D55B-8695-CB49-83D4-0BD82A12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0C2B73-073B-F842-830E-46F393E06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627AAE-7190-4242-98E8-5D4DE189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8F29-C640-F541-A51F-D84374CF919F}" type="datetime1">
              <a:rPr lang="fr-FR" smtClean="0"/>
              <a:t>14/02/2023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F56E97-DBC2-8E46-B5D9-498B64EA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C05B40-7699-B144-9480-7DA48A4F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12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1E524F-C979-EC44-8EF4-55BD91CE2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7F9508-CE42-8B45-BC55-882506CC6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4876B7-17E4-2C44-92D7-797E0744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C046-980D-CD46-9176-20C910B4BC4F}" type="datetime1">
              <a:rPr lang="fr-FR" smtClean="0"/>
              <a:t>14/02/2023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26557D-9331-764C-B0AC-964E1FE4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B028C8-2025-D548-8314-312EFEA5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61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415BE-432E-DB44-82EB-744E41C5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5507CE-2891-7D47-A450-81BD1209D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31D05E-633F-8340-AA53-0C2905CD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5839-CB69-C645-B0E7-F57880D6742D}" type="datetime1">
              <a:rPr lang="fr-FR" smtClean="0"/>
              <a:t>14/02/2023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2ECD4D-5A05-7B4B-85CF-E3561FA6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5A12A2-81F7-1B4C-AB4A-D584857B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42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4D84D-92FA-CC45-B1FB-B73DE9C8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8BBB7D-8064-A941-9505-4919F6FB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1D0C35-E9F9-604A-9323-4D2D7819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F894-A05E-1A41-9888-18D30CE1008F}" type="datetime1">
              <a:rPr lang="fr-FR" smtClean="0"/>
              <a:t>14/02/2023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B3C7E5-0ACF-D444-A43D-45E17EF7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A828CA-9C71-D74A-9A71-C35A5C76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54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95815-ACB6-C740-AEB5-016F85E5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351D3C-B11A-C941-9237-DC18C549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15F150-8A92-EE42-B23F-EB1A284F1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E786C1-4832-844F-AA23-907E4635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88E-75AB-6040-9E60-C7C259F67D47}" type="datetime1">
              <a:rPr lang="fr-FR" smtClean="0"/>
              <a:t>14/02/2023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F57588-EE8F-5F41-A9F5-C28FBD18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A060B8-A3D1-1F40-956F-20D6EB10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22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807BA-FE58-3F48-9738-D94DE541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CF4509-6E07-F240-A8E2-39B451015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6B3CBD-2FBF-024F-B117-61DF28446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073368-9226-F147-A37E-7355E122E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E291C4-61E3-3E4F-9B9B-F87E1CC93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6D16709-2DA1-024C-B83E-D523058C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5ACE-04CC-6048-B855-4B5D25B2448C}" type="datetime1">
              <a:rPr lang="fr-FR" smtClean="0"/>
              <a:t>14/02/2023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A06772-0833-2849-8E31-F010E45C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F6DEE0B-B11F-C345-BC65-CC2902B7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90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830A3-2946-6144-8885-E2B7235C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2BCB65-3E2C-BA44-B791-F84A3AD6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7BBC-8436-3A45-A070-F8AB323A294A}" type="datetime1">
              <a:rPr lang="fr-FR" smtClean="0"/>
              <a:t>14/02/2023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B8ECC4-F2CC-3F46-8B78-DB202208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5650F1-43D5-C143-A2DA-8B10517A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47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26B111-35B8-CD48-892C-206653D0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1F39-CC30-614F-9604-FD263012A949}" type="datetime1">
              <a:rPr lang="fr-FR" smtClean="0"/>
              <a:t>14/02/2023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A1455F-4F9F-404F-8AA1-E1E8E3B5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A7C4E0-0A2D-6E48-B769-0BCAE56C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29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EB2381-A2A9-D543-9573-4DA99EBB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D1ACBC-E34C-1E43-B966-3A15CFC20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AE28F7-D6C6-9047-ABB8-3B4461F9F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6E41E7-6E89-1E4A-9A69-28AF6009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554F-D219-8845-AF18-C28FFF2337DE}" type="datetime1">
              <a:rPr lang="fr-FR" smtClean="0"/>
              <a:t>14/02/2023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175EE4-484B-A84F-A48D-97B82475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B06B74-A675-2D46-8C2F-3ACBF5BF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06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36AB1-C6BE-7841-9E30-516AC6DE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EC5F30-39B4-1F4A-8773-1892DE46D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28D7FA-4873-DB40-9BE9-4DAE878B0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AD06D4-6F70-3245-8072-0A085202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BD2A-4BA6-BC4B-946E-C40A98AEF419}" type="datetime1">
              <a:rPr lang="fr-FR" smtClean="0"/>
              <a:t>14/02/2023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AEB163-40AC-2248-9816-EDF9DE45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42AB99-1FDF-E84C-A293-5DA38DF9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03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DF52D3-B9A5-6043-9AEA-3B8C9284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2ADB59-4199-1249-8F73-C3331E185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47D0CA-4A00-7B47-8D70-92EB27425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7F2D-E88E-D949-B4C5-4F3C9499FC49}" type="datetime1">
              <a:rPr lang="fr-FR" smtClean="0"/>
              <a:t>14/02/2023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037111-7B2E-4B41-9416-23B331F40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D0CA13-8CA2-0D43-9551-4B8D775E9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94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4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6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Lundi</a:t>
            </a:r>
          </a:p>
        </p:txBody>
      </p:sp>
    </p:spTree>
    <p:extLst>
      <p:ext uri="{BB962C8B-B14F-4D97-AF65-F5344CB8AC3E}">
        <p14:creationId xmlns:p14="http://schemas.microsoft.com/office/powerpoint/2010/main" val="205935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160061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133556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6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nombres entiers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60BB19D5-832B-FA47-A62B-35CA85294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544" y="962829"/>
            <a:ext cx="8132912" cy="578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85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132355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Rectangle : avec coins arrondis en haut 10">
            <a:extLst>
              <a:ext uri="{FF2B5EF4-FFF2-40B4-BE49-F238E27FC236}">
                <a16:creationId xmlns:a16="http://schemas.microsoft.com/office/drawing/2014/main" id="{32CD5423-707E-9A41-A0CB-44C87B64AA64}"/>
              </a:ext>
            </a:extLst>
          </p:cNvPr>
          <p:cNvSpPr/>
          <p:nvPr/>
        </p:nvSpPr>
        <p:spPr>
          <a:xfrm>
            <a:off x="8397964" y="4175185"/>
            <a:ext cx="3498663" cy="25081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Que devez-vous faire ?</a:t>
            </a:r>
          </a:p>
          <a:p>
            <a:endParaRPr lang="fr-F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EDB3BDF-73C7-3F4B-B750-25C31335B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21720">
            <a:off x="493507" y="945960"/>
            <a:ext cx="7253666" cy="516383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5E08AB4-92EA-154B-A437-9CC9B57FC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579" y="1003445"/>
            <a:ext cx="4529048" cy="2997055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105850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nombres entiers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4775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132355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Rectangle : avec coins arrondis en haut 10">
            <a:extLst>
              <a:ext uri="{FF2B5EF4-FFF2-40B4-BE49-F238E27FC236}">
                <a16:creationId xmlns:a16="http://schemas.microsoft.com/office/drawing/2014/main" id="{32CD5423-707E-9A41-A0CB-44C87B64AA64}"/>
              </a:ext>
            </a:extLst>
          </p:cNvPr>
          <p:cNvSpPr/>
          <p:nvPr/>
        </p:nvSpPr>
        <p:spPr>
          <a:xfrm>
            <a:off x="8397964" y="4175185"/>
            <a:ext cx="3498663" cy="25081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Les nombres sont rangés en lettres. Vous devez les ranger dans l’ordre croissant, c’est-à-dire du plus petit au plus grand, sans les écrire en chiffres.</a:t>
            </a:r>
          </a:p>
          <a:p>
            <a:endParaRPr lang="fr-F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EDB3BDF-73C7-3F4B-B750-25C31335B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21720">
            <a:off x="493507" y="945960"/>
            <a:ext cx="7253666" cy="516383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5E08AB4-92EA-154B-A437-9CC9B57FC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579" y="1003445"/>
            <a:ext cx="4529048" cy="2997055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105850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nombres entiers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0861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132355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Rectangle : avec coins arrondis en haut 10">
            <a:extLst>
              <a:ext uri="{FF2B5EF4-FFF2-40B4-BE49-F238E27FC236}">
                <a16:creationId xmlns:a16="http://schemas.microsoft.com/office/drawing/2014/main" id="{32CD5423-707E-9A41-A0CB-44C87B64AA64}"/>
              </a:ext>
            </a:extLst>
          </p:cNvPr>
          <p:cNvSpPr/>
          <p:nvPr/>
        </p:nvSpPr>
        <p:spPr>
          <a:xfrm>
            <a:off x="8397964" y="4175185"/>
            <a:ext cx="3498663" cy="25081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Vous expliquerez votre démarche en une phrase sur votre cahier. Puis vous utiliserez d’autres stratégies de comparaison pour vérifier et valider votre rangement.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EDB3BDF-73C7-3F4B-B750-25C31335B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21720">
            <a:off x="493507" y="945960"/>
            <a:ext cx="7253666" cy="516383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5E08AB4-92EA-154B-A437-9CC9B57FC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579" y="1003445"/>
            <a:ext cx="4529048" cy="2997055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105850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nombres entiers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3900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nombres entiers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AF7E49FA-86D3-2544-8AF4-1DDEE2EC2B15}"/>
              </a:ext>
            </a:extLst>
          </p:cNvPr>
          <p:cNvSpPr/>
          <p:nvPr/>
        </p:nvSpPr>
        <p:spPr>
          <a:xfrm>
            <a:off x="348287" y="2030150"/>
            <a:ext cx="11623993" cy="3660033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MISE EN COMMUN</a:t>
            </a:r>
          </a:p>
        </p:txBody>
      </p:sp>
    </p:spTree>
    <p:extLst>
      <p:ext uri="{BB962C8B-B14F-4D97-AF65-F5344CB8AC3E}">
        <p14:creationId xmlns:p14="http://schemas.microsoft.com/office/powerpoint/2010/main" val="2531322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45342" y="215482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20135" y="188977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nombres entiers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1C8D6467-06C8-5649-A02F-2B03E53DC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808" y="1249402"/>
            <a:ext cx="6750383" cy="493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88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45342" y="215482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A4C1B47E-3B72-F542-AACF-8BF0B1A8940A}"/>
              </a:ext>
            </a:extLst>
          </p:cNvPr>
          <p:cNvSpPr/>
          <p:nvPr/>
        </p:nvSpPr>
        <p:spPr>
          <a:xfrm>
            <a:off x="245343" y="1006250"/>
            <a:ext cx="1303528" cy="13918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Les </a:t>
            </a:r>
          </a:p>
          <a:p>
            <a:pPr algn="ctr"/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nombres </a:t>
            </a:r>
          </a:p>
          <a:p>
            <a:pPr algn="ctr"/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entiers : </a:t>
            </a:r>
          </a:p>
          <a:p>
            <a:pPr algn="ctr"/>
            <a:r>
              <a:rPr lang="fr-FR" b="1" dirty="0">
                <a:solidFill>
                  <a:srgbClr val="FF41A5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mémo</a:t>
            </a:r>
            <a:endParaRPr lang="fr-FR" sz="1400" b="1" dirty="0">
              <a:solidFill>
                <a:srgbClr val="FF41A5"/>
              </a:solidFill>
              <a:latin typeface="Century Gothic" panose="020B0502020202020204" pitchFamily="34" charset="0"/>
              <a:cs typeface="Baloo" panose="03080902040302020200" pitchFamily="66" charset="77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318C489-2D04-2C4F-A5CD-D6AC6FBA6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457" y="1133"/>
            <a:ext cx="9557200" cy="685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50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132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105849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nombres entiers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2 - </a:t>
              </a:r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689A63A5-19FF-2B40-96CC-F21725BA5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073" y="907415"/>
            <a:ext cx="8093854" cy="581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4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9596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Calcul :</a:t>
            </a:r>
          </a:p>
          <a:p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Correction défi n°7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705326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21613" y="1850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90950" y="933651"/>
            <a:ext cx="1156654" cy="861603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9" y="5784765"/>
              <a:ext cx="10001400" cy="436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Défi calcul</a:t>
              </a:r>
              <a:endParaRPr lang="fr-FR" sz="2000" b="1" dirty="0">
                <a:solidFill>
                  <a:srgbClr val="C3A7BA"/>
                </a:solidFill>
                <a:latin typeface="Century Gothic" panose="020B0502020202020204" pitchFamily="34" charset="0"/>
                <a:cs typeface="Baloo" panose="03080902040302020200" pitchFamily="66" charset="77"/>
              </a:endParaRPr>
            </a:p>
          </p:txBody>
        </p: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A42064A8-D196-9446-ACC4-D09F62BDF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289" y="76320"/>
            <a:ext cx="10600053" cy="6689811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797D9868-38E8-5B4F-B419-C9D0CA61A144}"/>
              </a:ext>
            </a:extLst>
          </p:cNvPr>
          <p:cNvGrpSpPr/>
          <p:nvPr/>
        </p:nvGrpSpPr>
        <p:grpSpPr>
          <a:xfrm>
            <a:off x="1614789" y="113252"/>
            <a:ext cx="1588960" cy="485836"/>
            <a:chOff x="933796" y="5711291"/>
            <a:chExt cx="10324408" cy="742604"/>
          </a:xfrm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3ED8011D-A4CA-534B-B4BB-B8CA4F80ECEE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ACC3744-1D4D-0246-A0E5-BC8A268A7B08}"/>
                </a:ext>
              </a:extLst>
            </p:cNvPr>
            <p:cNvSpPr txBox="1"/>
            <p:nvPr/>
          </p:nvSpPr>
          <p:spPr>
            <a:xfrm>
              <a:off x="1005312" y="5784765"/>
              <a:ext cx="10001399" cy="610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Correction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2453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3087" y="1814856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Les nombres entiers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 mission 1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Calcul :</a:t>
            </a:r>
          </a:p>
          <a:p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Défi 29 questions n°7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400576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4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6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Jeudi</a:t>
            </a:r>
          </a:p>
        </p:txBody>
      </p:sp>
    </p:spTree>
    <p:extLst>
      <p:ext uri="{BB962C8B-B14F-4D97-AF65-F5344CB8AC3E}">
        <p14:creationId xmlns:p14="http://schemas.microsoft.com/office/powerpoint/2010/main" val="4204916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9596" y="1564031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Les nombres entiers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 mission 2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Proportionnalité :</a:t>
            </a:r>
          </a:p>
          <a:p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Révisions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4019287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9596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Les nombres entiers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 mission 2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942546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132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105849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nombres entiers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- </a:t>
              </a:r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</a:t>
              </a:r>
            </a:p>
          </p:txBody>
        </p:sp>
      </p:grpSp>
      <p:sp>
        <p:nvSpPr>
          <p:cNvPr id="11" name="Rectangle : avec coins arrondis en haut 10">
            <a:extLst>
              <a:ext uri="{FF2B5EF4-FFF2-40B4-BE49-F238E27FC236}">
                <a16:creationId xmlns:a16="http://schemas.microsoft.com/office/drawing/2014/main" id="{22715008-2454-0040-8139-78AE0AE33256}"/>
              </a:ext>
            </a:extLst>
          </p:cNvPr>
          <p:cNvSpPr/>
          <p:nvPr/>
        </p:nvSpPr>
        <p:spPr>
          <a:xfrm>
            <a:off x="2213842" y="922691"/>
            <a:ext cx="7751298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Ex. 39, 40 et 38 p.15, ex. 42 et 43 p.16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BC7B12A-D740-CD48-816D-966170E4D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72" y="4246813"/>
            <a:ext cx="3814964" cy="157976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A6EAA92-7BDD-9347-B57C-266EDC881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72" y="2122098"/>
            <a:ext cx="3817471" cy="195941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51D5E33-9129-0E4E-A88C-CB4BE6134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0966" y="2290539"/>
            <a:ext cx="3814964" cy="313193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FDE230A-6896-1647-ABDC-0D6CD7C5D6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0653" y="2066026"/>
            <a:ext cx="3729310" cy="175277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33BA15A-3944-3046-97D5-A7A9284A7A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0652" y="4007995"/>
            <a:ext cx="3789409" cy="141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66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3087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Proportionnalité :</a:t>
            </a:r>
          </a:p>
          <a:p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Révisions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679503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79991" y="132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105849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Proportionnalité - </a:t>
              </a:r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Révisions</a:t>
              </a:r>
            </a:p>
          </p:txBody>
        </p:sp>
      </p:grpSp>
      <p:sp>
        <p:nvSpPr>
          <p:cNvPr id="11" name="Rectangle : avec coins arrondis en haut 10">
            <a:extLst>
              <a:ext uri="{FF2B5EF4-FFF2-40B4-BE49-F238E27FC236}">
                <a16:creationId xmlns:a16="http://schemas.microsoft.com/office/drawing/2014/main" id="{22715008-2454-0040-8139-78AE0AE33256}"/>
              </a:ext>
            </a:extLst>
          </p:cNvPr>
          <p:cNvSpPr/>
          <p:nvPr/>
        </p:nvSpPr>
        <p:spPr>
          <a:xfrm>
            <a:off x="2213842" y="946081"/>
            <a:ext cx="7751298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Ex. 1 et 2 p.170 / ex. 11 et 15 p.171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359CE7B-4D3C-B34B-972B-CC4DFE6C7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291" y="2482541"/>
            <a:ext cx="3793417" cy="261729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8EE35C1-09BA-194C-94EB-A333EA829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314" y="2895553"/>
            <a:ext cx="3598818" cy="179126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9830E6F-13D1-674A-9C02-BA4074B49E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568"/>
          <a:stretch/>
        </p:blipFill>
        <p:spPr>
          <a:xfrm>
            <a:off x="461418" y="1791721"/>
            <a:ext cx="3606267" cy="474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55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4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6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Vendredi</a:t>
            </a:r>
          </a:p>
        </p:txBody>
      </p:sp>
    </p:spTree>
    <p:extLst>
      <p:ext uri="{BB962C8B-B14F-4D97-AF65-F5344CB8AC3E}">
        <p14:creationId xmlns:p14="http://schemas.microsoft.com/office/powerpoint/2010/main" val="192656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3087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La proportionnalité :</a:t>
            </a:r>
          </a:p>
          <a:p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Mission 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1205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D7A9D26-BAE1-5248-94B4-07A21D6EF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7FA1386-8333-ED46-BB27-5E88B3278B3B}"/>
              </a:ext>
            </a:extLst>
          </p:cNvPr>
          <p:cNvSpPr/>
          <p:nvPr/>
        </p:nvSpPr>
        <p:spPr>
          <a:xfrm>
            <a:off x="154166" y="6209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La proportionnalité – </a:t>
            </a:r>
            <a:r>
              <a:rPr lang="fr-FR" sz="3200" b="1" dirty="0">
                <a:solidFill>
                  <a:srgbClr val="FF41A5"/>
                </a:solidFill>
                <a:latin typeface="Century Gothic" panose="020B0502020202020204" pitchFamily="34" charset="0"/>
              </a:rPr>
              <a:t>Mission 2</a:t>
            </a:r>
            <a:endParaRPr lang="fr-FR" sz="2800" b="1" dirty="0">
              <a:solidFill>
                <a:srgbClr val="FF41A5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A3E17C57-64CE-6E47-A281-0A6B4DCFEF8C}"/>
              </a:ext>
            </a:extLst>
          </p:cNvPr>
          <p:cNvGrpSpPr/>
          <p:nvPr/>
        </p:nvGrpSpPr>
        <p:grpSpPr>
          <a:xfrm>
            <a:off x="154166" y="62094"/>
            <a:ext cx="1303528" cy="578583"/>
            <a:chOff x="1778000" y="2070542"/>
            <a:chExt cx="1929892" cy="1111320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839B9E45-F71B-EF49-AFEC-E268E4548329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9ED2A2C9-6244-DB41-8AB5-9B37367D6A8B}"/>
                </a:ext>
              </a:extLst>
            </p:cNvPr>
            <p:cNvSpPr txBox="1"/>
            <p:nvPr/>
          </p:nvSpPr>
          <p:spPr>
            <a:xfrm>
              <a:off x="1989380" y="2173931"/>
              <a:ext cx="1494992" cy="1004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FBFC87C7-85B7-7B42-8C8E-CB3C629FC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033" y="899586"/>
            <a:ext cx="7941933" cy="56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78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A5007C-B56F-2A48-BD2B-7440345D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7FAC3296-E088-FB4D-8E18-9CCBE422117A}"/>
              </a:ext>
            </a:extLst>
          </p:cNvPr>
          <p:cNvSpPr/>
          <p:nvPr/>
        </p:nvSpPr>
        <p:spPr>
          <a:xfrm>
            <a:off x="8338055" y="2303763"/>
            <a:ext cx="3669290" cy="27707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Que voyez-vous ?</a:t>
            </a:r>
          </a:p>
          <a:p>
            <a:pPr algn="ctr"/>
            <a:endParaRPr lang="fr-FR" sz="20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20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Quelles informations nous donnent les photographies ?</a:t>
            </a:r>
          </a:p>
          <a:p>
            <a:pPr algn="ctr"/>
            <a:endParaRPr lang="fr-FR" sz="20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20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Qu’allez-vous devoir faire ? </a:t>
            </a:r>
            <a:endParaRPr lang="fr-FR" sz="28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2C6E6B61-D9C4-A74C-AECC-27D2F079283A}"/>
              </a:ext>
            </a:extLst>
          </p:cNvPr>
          <p:cNvSpPr/>
          <p:nvPr/>
        </p:nvSpPr>
        <p:spPr>
          <a:xfrm>
            <a:off x="154166" y="6209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La proportionnalité – </a:t>
            </a:r>
            <a:r>
              <a:rPr lang="fr-FR" sz="32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2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D81265E-1625-144D-943F-8D83308E5C85}"/>
              </a:ext>
            </a:extLst>
          </p:cNvPr>
          <p:cNvGrpSpPr/>
          <p:nvPr/>
        </p:nvGrpSpPr>
        <p:grpSpPr>
          <a:xfrm>
            <a:off x="154166" y="62094"/>
            <a:ext cx="1303528" cy="578583"/>
            <a:chOff x="1778000" y="2070542"/>
            <a:chExt cx="1929892" cy="1111320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A7F065F8-B345-5148-BF02-EDE7263BAB78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D321AFD2-0876-2643-8DF0-4A82BE7F3A35}"/>
                </a:ext>
              </a:extLst>
            </p:cNvPr>
            <p:cNvSpPr txBox="1"/>
            <p:nvPr/>
          </p:nvSpPr>
          <p:spPr>
            <a:xfrm>
              <a:off x="1989380" y="2173931"/>
              <a:ext cx="1494992" cy="1004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573AB699-9DDF-234D-8790-7FA277004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67" y="839407"/>
            <a:ext cx="7941933" cy="56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84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9596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Les nombres entiers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 mission 1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2968758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A5007C-B56F-2A48-BD2B-7440345D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7FAC3296-E088-FB4D-8E18-9CCBE422117A}"/>
              </a:ext>
            </a:extLst>
          </p:cNvPr>
          <p:cNvSpPr/>
          <p:nvPr/>
        </p:nvSpPr>
        <p:spPr>
          <a:xfrm>
            <a:off x="8245727" y="899162"/>
            <a:ext cx="3853945" cy="56995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rgbClr val="374997"/>
                </a:solidFill>
                <a:effectLst/>
                <a:latin typeface="Century Gothic" panose="020B0502020202020204" pitchFamily="34" charset="0"/>
              </a:rPr>
              <a:t>Lors de cette mission, vous allez devoir trouver la masse de différentes quantités de billes, en utilisant les informations visibles sur les photographies.</a:t>
            </a:r>
          </a:p>
          <a:p>
            <a:endParaRPr lang="fr-FR" sz="2000" b="1" dirty="0">
              <a:solidFill>
                <a:srgbClr val="374997"/>
              </a:solidFill>
              <a:effectLst/>
              <a:latin typeface="Century Gothic" panose="020B0502020202020204" pitchFamily="34" charset="0"/>
            </a:endParaRPr>
          </a:p>
          <a:p>
            <a:r>
              <a:rPr lang="fr-FR" sz="2000" b="1" dirty="0">
                <a:solidFill>
                  <a:srgbClr val="374997"/>
                </a:solidFill>
                <a:effectLst/>
                <a:latin typeface="Century Gothic" panose="020B0502020202020204" pitchFamily="34" charset="0"/>
              </a:rPr>
              <a:t>Vous pouvez utiliser différentes méthodes, faire des schémas, etc.</a:t>
            </a:r>
          </a:p>
          <a:p>
            <a:endParaRPr lang="fr-FR" sz="20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r>
              <a:rPr lang="fr-FR" sz="2000" b="1" dirty="0">
                <a:solidFill>
                  <a:srgbClr val="374997"/>
                </a:solidFill>
                <a:effectLst/>
                <a:latin typeface="Century Gothic" panose="020B0502020202020204" pitchFamily="34" charset="0"/>
              </a:rPr>
              <a:t>Ensuite, vous comparerez vos résultats et vos méthodes de calcul avec un camarade.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2C6E6B61-D9C4-A74C-AECC-27D2F079283A}"/>
              </a:ext>
            </a:extLst>
          </p:cNvPr>
          <p:cNvSpPr/>
          <p:nvPr/>
        </p:nvSpPr>
        <p:spPr>
          <a:xfrm>
            <a:off x="154166" y="6209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La proportionnalité – </a:t>
            </a:r>
            <a:r>
              <a:rPr lang="fr-FR" sz="32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2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D81265E-1625-144D-943F-8D83308E5C85}"/>
              </a:ext>
            </a:extLst>
          </p:cNvPr>
          <p:cNvGrpSpPr/>
          <p:nvPr/>
        </p:nvGrpSpPr>
        <p:grpSpPr>
          <a:xfrm>
            <a:off x="154166" y="62094"/>
            <a:ext cx="1303528" cy="578583"/>
            <a:chOff x="1778000" y="2070542"/>
            <a:chExt cx="1929892" cy="1111320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A7F065F8-B345-5148-BF02-EDE7263BAB78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D321AFD2-0876-2643-8DF0-4A82BE7F3A35}"/>
                </a:ext>
              </a:extLst>
            </p:cNvPr>
            <p:cNvSpPr txBox="1"/>
            <p:nvPr/>
          </p:nvSpPr>
          <p:spPr>
            <a:xfrm>
              <a:off x="1989380" y="2173931"/>
              <a:ext cx="1494992" cy="1004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573AB699-9DDF-234D-8790-7FA277004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67" y="839407"/>
            <a:ext cx="7941933" cy="56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099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19D6501-1675-DD47-911E-DDAC11A04BE2}"/>
              </a:ext>
            </a:extLst>
          </p:cNvPr>
          <p:cNvSpPr/>
          <p:nvPr/>
        </p:nvSpPr>
        <p:spPr>
          <a:xfrm>
            <a:off x="931957" y="1575123"/>
            <a:ext cx="10324408" cy="3706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81BE7C-1569-B146-B7DB-2CDF1A98B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5752B41-C3A4-4E46-A15E-2BA13C64AB81}"/>
              </a:ext>
            </a:extLst>
          </p:cNvPr>
          <p:cNvSpPr/>
          <p:nvPr/>
        </p:nvSpPr>
        <p:spPr>
          <a:xfrm>
            <a:off x="154166" y="6209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La proportionnalité – </a:t>
            </a:r>
            <a:r>
              <a:rPr lang="fr-FR" sz="32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2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ACDE5CF0-3D24-694D-820E-E2CC3306A66C}"/>
              </a:ext>
            </a:extLst>
          </p:cNvPr>
          <p:cNvGrpSpPr/>
          <p:nvPr/>
        </p:nvGrpSpPr>
        <p:grpSpPr>
          <a:xfrm>
            <a:off x="154166" y="62094"/>
            <a:ext cx="1303528" cy="578583"/>
            <a:chOff x="1778000" y="2070542"/>
            <a:chExt cx="1929892" cy="111132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A437D74D-72E6-CC4C-A5D2-97287CBAAE3A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D750CF2D-C7E5-D34B-9DDF-0848879026BF}"/>
                </a:ext>
              </a:extLst>
            </p:cNvPr>
            <p:cNvSpPr txBox="1"/>
            <p:nvPr/>
          </p:nvSpPr>
          <p:spPr>
            <a:xfrm>
              <a:off x="1989380" y="2173931"/>
              <a:ext cx="1494992" cy="1004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6360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81BE7C-1569-B146-B7DB-2CDF1A98B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5752B41-C3A4-4E46-A15E-2BA13C64AB81}"/>
              </a:ext>
            </a:extLst>
          </p:cNvPr>
          <p:cNvSpPr/>
          <p:nvPr/>
        </p:nvSpPr>
        <p:spPr>
          <a:xfrm>
            <a:off x="154166" y="6209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   La proportionnalité – </a:t>
            </a:r>
            <a:r>
              <a:rPr lang="fr-FR" sz="32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2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– </a:t>
            </a:r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Mise en commun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2CE37028-2501-6349-A959-BC919056D8BA}"/>
              </a:ext>
            </a:extLst>
          </p:cNvPr>
          <p:cNvGrpSpPr/>
          <p:nvPr/>
        </p:nvGrpSpPr>
        <p:grpSpPr>
          <a:xfrm>
            <a:off x="154166" y="62094"/>
            <a:ext cx="1303528" cy="578583"/>
            <a:chOff x="1778000" y="2070542"/>
            <a:chExt cx="1929892" cy="111132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D49EC986-88CD-2644-A065-E9F7ED0F6E54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C10D8ADA-F1BB-8247-989D-F9A358CE50F0}"/>
                </a:ext>
              </a:extLst>
            </p:cNvPr>
            <p:cNvSpPr txBox="1"/>
            <p:nvPr/>
          </p:nvSpPr>
          <p:spPr>
            <a:xfrm>
              <a:off x="1989380" y="2173931"/>
              <a:ext cx="1494992" cy="1004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9E786E6E-4208-E74E-968B-106946C6B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324" y="785149"/>
            <a:ext cx="8259673" cy="592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761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F64EB9-331D-E949-AE5C-36E07A92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7889E596-6DFD-2545-90EE-0F2F17F58A1C}"/>
              </a:ext>
            </a:extLst>
          </p:cNvPr>
          <p:cNvSpPr/>
          <p:nvPr/>
        </p:nvSpPr>
        <p:spPr>
          <a:xfrm>
            <a:off x="154166" y="6209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   La proportionnalité – </a:t>
            </a:r>
            <a:r>
              <a:rPr lang="fr-FR" sz="32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2 – </a:t>
            </a:r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Mise en commun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6EC4B8E5-2170-D34C-8EEE-ACCF7DDA1CD9}"/>
              </a:ext>
            </a:extLst>
          </p:cNvPr>
          <p:cNvGrpSpPr/>
          <p:nvPr/>
        </p:nvGrpSpPr>
        <p:grpSpPr>
          <a:xfrm>
            <a:off x="154166" y="62094"/>
            <a:ext cx="1303528" cy="578583"/>
            <a:chOff x="1778000" y="2070542"/>
            <a:chExt cx="1929892" cy="111132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8F0FF933-1460-064E-BE18-76D3B72B3E87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1444BC0A-F9D7-BA44-8AA5-D0E5DD8F5EED}"/>
                </a:ext>
              </a:extLst>
            </p:cNvPr>
            <p:cNvSpPr txBox="1"/>
            <p:nvPr/>
          </p:nvSpPr>
          <p:spPr>
            <a:xfrm>
              <a:off x="1989380" y="2173931"/>
              <a:ext cx="1494992" cy="1004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86113178-1027-B942-B33D-CF3816D68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245" y="1442828"/>
            <a:ext cx="6945509" cy="397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86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31C2EE19-3951-A84B-A7C0-550D7201F758}"/>
              </a:ext>
            </a:extLst>
          </p:cNvPr>
          <p:cNvSpPr/>
          <p:nvPr/>
        </p:nvSpPr>
        <p:spPr>
          <a:xfrm>
            <a:off x="154166" y="6209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   La proportionnalité – </a:t>
            </a:r>
            <a:r>
              <a:rPr lang="fr-FR" sz="32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2 – </a:t>
            </a:r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2A102047-2091-444F-981C-A491F5D344E9}"/>
              </a:ext>
            </a:extLst>
          </p:cNvPr>
          <p:cNvGrpSpPr/>
          <p:nvPr/>
        </p:nvGrpSpPr>
        <p:grpSpPr>
          <a:xfrm>
            <a:off x="154166" y="62094"/>
            <a:ext cx="1303528" cy="578583"/>
            <a:chOff x="1778000" y="2070542"/>
            <a:chExt cx="1929892" cy="1111320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85D779D5-2107-0F41-85E1-66C23A926BC8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6F3062A7-2FD9-BB4A-A146-1007ABC34729}"/>
                </a:ext>
              </a:extLst>
            </p:cNvPr>
            <p:cNvSpPr txBox="1"/>
            <p:nvPr/>
          </p:nvSpPr>
          <p:spPr>
            <a:xfrm>
              <a:off x="1989380" y="2173931"/>
              <a:ext cx="1494992" cy="1004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5272C301-BA5A-314D-B9D7-6B71FEAB9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642" y="755313"/>
            <a:ext cx="8258715" cy="596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61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132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105849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nombres entiers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- </a:t>
              </a:r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</a:t>
              </a:r>
            </a:p>
          </p:txBody>
        </p:sp>
      </p:grpSp>
      <p:sp>
        <p:nvSpPr>
          <p:cNvPr id="11" name="Rectangle : avec coins arrondis en haut 10">
            <a:extLst>
              <a:ext uri="{FF2B5EF4-FFF2-40B4-BE49-F238E27FC236}">
                <a16:creationId xmlns:a16="http://schemas.microsoft.com/office/drawing/2014/main" id="{FC397DDD-F086-B744-922F-47AC525C3888}"/>
              </a:ext>
            </a:extLst>
          </p:cNvPr>
          <p:cNvSpPr/>
          <p:nvPr/>
        </p:nvSpPr>
        <p:spPr>
          <a:xfrm>
            <a:off x="2213842" y="922691"/>
            <a:ext cx="7751298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Ex. 28 et 29 p.14, ex. 32 et 34 p.15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266D8DA-0BFF-3046-83E8-0C095F466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065" y="1775930"/>
            <a:ext cx="4108343" cy="318123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4260293-0970-F442-89BE-BB1BEF860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842" y="5158047"/>
            <a:ext cx="3457413" cy="111645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1A39719-AD06-E942-BBA2-B863BA016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1651" y="1777319"/>
            <a:ext cx="3678799" cy="119466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71BB476-820C-B44D-9C3F-CC687105A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6594" y="3503773"/>
            <a:ext cx="4073093" cy="208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63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9596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Calcul :</a:t>
            </a:r>
          </a:p>
          <a:p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Défi 29 questions n°7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416657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21613" y="1850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90950" y="933651"/>
            <a:ext cx="1156654" cy="861603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9" y="5784765"/>
              <a:ext cx="10001400" cy="436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Défi calcul</a:t>
              </a:r>
              <a:endParaRPr lang="fr-FR" sz="2000" b="1" dirty="0">
                <a:solidFill>
                  <a:srgbClr val="C3A7BA"/>
                </a:solidFill>
                <a:latin typeface="Century Gothic" panose="020B0502020202020204" pitchFamily="34" charset="0"/>
                <a:cs typeface="Baloo" panose="03080902040302020200" pitchFamily="66" charset="77"/>
              </a:endParaRPr>
            </a:p>
          </p:txBody>
        </p: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A42064A8-D196-9446-ACC4-D09F62BDF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289" y="76320"/>
            <a:ext cx="10600053" cy="668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42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4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6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Mardi</a:t>
            </a:r>
          </a:p>
        </p:txBody>
      </p:sp>
    </p:spTree>
    <p:extLst>
      <p:ext uri="{BB962C8B-B14F-4D97-AF65-F5344CB8AC3E}">
        <p14:creationId xmlns:p14="http://schemas.microsoft.com/office/powerpoint/2010/main" val="3499867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3087" y="1564031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Les nombres entiers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Mission 2</a:t>
            </a: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Calcul :</a:t>
            </a:r>
          </a:p>
          <a:p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Correction défi n°7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758334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3087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Les nombres entiers : </a:t>
            </a:r>
          </a:p>
          <a:p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Mission 2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60695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6493</TotalTime>
  <Words>612</Words>
  <Application>Microsoft Macintosh PowerPoint</Application>
  <PresentationFormat>Grand écran</PresentationFormat>
  <Paragraphs>133</Paragraphs>
  <Slides>34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156</cp:revision>
  <dcterms:created xsi:type="dcterms:W3CDTF">2021-08-14T07:02:46Z</dcterms:created>
  <dcterms:modified xsi:type="dcterms:W3CDTF">2023-02-14T12:18:45Z</dcterms:modified>
</cp:coreProperties>
</file>