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715" r:id="rId2"/>
    <p:sldId id="1506" r:id="rId3"/>
    <p:sldId id="1507" r:id="rId4"/>
    <p:sldId id="1509" r:id="rId5"/>
    <p:sldId id="1508" r:id="rId6"/>
    <p:sldId id="1517" r:id="rId7"/>
    <p:sldId id="1213" r:id="rId8"/>
    <p:sldId id="1480" r:id="rId9"/>
    <p:sldId id="1521" r:id="rId10"/>
    <p:sldId id="1522" r:id="rId11"/>
    <p:sldId id="1524" r:id="rId12"/>
    <p:sldId id="1525" r:id="rId13"/>
    <p:sldId id="1526" r:id="rId14"/>
    <p:sldId id="718" r:id="rId15"/>
    <p:sldId id="1520" r:id="rId16"/>
    <p:sldId id="1527" r:id="rId17"/>
    <p:sldId id="1528" r:id="rId18"/>
    <p:sldId id="1529" r:id="rId19"/>
    <p:sldId id="1530" r:id="rId20"/>
    <p:sldId id="1531" r:id="rId21"/>
    <p:sldId id="756" r:id="rId22"/>
    <p:sldId id="1441" r:id="rId23"/>
    <p:sldId id="996" r:id="rId24"/>
    <p:sldId id="1536" r:id="rId25"/>
    <p:sldId id="1537" r:id="rId26"/>
    <p:sldId id="1538" r:id="rId27"/>
    <p:sldId id="1540" r:id="rId28"/>
    <p:sldId id="1539" r:id="rId29"/>
    <p:sldId id="1541" r:id="rId30"/>
    <p:sldId id="1534" r:id="rId31"/>
    <p:sldId id="1535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997"/>
    <a:srgbClr val="C3A7BA"/>
    <a:srgbClr val="FF41A5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47"/>
    <p:restoredTop sz="96272"/>
  </p:normalViewPr>
  <p:slideViewPr>
    <p:cSldViewPr snapToGrid="0" snapToObjects="1">
      <p:cViewPr varScale="1">
        <p:scale>
          <a:sx n="87" d="100"/>
          <a:sy n="87" d="100"/>
        </p:scale>
        <p:origin x="22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14/02/2023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14/02/2023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5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Contenances, volumes, masses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8401049" y="1853622"/>
            <a:ext cx="3347414" cy="3778762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Au sein de votre groupe, vous allez devoir trouver des équivalences entre le volume de différents récipients et/ou entre la masse de deux plaquettes de beurre différentes. Pour cela, vous allez commencer par faire des hypothèses que nous pourrons vérifier avec du matériel.</a:t>
            </a: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38BD30E-46D7-D644-B74F-D427382BD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0" y="1030893"/>
            <a:ext cx="7836550" cy="56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5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Contenances, volumes, masses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202134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Contenances, volumes, masses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179B49B0-8A6C-C840-85E8-A1EDC3DEA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88" t="5387"/>
          <a:stretch/>
        </p:blipFill>
        <p:spPr>
          <a:xfrm>
            <a:off x="2466108" y="2779021"/>
            <a:ext cx="7259781" cy="33756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DC66419-B43C-E949-A288-F1C1C56AE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58" b="70146"/>
          <a:stretch/>
        </p:blipFill>
        <p:spPr>
          <a:xfrm>
            <a:off x="3455381" y="1382507"/>
            <a:ext cx="5281237" cy="11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2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49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Contenances, volumes, masses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63F07562-A3B9-1743-B07B-81F68972D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19" y="948507"/>
            <a:ext cx="8043561" cy="57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3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696522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Contenances, volumes, masses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01928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6006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3355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Contenances, volumes, masses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DB87FF10-7D9B-7E45-B60D-2D55CC55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21" y="962829"/>
            <a:ext cx="8000357" cy="57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5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5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Contenances, volumes, masses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8401049" y="1853622"/>
            <a:ext cx="3347414" cy="3778762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À votre avis, que montre ce tableau ? À quoi sert-il ? À quel tableau que vous connaissez déjà vous fait-il penser ?</a:t>
            </a: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Vous allez devoir comparer les différents objets cités.</a:t>
            </a: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7B9C5BD-AD76-284E-887A-4F083D55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92" y="901368"/>
            <a:ext cx="8000357" cy="57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1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Contenances, volumes, masses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103991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1487" y="152733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7790" y="14252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Contenances, volumes, masses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C4B23E35-EF05-354D-8DFF-B79096C9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7" y="1131873"/>
            <a:ext cx="11699201" cy="50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aires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 entraînement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Additionner, soustraire deux nombres décimaux – entraînement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40057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49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Contenances, volumes, masses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FC70AE87-7377-6E45-9C10-08998EABF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86" y="942863"/>
            <a:ext cx="7999427" cy="574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80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5450745" y="1841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054467" y="2767699"/>
            <a:ext cx="10083065" cy="1322601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aires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Synthèse, retour sur la situation de référence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Jeux sur les aires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97826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5078" y="13652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95078" y="968767"/>
            <a:ext cx="6065048" cy="498475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comparer des surfaces ?</a:t>
            </a:r>
          </a:p>
        </p:txBody>
      </p:sp>
    </p:spTree>
    <p:extLst>
      <p:ext uri="{BB962C8B-B14F-4D97-AF65-F5344CB8AC3E}">
        <p14:creationId xmlns:p14="http://schemas.microsoft.com/office/powerpoint/2010/main" val="1399373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5078" y="13652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95078" y="968767"/>
            <a:ext cx="6065048" cy="498475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comparer des surfaces ?</a:t>
            </a:r>
          </a:p>
        </p:txBody>
      </p: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4A487418-3A62-3B46-9B41-0832421CD5B5}"/>
              </a:ext>
            </a:extLst>
          </p:cNvPr>
          <p:cNvSpPr/>
          <p:nvPr/>
        </p:nvSpPr>
        <p:spPr>
          <a:xfrm>
            <a:off x="2054537" y="1562121"/>
            <a:ext cx="8082924" cy="498475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par superposition, par découpage et recomposition.</a:t>
            </a:r>
          </a:p>
        </p:txBody>
      </p:sp>
    </p:spTree>
    <p:extLst>
      <p:ext uri="{BB962C8B-B14F-4D97-AF65-F5344CB8AC3E}">
        <p14:creationId xmlns:p14="http://schemas.microsoft.com/office/powerpoint/2010/main" val="2848500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5078" y="13652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95078" y="968767"/>
            <a:ext cx="6065048" cy="498475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comparer des surfaces ?</a:t>
            </a:r>
          </a:p>
        </p:txBody>
      </p: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4A487418-3A62-3B46-9B41-0832421CD5B5}"/>
              </a:ext>
            </a:extLst>
          </p:cNvPr>
          <p:cNvSpPr/>
          <p:nvPr/>
        </p:nvSpPr>
        <p:spPr>
          <a:xfrm>
            <a:off x="2054537" y="1562121"/>
            <a:ext cx="8082924" cy="498475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par superposition, par découpage et recomposition.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373DDB9D-68BF-F945-8010-2DA02F208D9D}"/>
              </a:ext>
            </a:extLst>
          </p:cNvPr>
          <p:cNvSpPr/>
          <p:nvPr/>
        </p:nvSpPr>
        <p:spPr>
          <a:xfrm>
            <a:off x="2048029" y="2128744"/>
            <a:ext cx="8082924" cy="498475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Il faut imaginer ces manipulations mentalement.</a:t>
            </a:r>
          </a:p>
        </p:txBody>
      </p:sp>
    </p:spTree>
    <p:extLst>
      <p:ext uri="{BB962C8B-B14F-4D97-AF65-F5344CB8AC3E}">
        <p14:creationId xmlns:p14="http://schemas.microsoft.com/office/powerpoint/2010/main" val="14166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5078" y="13652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95078" y="968767"/>
            <a:ext cx="6065048" cy="498475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comparer des surfaces ?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BB1D56E7-2F2E-9B4C-ABC8-3B3D2EDDBB4F}"/>
              </a:ext>
            </a:extLst>
          </p:cNvPr>
          <p:cNvSpPr/>
          <p:nvPr/>
        </p:nvSpPr>
        <p:spPr>
          <a:xfrm>
            <a:off x="195077" y="1603767"/>
            <a:ext cx="11110232" cy="498475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Quelles sont les unités de mesure usuelles pour mesurer une surface ?</a:t>
            </a:r>
          </a:p>
        </p:txBody>
      </p:sp>
    </p:spTree>
    <p:extLst>
      <p:ext uri="{BB962C8B-B14F-4D97-AF65-F5344CB8AC3E}">
        <p14:creationId xmlns:p14="http://schemas.microsoft.com/office/powerpoint/2010/main" val="3111363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5078" y="13652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95078" y="968767"/>
            <a:ext cx="6065048" cy="498475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comparer des surfaces ?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BB1D56E7-2F2E-9B4C-ABC8-3B3D2EDDBB4F}"/>
              </a:ext>
            </a:extLst>
          </p:cNvPr>
          <p:cNvSpPr/>
          <p:nvPr/>
        </p:nvSpPr>
        <p:spPr>
          <a:xfrm>
            <a:off x="195077" y="1603767"/>
            <a:ext cx="11110232" cy="498475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Quelles sont les unités de mesure usuelles pour mesurer une surface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 : avec coins arrondis en haut 9">
                <a:extLst>
                  <a:ext uri="{FF2B5EF4-FFF2-40B4-BE49-F238E27FC236}">
                    <a16:creationId xmlns:a16="http://schemas.microsoft.com/office/drawing/2014/main" id="{A0D8EBD5-1627-CC47-A0DC-5905CBE2D1C5}"/>
                  </a:ext>
                </a:extLst>
              </p:cNvPr>
              <p:cNvSpPr/>
              <p:nvPr/>
            </p:nvSpPr>
            <p:spPr>
              <a:xfrm>
                <a:off x="1260765" y="2235932"/>
                <a:ext cx="10049761" cy="498475"/>
              </a:xfrm>
              <a:prstGeom prst="round2Same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: une surface carr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ée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de 1 cm de c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ôté</a:t>
                </a:r>
                <a:endParaRPr lang="fr-FR" sz="24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0" name="Rectangle : avec coins arrondis en haut 9">
                <a:extLst>
                  <a:ext uri="{FF2B5EF4-FFF2-40B4-BE49-F238E27FC236}">
                    <a16:creationId xmlns:a16="http://schemas.microsoft.com/office/drawing/2014/main" id="{A0D8EBD5-1627-CC47-A0DC-5905CBE2D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65" y="2235932"/>
                <a:ext cx="10049761" cy="498475"/>
              </a:xfrm>
              <a:prstGeom prst="round2SameRect">
                <a:avLst/>
              </a:prstGeom>
              <a:blipFill>
                <a:blip r:embed="rId2"/>
                <a:stretch>
                  <a:fillRect l="-631" t="-238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593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5078" y="13652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95078" y="968767"/>
            <a:ext cx="6065048" cy="498475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comparer des surfaces ?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BB1D56E7-2F2E-9B4C-ABC8-3B3D2EDDBB4F}"/>
              </a:ext>
            </a:extLst>
          </p:cNvPr>
          <p:cNvSpPr/>
          <p:nvPr/>
        </p:nvSpPr>
        <p:spPr>
          <a:xfrm>
            <a:off x="195077" y="1603767"/>
            <a:ext cx="11110232" cy="498475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Quelles sont les unités de mesure usuelles pour mesurer une surface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 : avec coins arrondis en haut 9">
                <a:extLst>
                  <a:ext uri="{FF2B5EF4-FFF2-40B4-BE49-F238E27FC236}">
                    <a16:creationId xmlns:a16="http://schemas.microsoft.com/office/drawing/2014/main" id="{A0D8EBD5-1627-CC47-A0DC-5905CBE2D1C5}"/>
                  </a:ext>
                </a:extLst>
              </p:cNvPr>
              <p:cNvSpPr/>
              <p:nvPr/>
            </p:nvSpPr>
            <p:spPr>
              <a:xfrm>
                <a:off x="1260765" y="2235932"/>
                <a:ext cx="10049761" cy="498475"/>
              </a:xfrm>
              <a:prstGeom prst="round2Same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: une surface carr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ée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de 1 cm de c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ôté</a:t>
                </a:r>
                <a:endParaRPr lang="fr-FR" sz="24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0" name="Rectangle : avec coins arrondis en haut 9">
                <a:extLst>
                  <a:ext uri="{FF2B5EF4-FFF2-40B4-BE49-F238E27FC236}">
                    <a16:creationId xmlns:a16="http://schemas.microsoft.com/office/drawing/2014/main" id="{A0D8EBD5-1627-CC47-A0DC-5905CBE2D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65" y="2235932"/>
                <a:ext cx="10049761" cy="498475"/>
              </a:xfrm>
              <a:prstGeom prst="round2SameRect">
                <a:avLst/>
              </a:prstGeom>
              <a:blipFill>
                <a:blip r:embed="rId2"/>
                <a:stretch>
                  <a:fillRect l="-631" t="-238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 : avec coins arrondis en haut 11">
                <a:extLst>
                  <a:ext uri="{FF2B5EF4-FFF2-40B4-BE49-F238E27FC236}">
                    <a16:creationId xmlns:a16="http://schemas.microsoft.com/office/drawing/2014/main" id="{4DC4EF5B-F26D-5C4D-9E4C-50CEB1F71E78}"/>
                  </a:ext>
                </a:extLst>
              </p:cNvPr>
              <p:cNvSpPr/>
              <p:nvPr/>
            </p:nvSpPr>
            <p:spPr>
              <a:xfrm>
                <a:off x="1260765" y="2784511"/>
                <a:ext cx="10448665" cy="498475"/>
              </a:xfrm>
              <a:prstGeom prst="round2Same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: une surface carr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ée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de 1 dm (=10cm) de c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ôté</a:t>
                </a:r>
                <a:endParaRPr lang="fr-FR" sz="24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" name="Rectangle : avec coins arrondis en haut 11">
                <a:extLst>
                  <a:ext uri="{FF2B5EF4-FFF2-40B4-BE49-F238E27FC236}">
                    <a16:creationId xmlns:a16="http://schemas.microsoft.com/office/drawing/2014/main" id="{4DC4EF5B-F26D-5C4D-9E4C-50CEB1F71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65" y="2784511"/>
                <a:ext cx="10448665" cy="498475"/>
              </a:xfrm>
              <a:prstGeom prst="round2SameRect">
                <a:avLst/>
              </a:prstGeom>
              <a:blipFill>
                <a:blip r:embed="rId3"/>
                <a:stretch>
                  <a:fillRect l="-606" t="-238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81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5078" y="13652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95078" y="968767"/>
            <a:ext cx="6065048" cy="498475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comparer des surfaces ?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BB1D56E7-2F2E-9B4C-ABC8-3B3D2EDDBB4F}"/>
              </a:ext>
            </a:extLst>
          </p:cNvPr>
          <p:cNvSpPr/>
          <p:nvPr/>
        </p:nvSpPr>
        <p:spPr>
          <a:xfrm>
            <a:off x="195077" y="1603767"/>
            <a:ext cx="11110232" cy="498475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Quelles sont les unités de mesure usuelles pour mesurer une surface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 : avec coins arrondis en haut 9">
                <a:extLst>
                  <a:ext uri="{FF2B5EF4-FFF2-40B4-BE49-F238E27FC236}">
                    <a16:creationId xmlns:a16="http://schemas.microsoft.com/office/drawing/2014/main" id="{A0D8EBD5-1627-CC47-A0DC-5905CBE2D1C5}"/>
                  </a:ext>
                </a:extLst>
              </p:cNvPr>
              <p:cNvSpPr/>
              <p:nvPr/>
            </p:nvSpPr>
            <p:spPr>
              <a:xfrm>
                <a:off x="1260765" y="2235932"/>
                <a:ext cx="10049761" cy="498475"/>
              </a:xfrm>
              <a:prstGeom prst="round2Same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: une surface carr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ée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de 1 cm de c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ôté</a:t>
                </a:r>
                <a:endParaRPr lang="fr-FR" sz="24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0" name="Rectangle : avec coins arrondis en haut 9">
                <a:extLst>
                  <a:ext uri="{FF2B5EF4-FFF2-40B4-BE49-F238E27FC236}">
                    <a16:creationId xmlns:a16="http://schemas.microsoft.com/office/drawing/2014/main" id="{A0D8EBD5-1627-CC47-A0DC-5905CBE2D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65" y="2235932"/>
                <a:ext cx="10049761" cy="498475"/>
              </a:xfrm>
              <a:prstGeom prst="round2SameRect">
                <a:avLst/>
              </a:prstGeom>
              <a:blipFill>
                <a:blip r:embed="rId2"/>
                <a:stretch>
                  <a:fillRect l="-631" t="-238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 : avec coins arrondis en haut 11">
                <a:extLst>
                  <a:ext uri="{FF2B5EF4-FFF2-40B4-BE49-F238E27FC236}">
                    <a16:creationId xmlns:a16="http://schemas.microsoft.com/office/drawing/2014/main" id="{4DC4EF5B-F26D-5C4D-9E4C-50CEB1F71E78}"/>
                  </a:ext>
                </a:extLst>
              </p:cNvPr>
              <p:cNvSpPr/>
              <p:nvPr/>
            </p:nvSpPr>
            <p:spPr>
              <a:xfrm>
                <a:off x="1260765" y="2784511"/>
                <a:ext cx="10448665" cy="498475"/>
              </a:xfrm>
              <a:prstGeom prst="round2Same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: une surface carr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ée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de 1 dm (=10cm) de c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ôté</a:t>
                </a:r>
                <a:endParaRPr lang="fr-FR" sz="24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" name="Rectangle : avec coins arrondis en haut 11">
                <a:extLst>
                  <a:ext uri="{FF2B5EF4-FFF2-40B4-BE49-F238E27FC236}">
                    <a16:creationId xmlns:a16="http://schemas.microsoft.com/office/drawing/2014/main" id="{4DC4EF5B-F26D-5C4D-9E4C-50CEB1F71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65" y="2784511"/>
                <a:ext cx="10448665" cy="498475"/>
              </a:xfrm>
              <a:prstGeom prst="round2SameRect">
                <a:avLst/>
              </a:prstGeom>
              <a:blipFill>
                <a:blip r:embed="rId3"/>
                <a:stretch>
                  <a:fillRect l="-606" t="-238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 : avec coins arrondis en haut 12">
                <a:extLst>
                  <a:ext uri="{FF2B5EF4-FFF2-40B4-BE49-F238E27FC236}">
                    <a16:creationId xmlns:a16="http://schemas.microsoft.com/office/drawing/2014/main" id="{CDF7128C-40B5-0648-AEF3-D70B99A609D2}"/>
                  </a:ext>
                </a:extLst>
              </p:cNvPr>
              <p:cNvSpPr/>
              <p:nvPr/>
            </p:nvSpPr>
            <p:spPr>
              <a:xfrm>
                <a:off x="1260765" y="3333090"/>
                <a:ext cx="10448665" cy="498475"/>
              </a:xfrm>
              <a:prstGeom prst="round2Same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fr-FR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: une surface carr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ée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entury Gothic" panose="020B0502020202020204" pitchFamily="34" charset="0"/>
                  </a:rPr>
                  <a:t> de 1 m (=10dm = 100cm) de c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ôté</a:t>
                </a:r>
                <a:endParaRPr lang="fr-FR" sz="24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3" name="Rectangle : avec coins arrondis en haut 12">
                <a:extLst>
                  <a:ext uri="{FF2B5EF4-FFF2-40B4-BE49-F238E27FC236}">
                    <a16:creationId xmlns:a16="http://schemas.microsoft.com/office/drawing/2014/main" id="{CDF7128C-40B5-0648-AEF3-D70B99A60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65" y="3333090"/>
                <a:ext cx="10448665" cy="498475"/>
              </a:xfrm>
              <a:prstGeom prst="round2SameRect">
                <a:avLst/>
              </a:prstGeom>
              <a:blipFill>
                <a:blip r:embed="rId4"/>
                <a:stretch>
                  <a:fillRect l="-606" t="-4878" b="-21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66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72879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aires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 entraînement</a:t>
            </a:r>
          </a:p>
          <a:p>
            <a:endParaRPr lang="fr-FR" sz="28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800004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44D3A1E-5B67-6043-A835-116968EC7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4" r="50302"/>
          <a:stretch/>
        </p:blipFill>
        <p:spPr>
          <a:xfrm>
            <a:off x="4038600" y="265471"/>
            <a:ext cx="4114800" cy="60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12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CE5CAB-B038-934E-9708-854F6FC16682}"/>
              </a:ext>
            </a:extLst>
          </p:cNvPr>
          <p:cNvSpPr txBox="1"/>
          <p:nvPr/>
        </p:nvSpPr>
        <p:spPr>
          <a:xfrm>
            <a:off x="2715491" y="2793455"/>
            <a:ext cx="6761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Régulation, </a:t>
            </a:r>
            <a:r>
              <a:rPr lang="fr-FR" sz="4400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rebrassage</a:t>
            </a:r>
            <a:endParaRPr lang="fr-FR" sz="44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0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652777B3-CF0E-7E4D-9432-FB8812A304C6}"/>
              </a:ext>
            </a:extLst>
          </p:cNvPr>
          <p:cNvSpPr txBox="1"/>
          <p:nvPr/>
        </p:nvSpPr>
        <p:spPr>
          <a:xfrm>
            <a:off x="3014271" y="1082192"/>
            <a:ext cx="52476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6 p.70 et 8, 11 et 12 p.71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199751-CBE2-A449-9ABE-A4156E8FE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16" y="1817701"/>
            <a:ext cx="3946504" cy="28455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DD7107-EDD2-EC48-977D-DB8BF0EA4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16" y="5040299"/>
            <a:ext cx="3946503" cy="15178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FDBD514-E53F-2E47-A0CD-41D8E13E0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722" y="1800179"/>
            <a:ext cx="4228724" cy="27042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0CC796B-20F8-E64E-A20D-70721C1C5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722" y="4629457"/>
            <a:ext cx="4228724" cy="19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5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Additionner, soustraire deux nombres décimaux – entraînement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80620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</a:rPr>
                <a:t>Addition et soustraction de nombres décimaux : </a:t>
              </a:r>
              <a:r>
                <a:rPr lang="fr-FR" sz="2400" b="1" dirty="0">
                  <a:solidFill>
                    <a:srgbClr val="C3A7BA"/>
                  </a:solidFill>
                  <a:latin typeface="Century Gothic" panose="020B0502020202020204" pitchFamily="34" charset="0"/>
                </a:rPr>
                <a:t>entraînement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0BBAA00B-6946-194C-ACB6-A59913365E94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5 et 6 p.196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81E192-AE57-9D46-BD52-408FE84AE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440" y="3009287"/>
            <a:ext cx="2996620" cy="18407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01380E-6138-E94C-9223-C63A8576B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0" y="5042695"/>
            <a:ext cx="10820080" cy="8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5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Contenances, volumes, masses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1</a:t>
            </a:r>
          </a:p>
          <a:p>
            <a:endParaRPr lang="fr-FR" sz="28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51068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6006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3355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Contenances, volumes, masses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14FC8FF4-B1BC-6146-ADBE-0FE6EC2F3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216" y="962829"/>
            <a:ext cx="7836550" cy="56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726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6217</TotalTime>
  <Words>690</Words>
  <Application>Microsoft Macintosh PowerPoint</Application>
  <PresentationFormat>Grand écran</PresentationFormat>
  <Paragraphs>116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153</cp:revision>
  <dcterms:created xsi:type="dcterms:W3CDTF">2021-08-14T07:02:46Z</dcterms:created>
  <dcterms:modified xsi:type="dcterms:W3CDTF">2023-02-14T12:14:35Z</dcterms:modified>
</cp:coreProperties>
</file>