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715" r:id="rId2"/>
    <p:sldId id="263" r:id="rId3"/>
    <p:sldId id="260" r:id="rId4"/>
    <p:sldId id="1480" r:id="rId5"/>
    <p:sldId id="800" r:id="rId6"/>
    <p:sldId id="1484" r:id="rId7"/>
    <p:sldId id="1485" r:id="rId8"/>
    <p:sldId id="801" r:id="rId9"/>
    <p:sldId id="804" r:id="rId10"/>
    <p:sldId id="809" r:id="rId11"/>
    <p:sldId id="810" r:id="rId12"/>
    <p:sldId id="818" r:id="rId13"/>
    <p:sldId id="1488" r:id="rId14"/>
    <p:sldId id="1487" r:id="rId15"/>
    <p:sldId id="1489" r:id="rId16"/>
    <p:sldId id="1045" r:id="rId17"/>
    <p:sldId id="1493" r:id="rId18"/>
    <p:sldId id="1492" r:id="rId19"/>
    <p:sldId id="1491" r:id="rId20"/>
    <p:sldId id="1490" r:id="rId21"/>
    <p:sldId id="1213" r:id="rId22"/>
    <p:sldId id="1499" r:id="rId23"/>
    <p:sldId id="1501" r:id="rId24"/>
    <p:sldId id="1500" r:id="rId25"/>
    <p:sldId id="1502" r:id="rId26"/>
    <p:sldId id="1508" r:id="rId27"/>
    <p:sldId id="1509" r:id="rId28"/>
    <p:sldId id="718" r:id="rId29"/>
    <p:sldId id="1511" r:id="rId30"/>
    <p:sldId id="1506" r:id="rId31"/>
    <p:sldId id="1513" r:id="rId32"/>
    <p:sldId id="1515" r:id="rId33"/>
    <p:sldId id="1516" r:id="rId34"/>
    <p:sldId id="1514" r:id="rId35"/>
    <p:sldId id="756" r:id="rId36"/>
    <p:sldId id="1441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997"/>
    <a:srgbClr val="C3A7BA"/>
    <a:srgbClr val="FF41A5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/>
    <p:restoredTop sz="96272"/>
  </p:normalViewPr>
  <p:slideViewPr>
    <p:cSldViewPr snapToGrid="0" snapToObjects="1">
      <p:cViewPr varScale="1">
        <p:scale>
          <a:sx n="126" d="100"/>
          <a:sy n="126" d="100"/>
        </p:scale>
        <p:origin x="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14/02/2023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14/02/2023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434714" y="755053"/>
            <a:ext cx="1130258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Nous avons travaillé sur une histoire avec des crêpes. Maintenant, nous allons inventer des situations de TRANSFORMATION avec autre chose que des crêpes.</a:t>
            </a:r>
          </a:p>
          <a:p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Par exemple : « Au début du mois de mai, un grand nombre de narcisses a poussé dans mon jardin. À la fin du mois, un certain nombre est fané. »</a:t>
            </a:r>
            <a:endParaRPr lang="fr-FR" sz="20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On a bien une quantité de fleurs AVANT. Cette quantité a subi une transformation pour devenir une quantité APRÈS.</a:t>
            </a:r>
          </a:p>
          <a:p>
            <a:endParaRPr lang="fr-FR" sz="2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À vous de créer des situations de TRANSFORMATION avec ce que vous voulez.</a:t>
            </a:r>
          </a:p>
        </p:txBody>
      </p:sp>
    </p:spTree>
    <p:extLst>
      <p:ext uri="{BB962C8B-B14F-4D97-AF65-F5344CB8AC3E}">
        <p14:creationId xmlns:p14="http://schemas.microsoft.com/office/powerpoint/2010/main" val="74804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0480" y="29600"/>
            <a:ext cx="3631286" cy="609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C76F73-D1B5-5742-B4F4-EAFF8412E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244" y="29600"/>
            <a:ext cx="4812356" cy="674776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2D704D9-714A-4D47-B662-2C64D62B0B42}"/>
              </a:ext>
            </a:extLst>
          </p:cNvPr>
          <p:cNvSpPr/>
          <p:nvPr/>
        </p:nvSpPr>
        <p:spPr>
          <a:xfrm>
            <a:off x="929798" y="734680"/>
            <a:ext cx="1351094" cy="458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CM1</a:t>
            </a:r>
          </a:p>
        </p:txBody>
      </p:sp>
    </p:spTree>
    <p:extLst>
      <p:ext uri="{BB962C8B-B14F-4D97-AF65-F5344CB8AC3E}">
        <p14:creationId xmlns:p14="http://schemas.microsoft.com/office/powerpoint/2010/main" val="181438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6929B5-D66D-0A41-8142-BDCC3A5B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43" y="1368431"/>
            <a:ext cx="8963513" cy="23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6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6929B5-D66D-0A41-8142-BDCC3A5B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43" y="1368431"/>
            <a:ext cx="8963513" cy="23649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2B7F45-90C6-F343-B5C7-5077474D0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43" y="4000297"/>
            <a:ext cx="8963512" cy="19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1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492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avant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après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augmentation</a:t>
            </a:r>
          </a:p>
        </p:txBody>
      </p:sp>
    </p:spTree>
    <p:extLst>
      <p:ext uri="{BB962C8B-B14F-4D97-AF65-F5344CB8AC3E}">
        <p14:creationId xmlns:p14="http://schemas.microsoft.com/office/powerpoint/2010/main" val="176175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492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avant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après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augmentation</a:t>
            </a:r>
          </a:p>
        </p:txBody>
      </p:sp>
    </p:spTree>
    <p:extLst>
      <p:ext uri="{BB962C8B-B14F-4D97-AF65-F5344CB8AC3E}">
        <p14:creationId xmlns:p14="http://schemas.microsoft.com/office/powerpoint/2010/main" val="3944915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8940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avant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après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augmentation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00B05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3264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894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avant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après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augmentation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00B050"/>
                </a:solidFill>
              </a:rPr>
              <a:t> ?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-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331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894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avant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après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augmentation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00B050"/>
                </a:solidFill>
              </a:rPr>
              <a:t> ?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-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00B050"/>
                </a:solidFill>
              </a:rPr>
              <a:t>?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-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00B05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95524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8940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avant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après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augmentation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00B050"/>
                </a:solidFill>
              </a:rPr>
              <a:t> ?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-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00B050"/>
                </a:solidFill>
              </a:rPr>
              <a:t>?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-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00B050"/>
                </a:solidFill>
              </a:rPr>
              <a:t>18</a:t>
            </a:r>
          </a:p>
          <a:p>
            <a:r>
              <a:rPr lang="fr-FR" sz="3200" b="1" dirty="0"/>
              <a:t>Phrase réponse :</a:t>
            </a:r>
          </a:p>
        </p:txBody>
      </p:sp>
    </p:spTree>
    <p:extLst>
      <p:ext uri="{BB962C8B-B14F-4D97-AF65-F5344CB8AC3E}">
        <p14:creationId xmlns:p14="http://schemas.microsoft.com/office/powerpoint/2010/main" val="196207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5682199" y="1440691"/>
            <a:ext cx="5347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APPRENDRE À CHERCHER</a:t>
            </a:r>
            <a:endParaRPr lang="fr-FR" sz="6000" b="1" dirty="0">
              <a:solidFill>
                <a:srgbClr val="E7C6DB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648375-633D-F447-AC18-235307B7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41FF01-CB6F-2144-AB40-A2734C40997D}"/>
              </a:ext>
            </a:extLst>
          </p:cNvPr>
          <p:cNvSpPr txBox="1"/>
          <p:nvPr/>
        </p:nvSpPr>
        <p:spPr>
          <a:xfrm>
            <a:off x="5682198" y="3478318"/>
            <a:ext cx="5347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Situations de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041196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8940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avant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après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augmentation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00B050"/>
                </a:solidFill>
              </a:rPr>
              <a:t> ?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-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00B050"/>
                </a:solidFill>
              </a:rPr>
              <a:t>?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-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42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 </a:t>
            </a:r>
            <a:r>
              <a:rPr lang="fr-FR" sz="3200" b="1" dirty="0">
                <a:solidFill>
                  <a:srgbClr val="00B050"/>
                </a:solidFill>
              </a:rPr>
              <a:t>18</a:t>
            </a:r>
          </a:p>
          <a:p>
            <a:r>
              <a:rPr lang="fr-FR" sz="3200" b="1" dirty="0"/>
              <a:t>Phrase réponse : J’ai réalisé 18 crêpes.</a:t>
            </a:r>
          </a:p>
        </p:txBody>
      </p:sp>
    </p:spTree>
    <p:extLst>
      <p:ext uri="{BB962C8B-B14F-4D97-AF65-F5344CB8AC3E}">
        <p14:creationId xmlns:p14="http://schemas.microsoft.com/office/powerpoint/2010/main" val="285792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2987313" y="1658701"/>
            <a:ext cx="5745066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AC4C4E-0D1A-6B4A-B897-B6EC7AE370FA}"/>
              </a:ext>
            </a:extLst>
          </p:cNvPr>
          <p:cNvSpPr txBox="1"/>
          <p:nvPr/>
        </p:nvSpPr>
        <p:spPr>
          <a:xfrm>
            <a:off x="3129551" y="2694441"/>
            <a:ext cx="5745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Réactivation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Trois problèmes pour comprendre (fiche 1)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 de la fiche 1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</p:spTree>
    <p:extLst>
      <p:ext uri="{BB962C8B-B14F-4D97-AF65-F5344CB8AC3E}">
        <p14:creationId xmlns:p14="http://schemas.microsoft.com/office/powerpoint/2010/main" val="3640519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583513" y="299815"/>
            <a:ext cx="11024972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Réactivation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583513" y="2113148"/>
            <a:ext cx="11024973" cy="3125585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dirty="0">
                <a:latin typeface="Century Gothic" panose="020B0502020202020204" pitchFamily="34" charset="0"/>
              </a:rPr>
              <a:t>Pouvez-vous rappeler ce qu’on a appris hier ?</a:t>
            </a:r>
          </a:p>
          <a:p>
            <a:r>
              <a:rPr lang="fr-FR" sz="4000" b="1" dirty="0">
                <a:latin typeface="Century Gothic" panose="020B0502020202020204" pitchFamily="34" charset="0"/>
              </a:rPr>
              <a:t>Qu’est-ce qu’on appelle une situation de TRANSFORMATION ?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35F309B-A118-DD4E-89F4-2EFFC0059707}"/>
              </a:ext>
            </a:extLst>
          </p:cNvPr>
          <p:cNvGrpSpPr/>
          <p:nvPr/>
        </p:nvGrpSpPr>
        <p:grpSpPr>
          <a:xfrm>
            <a:off x="10304957" y="323258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9B8894B-297A-B24E-B4F8-3FB50AD4094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9BD1AB-E372-0A44-BCC5-A4C6CEEDE8D8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014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583513" y="299815"/>
            <a:ext cx="11024972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Réactivation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35F309B-A118-DD4E-89F4-2EFFC0059707}"/>
              </a:ext>
            </a:extLst>
          </p:cNvPr>
          <p:cNvGrpSpPr/>
          <p:nvPr/>
        </p:nvGrpSpPr>
        <p:grpSpPr>
          <a:xfrm>
            <a:off x="10304957" y="323258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9B8894B-297A-B24E-B4F8-3FB50AD4094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9BD1AB-E372-0A44-BCC5-A4C6CEEDE8D8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577319BF-012E-1C48-B67F-4D327AF7E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214"/>
          <a:stretch/>
        </p:blipFill>
        <p:spPr>
          <a:xfrm>
            <a:off x="159636" y="1908567"/>
            <a:ext cx="5491152" cy="352848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36B0331-1F81-DB43-9FFE-520492EBB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786"/>
          <a:stretch/>
        </p:blipFill>
        <p:spPr>
          <a:xfrm>
            <a:off x="5772217" y="1980734"/>
            <a:ext cx="6260147" cy="34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13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583513" y="181284"/>
            <a:ext cx="11024972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3 problèmes pour comprendre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35F309B-A118-DD4E-89F4-2EFFC0059707}"/>
              </a:ext>
            </a:extLst>
          </p:cNvPr>
          <p:cNvGrpSpPr/>
          <p:nvPr/>
        </p:nvGrpSpPr>
        <p:grpSpPr>
          <a:xfrm>
            <a:off x="10304957" y="204727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9B8894B-297A-B24E-B4F8-3FB50AD4094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9BD1AB-E372-0A44-BCC5-A4C6CEEDE8D8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DD173BAD-DF29-3C47-A457-454565A82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881" y="978514"/>
            <a:ext cx="4358030" cy="575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50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583513" y="181284"/>
            <a:ext cx="11024972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3 problèmes pour comprendre : correction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35F309B-A118-DD4E-89F4-2EFFC0059707}"/>
              </a:ext>
            </a:extLst>
          </p:cNvPr>
          <p:cNvGrpSpPr/>
          <p:nvPr/>
        </p:nvGrpSpPr>
        <p:grpSpPr>
          <a:xfrm>
            <a:off x="10304957" y="204727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9B8894B-297A-B24E-B4F8-3FB50AD4094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9BD1AB-E372-0A44-BCC5-A4C6CEEDE8D8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DD173BAD-DF29-3C47-A457-454565A82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881" y="978514"/>
            <a:ext cx="4358030" cy="575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37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583513" y="181284"/>
            <a:ext cx="11024972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35F309B-A118-DD4E-89F4-2EFFC0059707}"/>
              </a:ext>
            </a:extLst>
          </p:cNvPr>
          <p:cNvGrpSpPr/>
          <p:nvPr/>
        </p:nvGrpSpPr>
        <p:grpSpPr>
          <a:xfrm>
            <a:off x="10304957" y="204727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9B8894B-297A-B24E-B4F8-3FB50AD4094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9BD1AB-E372-0A44-BCC5-A4C6CEEDE8D8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7381274D-589D-E243-A4FE-76662F3471B2}"/>
              </a:ext>
            </a:extLst>
          </p:cNvPr>
          <p:cNvSpPr/>
          <p:nvPr/>
        </p:nvSpPr>
        <p:spPr>
          <a:xfrm>
            <a:off x="4279045" y="1058285"/>
            <a:ext cx="3441701" cy="541506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Ex. 6 p.253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3FF1DC-C097-E94B-B80B-0780AC7E5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425" y="2015182"/>
            <a:ext cx="7543150" cy="27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54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708673" y="1814856"/>
            <a:ext cx="46022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AC4C4E-0D1A-6B4A-B897-B6EC7AE370FA}"/>
              </a:ext>
            </a:extLst>
          </p:cNvPr>
          <p:cNvSpPr txBox="1"/>
          <p:nvPr/>
        </p:nvSpPr>
        <p:spPr>
          <a:xfrm>
            <a:off x="3708671" y="3043003"/>
            <a:ext cx="5745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Appropriation du bilan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Exercices « à toi de créer »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 des exercices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</p:spTree>
    <p:extLst>
      <p:ext uri="{BB962C8B-B14F-4D97-AF65-F5344CB8AC3E}">
        <p14:creationId xmlns:p14="http://schemas.microsoft.com/office/powerpoint/2010/main" val="349424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14512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507002" y="2040078"/>
            <a:ext cx="5164975" cy="3567193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Avant, il y avait un nombre de crêpes. Des crêpes</a:t>
            </a:r>
          </a:p>
          <a:p>
            <a:r>
              <a:rPr lang="fr-FR" sz="2800" b="1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sont réalis</a:t>
            </a:r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é</a:t>
            </a:r>
            <a:r>
              <a:rPr lang="fr-FR" sz="2800" b="1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es. Après, le nombre de crêpes a augmenté.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813196" y="306115"/>
            <a:ext cx="105525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Lis la situation écrite, imagine-la. Ensuite, essaye de représenter la situation avec tes deux bandes de papier.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17937FD-3305-BD41-B78F-9D51B668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741301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583513" y="299815"/>
            <a:ext cx="11024972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Appropriation du bilan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35F309B-A118-DD4E-89F4-2EFFC0059707}"/>
              </a:ext>
            </a:extLst>
          </p:cNvPr>
          <p:cNvGrpSpPr/>
          <p:nvPr/>
        </p:nvGrpSpPr>
        <p:grpSpPr>
          <a:xfrm>
            <a:off x="10304957" y="323258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9B8894B-297A-B24E-B4F8-3FB50AD4094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9BD1AB-E372-0A44-BCC5-A4C6CEEDE8D8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4FD3DD26-9E87-7946-BECB-15A285DFC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664" y="0"/>
            <a:ext cx="480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58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456991" y="172972"/>
            <a:ext cx="10546751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 de transformation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Exercices « à toi de créer »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35F309B-A118-DD4E-89F4-2EFFC0059707}"/>
              </a:ext>
            </a:extLst>
          </p:cNvPr>
          <p:cNvGrpSpPr/>
          <p:nvPr/>
        </p:nvGrpSpPr>
        <p:grpSpPr>
          <a:xfrm>
            <a:off x="153463" y="204727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9B8894B-297A-B24E-B4F8-3FB50AD4094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9BD1AB-E372-0A44-BCC5-A4C6CEEDE8D8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7381274D-589D-E243-A4FE-76662F3471B2}"/>
              </a:ext>
            </a:extLst>
          </p:cNvPr>
          <p:cNvSpPr/>
          <p:nvPr/>
        </p:nvSpPr>
        <p:spPr>
          <a:xfrm>
            <a:off x="1934809" y="1606338"/>
            <a:ext cx="3441701" cy="541506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Ex. 3 et 4 p.253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124284F-1EFA-EA4C-961E-1D78D767E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95" y="2947923"/>
            <a:ext cx="5957717" cy="32671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2B3C838-CE67-474F-BDA7-6B88F3C62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576" y="1047838"/>
            <a:ext cx="5470166" cy="517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18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456991" y="172972"/>
            <a:ext cx="10546751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Correction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Exercices « à toi de créer »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35F309B-A118-DD4E-89F4-2EFFC0059707}"/>
              </a:ext>
            </a:extLst>
          </p:cNvPr>
          <p:cNvGrpSpPr/>
          <p:nvPr/>
        </p:nvGrpSpPr>
        <p:grpSpPr>
          <a:xfrm>
            <a:off x="153463" y="204727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9B8894B-297A-B24E-B4F8-3FB50AD4094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9BD1AB-E372-0A44-BCC5-A4C6CEEDE8D8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5124284F-1EFA-EA4C-961E-1D78D767E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38" y="2534960"/>
            <a:ext cx="4707833" cy="25817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500795-D342-2E47-BB36-21E3DDB09FCF}"/>
              </a:ext>
            </a:extLst>
          </p:cNvPr>
          <p:cNvSpPr/>
          <p:nvPr/>
        </p:nvSpPr>
        <p:spPr>
          <a:xfrm>
            <a:off x="5218386" y="1008991"/>
            <a:ext cx="6668814" cy="5633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301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456991" y="172972"/>
            <a:ext cx="10546751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Correction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Exercices « à toi de créer »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35F309B-A118-DD4E-89F4-2EFFC0059707}"/>
              </a:ext>
            </a:extLst>
          </p:cNvPr>
          <p:cNvGrpSpPr/>
          <p:nvPr/>
        </p:nvGrpSpPr>
        <p:grpSpPr>
          <a:xfrm>
            <a:off x="153463" y="204727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9B8894B-297A-B24E-B4F8-3FB50AD4094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9BD1AB-E372-0A44-BCC5-A4C6CEEDE8D8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5500795-D342-2E47-BB36-21E3DDB09FCF}"/>
              </a:ext>
            </a:extLst>
          </p:cNvPr>
          <p:cNvSpPr/>
          <p:nvPr/>
        </p:nvSpPr>
        <p:spPr>
          <a:xfrm>
            <a:off x="5218386" y="1008991"/>
            <a:ext cx="6668814" cy="5633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5528A45-DA48-F545-B6A6-A2FEED0F6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1" y="1522629"/>
            <a:ext cx="4866136" cy="4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89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822624" y="110542"/>
            <a:ext cx="10546751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 de transformation : 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35F309B-A118-DD4E-89F4-2EFFC0059707}"/>
              </a:ext>
            </a:extLst>
          </p:cNvPr>
          <p:cNvGrpSpPr/>
          <p:nvPr/>
        </p:nvGrpSpPr>
        <p:grpSpPr>
          <a:xfrm>
            <a:off x="3589561" y="113062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9B8894B-297A-B24E-B4F8-3FB50AD4094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9BD1AB-E372-0A44-BCC5-A4C6CEEDE8D8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7381274D-589D-E243-A4FE-76662F3471B2}"/>
              </a:ext>
            </a:extLst>
          </p:cNvPr>
          <p:cNvSpPr/>
          <p:nvPr/>
        </p:nvSpPr>
        <p:spPr>
          <a:xfrm>
            <a:off x="4893089" y="1184288"/>
            <a:ext cx="3441701" cy="541506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Ex. 3 et 4 p.253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DC06FC-795B-014A-898E-F0939F59B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11" y="2096794"/>
            <a:ext cx="5517378" cy="39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75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4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2585694" y="1981386"/>
            <a:ext cx="6700345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de transformation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Ateliers d’entraînement différencié</a:t>
            </a:r>
          </a:p>
          <a:p>
            <a:r>
              <a:rPr lang="fr-FR" sz="24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À compléter en fonction des réussites des élèves aux séances précédentes</a:t>
            </a:r>
            <a:endParaRPr lang="fr-FR" sz="2800" i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endParaRPr lang="fr-FR" sz="24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9782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933796" y="397071"/>
            <a:ext cx="1929892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1051352" y="705080"/>
            <a:ext cx="17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</a:t>
            </a:r>
            <a:endParaRPr lang="fr-FR" sz="2400" b="1" dirty="0">
              <a:solidFill>
                <a:srgbClr val="374997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3166532" y="397071"/>
            <a:ext cx="8091671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2C6C6C7-A6A9-9346-BC73-5E6F84434B49}"/>
              </a:ext>
            </a:extLst>
          </p:cNvPr>
          <p:cNvSpPr/>
          <p:nvPr/>
        </p:nvSpPr>
        <p:spPr>
          <a:xfrm>
            <a:off x="933796" y="1967042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1F79F-67EB-F64A-A8C4-5D3863D6107E}"/>
              </a:ext>
            </a:extLst>
          </p:cNvPr>
          <p:cNvSpPr txBox="1"/>
          <p:nvPr/>
        </p:nvSpPr>
        <p:spPr>
          <a:xfrm>
            <a:off x="1154809" y="3142496"/>
            <a:ext cx="977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7200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5863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933796" y="397071"/>
            <a:ext cx="1929892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1051352" y="705080"/>
            <a:ext cx="170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</a:t>
            </a:r>
            <a:endParaRPr lang="fr-FR" sz="2400" b="1" dirty="0">
              <a:solidFill>
                <a:srgbClr val="374997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3166532" y="397071"/>
            <a:ext cx="8091671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BACAE6B-CB65-3E49-BEC1-3B3713CD8477}"/>
              </a:ext>
            </a:extLst>
          </p:cNvPr>
          <p:cNvSpPr/>
          <p:nvPr/>
        </p:nvSpPr>
        <p:spPr>
          <a:xfrm>
            <a:off x="374754" y="1792154"/>
            <a:ext cx="11302583" cy="179049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Dans le texte, quel est le temps utilis</a:t>
            </a:r>
            <a:r>
              <a:rPr lang="fr-FR" sz="2000" dirty="0">
                <a:solidFill>
                  <a:srgbClr val="374997"/>
                </a:solidFill>
                <a:latin typeface="Century Gothic" panose="020B0502020202020204" pitchFamily="34" charset="0"/>
              </a:rPr>
              <a:t>é ? </a:t>
            </a:r>
            <a:r>
              <a:rPr lang="fr-FR" sz="2000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Quels sont les connecteurs de temps ? Comment peut-on organiser les informations sur la ligne du temps à partir de ces indicateurs de temps ? Les deux quantités sont la quantité AVANT et la quantit</a:t>
            </a:r>
            <a:r>
              <a:rPr lang="fr-FR" sz="2000" dirty="0">
                <a:solidFill>
                  <a:srgbClr val="374997"/>
                </a:solidFill>
                <a:latin typeface="Century Gothic" panose="020B0502020202020204" pitchFamily="34" charset="0"/>
              </a:rPr>
              <a:t>é </a:t>
            </a:r>
            <a:r>
              <a:rPr lang="fr-FR" sz="2000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APRÈS.</a:t>
            </a:r>
          </a:p>
          <a:p>
            <a:r>
              <a:rPr lang="fr-FR" sz="2000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Quelle est la quantit</a:t>
            </a:r>
            <a:r>
              <a:rPr lang="fr-FR" sz="2000" dirty="0">
                <a:solidFill>
                  <a:srgbClr val="374997"/>
                </a:solidFill>
                <a:latin typeface="Century Gothic" panose="020B0502020202020204" pitchFamily="34" charset="0"/>
              </a:rPr>
              <a:t>é</a:t>
            </a:r>
            <a:r>
              <a:rPr lang="fr-FR" sz="2000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 AVANT ? Quelle est la quantit</a:t>
            </a:r>
            <a:r>
              <a:rPr lang="fr-FR" sz="2000" dirty="0">
                <a:solidFill>
                  <a:srgbClr val="374997"/>
                </a:solidFill>
                <a:latin typeface="Century Gothic" panose="020B0502020202020204" pitchFamily="34" charset="0"/>
              </a:rPr>
              <a:t>é</a:t>
            </a:r>
            <a:r>
              <a:rPr lang="fr-FR" sz="2000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 APRÈS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F0B89E-16AF-FE48-BA78-AAB2A699A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912" y="3866412"/>
            <a:ext cx="6372175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933796" y="397071"/>
            <a:ext cx="1929892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1051352" y="705080"/>
            <a:ext cx="17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</a:t>
            </a:r>
            <a:endParaRPr lang="fr-FR" sz="2400" b="1" dirty="0">
              <a:solidFill>
                <a:srgbClr val="374997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3166532" y="397071"/>
            <a:ext cx="8091671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BACAE6B-CB65-3E49-BEC1-3B3713CD8477}"/>
              </a:ext>
            </a:extLst>
          </p:cNvPr>
          <p:cNvSpPr/>
          <p:nvPr/>
        </p:nvSpPr>
        <p:spPr>
          <a:xfrm>
            <a:off x="374754" y="1792154"/>
            <a:ext cx="11302583" cy="179049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600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Quelle est la GRANDE QUANTIT</a:t>
            </a:r>
            <a:r>
              <a:rPr lang="fr-FR" sz="2600" dirty="0">
                <a:solidFill>
                  <a:srgbClr val="374997"/>
                </a:solidFill>
                <a:latin typeface="Century Gothic" panose="020B0502020202020204" pitchFamily="34" charset="0"/>
              </a:rPr>
              <a:t>É ?</a:t>
            </a:r>
          </a:p>
          <a:p>
            <a:r>
              <a:rPr lang="fr-FR" sz="2600" dirty="0">
                <a:solidFill>
                  <a:srgbClr val="374997"/>
                </a:solidFill>
                <a:latin typeface="Century Gothic" panose="020B0502020202020204" pitchFamily="34" charset="0"/>
              </a:rPr>
              <a:t>À quel moment le quantité est-elle plus grande, AVANT ou</a:t>
            </a:r>
            <a:r>
              <a:rPr lang="fr-FR" sz="2600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 APRÈS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F0B89E-16AF-FE48-BA78-AAB2A699A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912" y="3866412"/>
            <a:ext cx="6372175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933796" y="397071"/>
            <a:ext cx="1929892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1051352" y="705080"/>
            <a:ext cx="169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</a:t>
            </a:r>
            <a:endParaRPr lang="fr-FR" sz="2400" b="1" dirty="0">
              <a:solidFill>
                <a:srgbClr val="374997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3166532" y="397071"/>
            <a:ext cx="8091671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BACAE6B-CB65-3E49-BEC1-3B3713CD8477}"/>
              </a:ext>
            </a:extLst>
          </p:cNvPr>
          <p:cNvSpPr/>
          <p:nvPr/>
        </p:nvSpPr>
        <p:spPr>
          <a:xfrm>
            <a:off x="374754" y="1792154"/>
            <a:ext cx="11302583" cy="179049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600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Quelle est la PETITE QUANTIT</a:t>
            </a:r>
            <a:r>
              <a:rPr lang="fr-FR" sz="2600" dirty="0">
                <a:solidFill>
                  <a:srgbClr val="374997"/>
                </a:solidFill>
                <a:latin typeface="Century Gothic" panose="020B0502020202020204" pitchFamily="34" charset="0"/>
              </a:rPr>
              <a:t>É ?</a:t>
            </a:r>
          </a:p>
          <a:p>
            <a:r>
              <a:rPr lang="fr-FR" sz="2600" dirty="0">
                <a:solidFill>
                  <a:srgbClr val="374997"/>
                </a:solidFill>
                <a:latin typeface="Century Gothic" panose="020B0502020202020204" pitchFamily="34" charset="0"/>
              </a:rPr>
              <a:t>À quel moment le quantité est-elle plus petite, AVANT ou</a:t>
            </a:r>
            <a:r>
              <a:rPr lang="fr-FR" sz="2600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 APRÈS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F0B89E-16AF-FE48-BA78-AAB2A699A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912" y="3866412"/>
            <a:ext cx="6372175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8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88DA9F-C0B2-6645-BC0B-9849CFA10389}"/>
              </a:ext>
            </a:extLst>
          </p:cNvPr>
          <p:cNvSpPr/>
          <p:nvPr/>
        </p:nvSpPr>
        <p:spPr>
          <a:xfrm>
            <a:off x="914399" y="947650"/>
            <a:ext cx="10257905" cy="1426811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Avant, il y avait un nombre de crêpes. Des crêpes</a:t>
            </a:r>
          </a:p>
          <a:p>
            <a:r>
              <a:rPr lang="fr-FR" sz="2800" b="1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sont réalis</a:t>
            </a:r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é</a:t>
            </a:r>
            <a:r>
              <a:rPr lang="fr-FR" sz="2800" b="1" dirty="0">
                <a:solidFill>
                  <a:srgbClr val="374997"/>
                </a:solidFill>
                <a:effectLst/>
                <a:latin typeface="Century Gothic" panose="020B0502020202020204" pitchFamily="34" charset="0"/>
              </a:rPr>
              <a:t>es. Après, le nombre de crêpes a augmenté.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56FA11A-D854-8A43-8B8F-2C44C13B5BD2}"/>
              </a:ext>
            </a:extLst>
          </p:cNvPr>
          <p:cNvSpPr/>
          <p:nvPr/>
        </p:nvSpPr>
        <p:spPr>
          <a:xfrm>
            <a:off x="238852" y="246794"/>
            <a:ext cx="1351094" cy="458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CM1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14B60F-5AE2-7345-B6E2-47BC2D27D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021" y="2495674"/>
            <a:ext cx="7074660" cy="37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8B5010-C2A3-C347-80BA-51A8E22A1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93" y="1732158"/>
            <a:ext cx="5996014" cy="33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55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6001</TotalTime>
  <Words>818</Words>
  <Application>Microsoft Macintosh PowerPoint</Application>
  <PresentationFormat>Grand écran</PresentationFormat>
  <Paragraphs>161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149</cp:revision>
  <dcterms:created xsi:type="dcterms:W3CDTF">2021-08-14T07:02:46Z</dcterms:created>
  <dcterms:modified xsi:type="dcterms:W3CDTF">2023-02-14T12:09:53Z</dcterms:modified>
</cp:coreProperties>
</file>