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715" r:id="rId2"/>
    <p:sldId id="1421" r:id="rId3"/>
    <p:sldId id="1422" r:id="rId4"/>
    <p:sldId id="1436" r:id="rId5"/>
    <p:sldId id="1437" r:id="rId6"/>
    <p:sldId id="1438" r:id="rId7"/>
    <p:sldId id="1213" r:id="rId8"/>
    <p:sldId id="1189" r:id="rId9"/>
    <p:sldId id="1405" r:id="rId10"/>
    <p:sldId id="296" r:id="rId11"/>
    <p:sldId id="1225" r:id="rId12"/>
    <p:sldId id="1224" r:id="rId13"/>
    <p:sldId id="1223" r:id="rId14"/>
    <p:sldId id="894" r:id="rId15"/>
    <p:sldId id="1226" r:id="rId16"/>
    <p:sldId id="1227" r:id="rId17"/>
    <p:sldId id="1229" r:id="rId18"/>
    <p:sldId id="1230" r:id="rId19"/>
    <p:sldId id="1231" r:id="rId20"/>
    <p:sldId id="1232" r:id="rId21"/>
    <p:sldId id="1233" r:id="rId22"/>
    <p:sldId id="1234" r:id="rId23"/>
    <p:sldId id="1235" r:id="rId24"/>
    <p:sldId id="1237" r:id="rId25"/>
    <p:sldId id="1238" r:id="rId26"/>
    <p:sldId id="1239" r:id="rId27"/>
    <p:sldId id="1240" r:id="rId28"/>
    <p:sldId id="1241" r:id="rId29"/>
    <p:sldId id="1423" r:id="rId30"/>
    <p:sldId id="1116" r:id="rId31"/>
    <p:sldId id="738" r:id="rId32"/>
    <p:sldId id="1138" r:id="rId33"/>
    <p:sldId id="1444" r:id="rId34"/>
    <p:sldId id="1445" r:id="rId35"/>
    <p:sldId id="1446" r:id="rId36"/>
    <p:sldId id="1447" r:id="rId37"/>
    <p:sldId id="1449" r:id="rId38"/>
    <p:sldId id="1448" r:id="rId39"/>
    <p:sldId id="1450" r:id="rId40"/>
    <p:sldId id="1451" r:id="rId41"/>
    <p:sldId id="1066" r:id="rId42"/>
    <p:sldId id="1453" r:id="rId43"/>
    <p:sldId id="1454" r:id="rId44"/>
    <p:sldId id="1455" r:id="rId45"/>
    <p:sldId id="1452" r:id="rId46"/>
    <p:sldId id="1456" r:id="rId47"/>
    <p:sldId id="1457" r:id="rId48"/>
    <p:sldId id="1458" r:id="rId49"/>
    <p:sldId id="1459" r:id="rId50"/>
    <p:sldId id="1460" r:id="rId51"/>
    <p:sldId id="1461" r:id="rId52"/>
    <p:sldId id="1462" r:id="rId53"/>
    <p:sldId id="1463" r:id="rId54"/>
    <p:sldId id="718" r:id="rId55"/>
    <p:sldId id="1407" r:id="rId56"/>
    <p:sldId id="1439" r:id="rId57"/>
    <p:sldId id="1242" r:id="rId58"/>
    <p:sldId id="1291" r:id="rId59"/>
    <p:sldId id="1292" r:id="rId60"/>
    <p:sldId id="1293" r:id="rId61"/>
    <p:sldId id="1294" r:id="rId62"/>
    <p:sldId id="1295" r:id="rId63"/>
    <p:sldId id="1296" r:id="rId64"/>
    <p:sldId id="1297" r:id="rId65"/>
    <p:sldId id="1440" r:id="rId66"/>
    <p:sldId id="1243" r:id="rId67"/>
    <p:sldId id="1464" r:id="rId68"/>
    <p:sldId id="1465" r:id="rId69"/>
    <p:sldId id="1466" r:id="rId70"/>
    <p:sldId id="1467" r:id="rId71"/>
    <p:sldId id="756" r:id="rId72"/>
    <p:sldId id="1441" r:id="rId73"/>
    <p:sldId id="1442" r:id="rId74"/>
    <p:sldId id="1472" r:id="rId75"/>
    <p:sldId id="1474" r:id="rId76"/>
    <p:sldId id="1468" r:id="rId77"/>
    <p:sldId id="1298" r:id="rId78"/>
    <p:sldId id="1470" r:id="rId79"/>
    <p:sldId id="1443" r:id="rId80"/>
    <p:sldId id="1476" r:id="rId81"/>
    <p:sldId id="1478" r:id="rId82"/>
    <p:sldId id="1479" r:id="rId8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A7BA"/>
    <a:srgbClr val="FF41A5"/>
    <a:srgbClr val="374997"/>
    <a:srgbClr val="FFF5CE"/>
    <a:srgbClr val="FF40FF"/>
    <a:srgbClr val="FFD861"/>
    <a:srgbClr val="FFFC04"/>
    <a:srgbClr val="E7C6DB"/>
    <a:srgbClr val="A7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088"/>
    <p:restoredTop sz="96242"/>
  </p:normalViewPr>
  <p:slideViewPr>
    <p:cSldViewPr snapToGrid="0" snapToObjects="1">
      <p:cViewPr varScale="1">
        <p:scale>
          <a:sx n="76" d="100"/>
          <a:sy n="76" d="100"/>
        </p:scale>
        <p:origin x="224" y="1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2C6362-6665-4346-957D-2B02740DFE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A83E094-F71D-814C-A131-7BF058CEA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61E8B-93D1-E14E-A6FA-357B92BC1F76}" type="datetimeFigureOut">
              <a:rPr lang="fr-FR" smtClean="0"/>
              <a:t>13/02/2023</a:t>
            </a:fld>
            <a:endParaRPr lang="fr-FR"/>
          </a:p>
        </p:txBody>
      </p:sp>
      <p:sp>
        <p:nvSpPr>
          <p:cNvPr id="4" name="Espace réservé du pied de page 3">
            <a:extLst>
              <a:ext uri="{FF2B5EF4-FFF2-40B4-BE49-F238E27FC236}">
                <a16:creationId xmlns:a16="http://schemas.microsoft.com/office/drawing/2014/main" id="{2D3A55AA-36E5-2549-8B18-A9C32D3EA8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5" name="Espace réservé du numéro de diapositive 4">
            <a:extLst>
              <a:ext uri="{FF2B5EF4-FFF2-40B4-BE49-F238E27FC236}">
                <a16:creationId xmlns:a16="http://schemas.microsoft.com/office/drawing/2014/main" id="{4B147B2A-01B4-AE40-A2FB-DD81104C33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3E183-A31D-A642-A9DF-B0B491FA388D}" type="slidenum">
              <a:rPr lang="fr-FR" smtClean="0"/>
              <a:t>‹N°›</a:t>
            </a:fld>
            <a:endParaRPr lang="fr-FR"/>
          </a:p>
        </p:txBody>
      </p:sp>
    </p:spTree>
    <p:extLst>
      <p:ext uri="{BB962C8B-B14F-4D97-AF65-F5344CB8AC3E}">
        <p14:creationId xmlns:p14="http://schemas.microsoft.com/office/powerpoint/2010/main" val="23778442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FC02C-ED17-1B41-92F2-31DE3F7E17F9}" type="datetimeFigureOut">
              <a:rPr lang="fr-FR" smtClean="0"/>
              <a:t>13/02/2023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F5486-13F4-EE41-A58B-F5BB93A9F172}" type="slidenum">
              <a:rPr lang="fr-FR" smtClean="0"/>
              <a:t>‹N°›</a:t>
            </a:fld>
            <a:endParaRPr lang="fr-FR"/>
          </a:p>
        </p:txBody>
      </p:sp>
    </p:spTree>
    <p:extLst>
      <p:ext uri="{BB962C8B-B14F-4D97-AF65-F5344CB8AC3E}">
        <p14:creationId xmlns:p14="http://schemas.microsoft.com/office/powerpoint/2010/main" val="35990564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A8005-6A57-FF42-BC98-88AE260542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3C2478-BB82-7F4E-93B5-77E8CDF0F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8269B2-3FA8-D541-B25F-3ECC345E996C}"/>
              </a:ext>
            </a:extLst>
          </p:cNvPr>
          <p:cNvSpPr>
            <a:spLocks noGrp="1"/>
          </p:cNvSpPr>
          <p:nvPr>
            <p:ph type="dt" sz="half" idx="10"/>
          </p:nvPr>
        </p:nvSpPr>
        <p:spPr/>
        <p:txBody>
          <a:bodyPr/>
          <a:lstStyle/>
          <a:p>
            <a:fld id="{8625A74E-9042-0E49-894F-D6B9A7261E8F}" type="datetime1">
              <a:rPr lang="fr-FR" smtClean="0"/>
              <a:t>13/02/2023</a:t>
            </a:fld>
            <a:endParaRPr lang="fr-FR"/>
          </a:p>
        </p:txBody>
      </p:sp>
      <p:sp>
        <p:nvSpPr>
          <p:cNvPr id="5" name="Espace réservé du pied de page 4">
            <a:extLst>
              <a:ext uri="{FF2B5EF4-FFF2-40B4-BE49-F238E27FC236}">
                <a16:creationId xmlns:a16="http://schemas.microsoft.com/office/drawing/2014/main" id="{96BE4722-3353-5A4D-AB6F-5829E6FDE533}"/>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2553270B-659F-8346-B2A2-DFB946EB9B4D}"/>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24471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6D55B-8695-CB49-83D4-0BD82A1221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50C2B73-073B-F842-830E-46F393E06F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627AAE-7190-4242-98E8-5D4DE189FAC5}"/>
              </a:ext>
            </a:extLst>
          </p:cNvPr>
          <p:cNvSpPr>
            <a:spLocks noGrp="1"/>
          </p:cNvSpPr>
          <p:nvPr>
            <p:ph type="dt" sz="half" idx="10"/>
          </p:nvPr>
        </p:nvSpPr>
        <p:spPr/>
        <p:txBody>
          <a:bodyPr/>
          <a:lstStyle/>
          <a:p>
            <a:fld id="{AAAE8F29-C640-F541-A51F-D84374CF919F}" type="datetime1">
              <a:rPr lang="fr-FR" smtClean="0"/>
              <a:t>13/02/2023</a:t>
            </a:fld>
            <a:endParaRPr lang="fr-FR"/>
          </a:p>
        </p:txBody>
      </p:sp>
      <p:sp>
        <p:nvSpPr>
          <p:cNvPr id="5" name="Espace réservé du pied de page 4">
            <a:extLst>
              <a:ext uri="{FF2B5EF4-FFF2-40B4-BE49-F238E27FC236}">
                <a16:creationId xmlns:a16="http://schemas.microsoft.com/office/drawing/2014/main" id="{1AF56E97-DBC2-8E46-B5D9-498B64EA05FD}"/>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69C05B40-7699-B144-9480-7DA48A4F65F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9041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1E524F-C979-EC44-8EF4-55BD91CE20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7F9508-CE42-8B45-BC55-882506CC63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4876B7-17E4-2C44-92D7-797E0744202B}"/>
              </a:ext>
            </a:extLst>
          </p:cNvPr>
          <p:cNvSpPr>
            <a:spLocks noGrp="1"/>
          </p:cNvSpPr>
          <p:nvPr>
            <p:ph type="dt" sz="half" idx="10"/>
          </p:nvPr>
        </p:nvSpPr>
        <p:spPr/>
        <p:txBody>
          <a:bodyPr/>
          <a:lstStyle/>
          <a:p>
            <a:fld id="{7D84C046-980D-CD46-9176-20C910B4BC4F}" type="datetime1">
              <a:rPr lang="fr-FR" smtClean="0"/>
              <a:t>13/02/2023</a:t>
            </a:fld>
            <a:endParaRPr lang="fr-FR"/>
          </a:p>
        </p:txBody>
      </p:sp>
      <p:sp>
        <p:nvSpPr>
          <p:cNvPr id="5" name="Espace réservé du pied de page 4">
            <a:extLst>
              <a:ext uri="{FF2B5EF4-FFF2-40B4-BE49-F238E27FC236}">
                <a16:creationId xmlns:a16="http://schemas.microsoft.com/office/drawing/2014/main" id="{6B26557D-9331-764C-B0AC-964E1FE4EF2C}"/>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C0B028C8-2025-D548-8314-312EFEA54A34}"/>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3486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415BE-432E-DB44-82EB-744E41C54E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5507CE-2891-7D47-A450-81BD1209D5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31D05E-633F-8340-AA53-0C2905CDF786}"/>
              </a:ext>
            </a:extLst>
          </p:cNvPr>
          <p:cNvSpPr>
            <a:spLocks noGrp="1"/>
          </p:cNvSpPr>
          <p:nvPr>
            <p:ph type="dt" sz="half" idx="10"/>
          </p:nvPr>
        </p:nvSpPr>
        <p:spPr/>
        <p:txBody>
          <a:bodyPr/>
          <a:lstStyle/>
          <a:p>
            <a:fld id="{59B05839-CB69-C645-B0E7-F57880D6742D}" type="datetime1">
              <a:rPr lang="fr-FR" smtClean="0"/>
              <a:t>13/02/2023</a:t>
            </a:fld>
            <a:endParaRPr lang="fr-FR"/>
          </a:p>
        </p:txBody>
      </p:sp>
      <p:sp>
        <p:nvSpPr>
          <p:cNvPr id="5" name="Espace réservé du pied de page 4">
            <a:extLst>
              <a:ext uri="{FF2B5EF4-FFF2-40B4-BE49-F238E27FC236}">
                <a16:creationId xmlns:a16="http://schemas.microsoft.com/office/drawing/2014/main" id="{F12ECD4D-5A05-7B4B-85CF-E3561FA67866}"/>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8F5A12A2-81F7-1B4C-AB4A-D584857B26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324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4D84D-92FA-CC45-B1FB-B73DE9C832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8BBB7D-8064-A941-9505-4919F6FB5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71D0C35-E9F9-604A-9323-4D2D7819FB76}"/>
              </a:ext>
            </a:extLst>
          </p:cNvPr>
          <p:cNvSpPr>
            <a:spLocks noGrp="1"/>
          </p:cNvSpPr>
          <p:nvPr>
            <p:ph type="dt" sz="half" idx="10"/>
          </p:nvPr>
        </p:nvSpPr>
        <p:spPr/>
        <p:txBody>
          <a:bodyPr/>
          <a:lstStyle/>
          <a:p>
            <a:fld id="{68B4F894-A05E-1A41-9888-18D30CE1008F}" type="datetime1">
              <a:rPr lang="fr-FR" smtClean="0"/>
              <a:t>13/02/2023</a:t>
            </a:fld>
            <a:endParaRPr lang="fr-FR"/>
          </a:p>
        </p:txBody>
      </p:sp>
      <p:sp>
        <p:nvSpPr>
          <p:cNvPr id="5" name="Espace réservé du pied de page 4">
            <a:extLst>
              <a:ext uri="{FF2B5EF4-FFF2-40B4-BE49-F238E27FC236}">
                <a16:creationId xmlns:a16="http://schemas.microsoft.com/office/drawing/2014/main" id="{7AB3C7E5-0ACF-D444-A43D-45E17EF7C7B2}"/>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F0A828CA-9C71-D74A-9A71-C35A5C763937}"/>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97754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95815-ACB6-C740-AEB5-016F85E5D5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351D3C-B11A-C941-9237-DC18C549BF6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15F150-8A92-EE42-B23F-EB1A284F1F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E786C1-4832-844F-AA23-907E46356C42}"/>
              </a:ext>
            </a:extLst>
          </p:cNvPr>
          <p:cNvSpPr>
            <a:spLocks noGrp="1"/>
          </p:cNvSpPr>
          <p:nvPr>
            <p:ph type="dt" sz="half" idx="10"/>
          </p:nvPr>
        </p:nvSpPr>
        <p:spPr/>
        <p:txBody>
          <a:bodyPr/>
          <a:lstStyle/>
          <a:p>
            <a:fld id="{0BCED88E-75AB-6040-9E60-C7C259F67D47}" type="datetime1">
              <a:rPr lang="fr-FR" smtClean="0"/>
              <a:t>13/02/2023</a:t>
            </a:fld>
            <a:endParaRPr lang="fr-FR"/>
          </a:p>
        </p:txBody>
      </p:sp>
      <p:sp>
        <p:nvSpPr>
          <p:cNvPr id="6" name="Espace réservé du pied de page 5">
            <a:extLst>
              <a:ext uri="{FF2B5EF4-FFF2-40B4-BE49-F238E27FC236}">
                <a16:creationId xmlns:a16="http://schemas.microsoft.com/office/drawing/2014/main" id="{D5F57588-EE8F-5F41-A9F5-C28FBD18CC0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37A060B8-A3D1-1F40-956F-20D6EB1061CA}"/>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6962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07BA-FE58-3F48-9738-D94DE5415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F4509-6E07-F240-A8E2-39B451015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6B3CBD-2FBF-024F-B117-61DF284467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B073368-9226-F147-A37E-7355E122E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E291C4-61E3-3E4F-9B9B-F87E1CC93E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6D16709-2DA1-024C-B83E-D523058C5511}"/>
              </a:ext>
            </a:extLst>
          </p:cNvPr>
          <p:cNvSpPr>
            <a:spLocks noGrp="1"/>
          </p:cNvSpPr>
          <p:nvPr>
            <p:ph type="dt" sz="half" idx="10"/>
          </p:nvPr>
        </p:nvSpPr>
        <p:spPr/>
        <p:txBody>
          <a:bodyPr/>
          <a:lstStyle/>
          <a:p>
            <a:fld id="{27525ACE-04CC-6048-B855-4B5D25B2448C}" type="datetime1">
              <a:rPr lang="fr-FR" smtClean="0"/>
              <a:t>13/02/2023</a:t>
            </a:fld>
            <a:endParaRPr lang="fr-FR"/>
          </a:p>
        </p:txBody>
      </p:sp>
      <p:sp>
        <p:nvSpPr>
          <p:cNvPr id="8" name="Espace réservé du pied de page 7">
            <a:extLst>
              <a:ext uri="{FF2B5EF4-FFF2-40B4-BE49-F238E27FC236}">
                <a16:creationId xmlns:a16="http://schemas.microsoft.com/office/drawing/2014/main" id="{AAA06772-0833-2849-8E31-F010E45CE2FA}"/>
              </a:ext>
            </a:extLst>
          </p:cNvPr>
          <p:cNvSpPr>
            <a:spLocks noGrp="1"/>
          </p:cNvSpPr>
          <p:nvPr>
            <p:ph type="ftr" sz="quarter" idx="11"/>
          </p:nvPr>
        </p:nvSpPr>
        <p:spPr/>
        <p:txBody>
          <a:bodyPr/>
          <a:lstStyle/>
          <a:p>
            <a:r>
              <a:rPr lang="fr-FR"/>
              <a:t>www.maitresseherisson.com</a:t>
            </a:r>
          </a:p>
        </p:txBody>
      </p:sp>
      <p:sp>
        <p:nvSpPr>
          <p:cNvPr id="9" name="Espace réservé du numéro de diapositive 8">
            <a:extLst>
              <a:ext uri="{FF2B5EF4-FFF2-40B4-BE49-F238E27FC236}">
                <a16:creationId xmlns:a16="http://schemas.microsoft.com/office/drawing/2014/main" id="{CF6DEE0B-B11F-C345-BC65-CC2902B72873}"/>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02790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830A3-2946-6144-8885-E2B7235C24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2BCB65-3E2C-BA44-B791-F84A3AD605FA}"/>
              </a:ext>
            </a:extLst>
          </p:cNvPr>
          <p:cNvSpPr>
            <a:spLocks noGrp="1"/>
          </p:cNvSpPr>
          <p:nvPr>
            <p:ph type="dt" sz="half" idx="10"/>
          </p:nvPr>
        </p:nvSpPr>
        <p:spPr/>
        <p:txBody>
          <a:bodyPr/>
          <a:lstStyle/>
          <a:p>
            <a:fld id="{3E4F7BBC-8436-3A45-A070-F8AB323A294A}" type="datetime1">
              <a:rPr lang="fr-FR" smtClean="0"/>
              <a:t>13/02/2023</a:t>
            </a:fld>
            <a:endParaRPr lang="fr-FR"/>
          </a:p>
        </p:txBody>
      </p:sp>
      <p:sp>
        <p:nvSpPr>
          <p:cNvPr id="4" name="Espace réservé du pied de page 3">
            <a:extLst>
              <a:ext uri="{FF2B5EF4-FFF2-40B4-BE49-F238E27FC236}">
                <a16:creationId xmlns:a16="http://schemas.microsoft.com/office/drawing/2014/main" id="{ABB8ECC4-F2CC-3F46-8B78-DB202208CA02}"/>
              </a:ext>
            </a:extLst>
          </p:cNvPr>
          <p:cNvSpPr>
            <a:spLocks noGrp="1"/>
          </p:cNvSpPr>
          <p:nvPr>
            <p:ph type="ftr" sz="quarter" idx="11"/>
          </p:nvPr>
        </p:nvSpPr>
        <p:spPr/>
        <p:txBody>
          <a:bodyPr/>
          <a:lstStyle/>
          <a:p>
            <a:r>
              <a:rPr lang="fr-FR"/>
              <a:t>www.maitresseherisson.com</a:t>
            </a:r>
          </a:p>
        </p:txBody>
      </p:sp>
      <p:sp>
        <p:nvSpPr>
          <p:cNvPr id="5" name="Espace réservé du numéro de diapositive 4">
            <a:extLst>
              <a:ext uri="{FF2B5EF4-FFF2-40B4-BE49-F238E27FC236}">
                <a16:creationId xmlns:a16="http://schemas.microsoft.com/office/drawing/2014/main" id="{995650F1-43D5-C143-A2DA-8B10517AFE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1374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26B111-35B8-CD48-892C-206653D0F0D2}"/>
              </a:ext>
            </a:extLst>
          </p:cNvPr>
          <p:cNvSpPr>
            <a:spLocks noGrp="1"/>
          </p:cNvSpPr>
          <p:nvPr>
            <p:ph type="dt" sz="half" idx="10"/>
          </p:nvPr>
        </p:nvSpPr>
        <p:spPr/>
        <p:txBody>
          <a:bodyPr/>
          <a:lstStyle/>
          <a:p>
            <a:fld id="{B9951F39-CC30-614F-9604-FD263012A949}" type="datetime1">
              <a:rPr lang="fr-FR" smtClean="0"/>
              <a:t>13/02/2023</a:t>
            </a:fld>
            <a:endParaRPr lang="fr-FR"/>
          </a:p>
        </p:txBody>
      </p:sp>
      <p:sp>
        <p:nvSpPr>
          <p:cNvPr id="3" name="Espace réservé du pied de page 2">
            <a:extLst>
              <a:ext uri="{FF2B5EF4-FFF2-40B4-BE49-F238E27FC236}">
                <a16:creationId xmlns:a16="http://schemas.microsoft.com/office/drawing/2014/main" id="{26A1455F-4F9F-404F-8AA1-E1E8E3B53AF3}"/>
              </a:ext>
            </a:extLst>
          </p:cNvPr>
          <p:cNvSpPr>
            <a:spLocks noGrp="1"/>
          </p:cNvSpPr>
          <p:nvPr>
            <p:ph type="ftr" sz="quarter" idx="11"/>
          </p:nvPr>
        </p:nvSpPr>
        <p:spPr/>
        <p:txBody>
          <a:bodyPr/>
          <a:lstStyle/>
          <a:p>
            <a:r>
              <a:rPr lang="fr-FR"/>
              <a:t>www.maitresseherisson.com</a:t>
            </a:r>
          </a:p>
        </p:txBody>
      </p:sp>
      <p:sp>
        <p:nvSpPr>
          <p:cNvPr id="4" name="Espace réservé du numéro de diapositive 3">
            <a:extLst>
              <a:ext uri="{FF2B5EF4-FFF2-40B4-BE49-F238E27FC236}">
                <a16:creationId xmlns:a16="http://schemas.microsoft.com/office/drawing/2014/main" id="{6EA7C4E0-0A2D-6E48-B769-0BCAE56C875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93929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B2381-A2A9-D543-9573-4DA99EBB52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D1ACBC-E34C-1E43-B966-3A15CFC20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AE28F7-D6C6-9047-ABB8-3B4461F9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E41E7-6E89-1E4A-9A69-28AF600999B2}"/>
              </a:ext>
            </a:extLst>
          </p:cNvPr>
          <p:cNvSpPr>
            <a:spLocks noGrp="1"/>
          </p:cNvSpPr>
          <p:nvPr>
            <p:ph type="dt" sz="half" idx="10"/>
          </p:nvPr>
        </p:nvSpPr>
        <p:spPr/>
        <p:txBody>
          <a:bodyPr/>
          <a:lstStyle/>
          <a:p>
            <a:fld id="{4D7D554F-D219-8845-AF18-C28FFF2337DE}" type="datetime1">
              <a:rPr lang="fr-FR" smtClean="0"/>
              <a:t>13/02/2023</a:t>
            </a:fld>
            <a:endParaRPr lang="fr-FR"/>
          </a:p>
        </p:txBody>
      </p:sp>
      <p:sp>
        <p:nvSpPr>
          <p:cNvPr id="6" name="Espace réservé du pied de page 5">
            <a:extLst>
              <a:ext uri="{FF2B5EF4-FFF2-40B4-BE49-F238E27FC236}">
                <a16:creationId xmlns:a16="http://schemas.microsoft.com/office/drawing/2014/main" id="{7D175EE4-484B-A84F-A48D-97B824752303}"/>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F8B06B74-A675-2D46-8C2F-3ACBF5BFD9CE}"/>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18506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36AB1-C6BE-7841-9E30-516AC6DE45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EC5F30-39B4-1F4A-8773-1892DE46D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28D7FA-4873-DB40-9BE9-4DAE878B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AD06D4-6F70-3245-8072-0A085202B51F}"/>
              </a:ext>
            </a:extLst>
          </p:cNvPr>
          <p:cNvSpPr>
            <a:spLocks noGrp="1"/>
          </p:cNvSpPr>
          <p:nvPr>
            <p:ph type="dt" sz="half" idx="10"/>
          </p:nvPr>
        </p:nvSpPr>
        <p:spPr/>
        <p:txBody>
          <a:bodyPr/>
          <a:lstStyle/>
          <a:p>
            <a:fld id="{DB05BD2A-4BA6-BC4B-946E-C40A98AEF419}" type="datetime1">
              <a:rPr lang="fr-FR" smtClean="0"/>
              <a:t>13/02/2023</a:t>
            </a:fld>
            <a:endParaRPr lang="fr-FR"/>
          </a:p>
        </p:txBody>
      </p:sp>
      <p:sp>
        <p:nvSpPr>
          <p:cNvPr id="6" name="Espace réservé du pied de page 5">
            <a:extLst>
              <a:ext uri="{FF2B5EF4-FFF2-40B4-BE49-F238E27FC236}">
                <a16:creationId xmlns:a16="http://schemas.microsoft.com/office/drawing/2014/main" id="{DFAEB163-40AC-2248-9816-EDF9DE45CEB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9042AB99-1FDF-E84C-A293-5DA38DF9BE2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5703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DF52D3-B9A5-6043-9AEA-3B8C9284D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2ADB59-4199-1249-8F73-C3331E185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47D0CA-4A00-7B47-8D70-92EB27425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B7F2D-E88E-D949-B4C5-4F3C9499FC49}" type="datetime1">
              <a:rPr lang="fr-FR" smtClean="0"/>
              <a:t>13/02/2023</a:t>
            </a:fld>
            <a:endParaRPr lang="fr-FR"/>
          </a:p>
        </p:txBody>
      </p:sp>
      <p:sp>
        <p:nvSpPr>
          <p:cNvPr id="5" name="Espace réservé du pied de page 4">
            <a:extLst>
              <a:ext uri="{FF2B5EF4-FFF2-40B4-BE49-F238E27FC236}">
                <a16:creationId xmlns:a16="http://schemas.microsoft.com/office/drawing/2014/main" id="{B3037111-7B2E-4B41-9416-23B331F40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www.maitresseherisson.com</a:t>
            </a:r>
          </a:p>
        </p:txBody>
      </p:sp>
      <p:sp>
        <p:nvSpPr>
          <p:cNvPr id="6" name="Espace réservé du numéro de diapositive 5">
            <a:extLst>
              <a:ext uri="{FF2B5EF4-FFF2-40B4-BE49-F238E27FC236}">
                <a16:creationId xmlns:a16="http://schemas.microsoft.com/office/drawing/2014/main" id="{D4D0CA13-8CA2-0D43-9551-4B8D775E9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94E60-5618-A045-BFA1-6C4BAD8A76D3}" type="slidenum">
              <a:rPr lang="fr-FR" smtClean="0"/>
              <a:t>‹N°›</a:t>
            </a:fld>
            <a:endParaRPr lang="fr-FR"/>
          </a:p>
        </p:txBody>
      </p:sp>
    </p:spTree>
    <p:extLst>
      <p:ext uri="{BB962C8B-B14F-4D97-AF65-F5344CB8AC3E}">
        <p14:creationId xmlns:p14="http://schemas.microsoft.com/office/powerpoint/2010/main" val="256594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10" Type="http://schemas.openxmlformats.org/officeDocument/2006/relationships/image" Target="../media/image21.png"/><Relationship Id="rId4" Type="http://schemas.openxmlformats.org/officeDocument/2006/relationships/image" Target="NULL"/><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NULL"/><Relationship Id="rId10" Type="http://schemas.openxmlformats.org/officeDocument/2006/relationships/image" Target="../media/image21.png"/><Relationship Id="rId4" Type="http://schemas.openxmlformats.org/officeDocument/2006/relationships/image" Target="NULL"/><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video" Target="https://www.youtube.com/embed/SDusfmVNQYg?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ideo" Target="https://www.youtube.com/embed/iIhWTLHc4LA?feature=oembed"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video" Target="https://www.youtube.com/embed/pWs5Uirjt8Y?feature=oembed"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Lundi</a:t>
            </a:r>
          </a:p>
        </p:txBody>
      </p:sp>
    </p:spTree>
    <p:extLst>
      <p:ext uri="{BB962C8B-B14F-4D97-AF65-F5344CB8AC3E}">
        <p14:creationId xmlns:p14="http://schemas.microsoft.com/office/powerpoint/2010/main" val="205935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BC1F79F-67EB-F64A-A8C4-5D3863D6107E}"/>
              </a:ext>
            </a:extLst>
          </p:cNvPr>
          <p:cNvSpPr txBox="1"/>
          <p:nvPr/>
        </p:nvSpPr>
        <p:spPr>
          <a:xfrm>
            <a:off x="993598" y="1286792"/>
            <a:ext cx="9770842" cy="461665"/>
          </a:xfrm>
          <a:prstGeom prst="rect">
            <a:avLst/>
          </a:prstGeom>
          <a:noFill/>
        </p:spPr>
        <p:txBody>
          <a:bodyPr wrap="square" rtlCol="0">
            <a:spAutoFit/>
          </a:bodyPr>
          <a:lstStyle/>
          <a:p>
            <a:r>
              <a:rPr lang="fr-FR" sz="2400" b="1" i="1" dirty="0">
                <a:solidFill>
                  <a:srgbClr val="C00000"/>
                </a:solidFill>
                <a:latin typeface="Century Gothic" panose="020B0502020202020204" pitchFamily="34" charset="0"/>
              </a:rPr>
              <a:t>Qu’est-ce qu’un nombre décimal ?</a:t>
            </a:r>
          </a:p>
        </p:txBody>
      </p:sp>
    </p:spTree>
    <p:extLst>
      <p:ext uri="{BB962C8B-B14F-4D97-AF65-F5344CB8AC3E}">
        <p14:creationId xmlns:p14="http://schemas.microsoft.com/office/powerpoint/2010/main" val="121066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BC1F79F-67EB-F64A-A8C4-5D3863D6107E}"/>
              </a:ext>
            </a:extLst>
          </p:cNvPr>
          <p:cNvSpPr txBox="1"/>
          <p:nvPr/>
        </p:nvSpPr>
        <p:spPr>
          <a:xfrm>
            <a:off x="993598" y="1286792"/>
            <a:ext cx="9770842" cy="461665"/>
          </a:xfrm>
          <a:prstGeom prst="rect">
            <a:avLst/>
          </a:prstGeom>
          <a:noFill/>
        </p:spPr>
        <p:txBody>
          <a:bodyPr wrap="square" rtlCol="0">
            <a:spAutoFit/>
          </a:bodyPr>
          <a:lstStyle/>
          <a:p>
            <a:r>
              <a:rPr lang="fr-FR" sz="2400" b="1" i="1" dirty="0">
                <a:solidFill>
                  <a:srgbClr val="C00000"/>
                </a:solidFill>
                <a:latin typeface="Century Gothic" panose="020B0502020202020204" pitchFamily="34" charset="0"/>
              </a:rPr>
              <a:t>Qu’est-ce qu’un nombre décimal ?</a:t>
            </a:r>
          </a:p>
        </p:txBody>
      </p:sp>
      <p:sp>
        <p:nvSpPr>
          <p:cNvPr id="8" name="ZoneTexte 7">
            <a:extLst>
              <a:ext uri="{FF2B5EF4-FFF2-40B4-BE49-F238E27FC236}">
                <a16:creationId xmlns:a16="http://schemas.microsoft.com/office/drawing/2014/main" id="{9AABE905-1E42-D942-A7D5-D3C409442104}"/>
              </a:ext>
            </a:extLst>
          </p:cNvPr>
          <p:cNvSpPr txBox="1"/>
          <p:nvPr/>
        </p:nvSpPr>
        <p:spPr>
          <a:xfrm>
            <a:off x="1134868" y="1913057"/>
            <a:ext cx="9770842" cy="830997"/>
          </a:xfrm>
          <a:prstGeom prst="rect">
            <a:avLst/>
          </a:prstGeom>
          <a:noFill/>
        </p:spPr>
        <p:txBody>
          <a:bodyPr wrap="square" rtlCol="0">
            <a:spAutoFit/>
          </a:bodyPr>
          <a:lstStyle/>
          <a:p>
            <a:r>
              <a:rPr lang="fr-FR" sz="2400" b="1" i="1" dirty="0">
                <a:solidFill>
                  <a:schemeClr val="accent6">
                    <a:lumMod val="75000"/>
                  </a:schemeClr>
                </a:solidFill>
                <a:latin typeface="Century Gothic" panose="020B0502020202020204" pitchFamily="34" charset="0"/>
              </a:rPr>
              <a:t>Un nombre décimal est un nombre qui peut s’écrire sous la forme d’une fraction décimale.</a:t>
            </a:r>
          </a:p>
        </p:txBody>
      </p:sp>
    </p:spTree>
    <p:extLst>
      <p:ext uri="{BB962C8B-B14F-4D97-AF65-F5344CB8AC3E}">
        <p14:creationId xmlns:p14="http://schemas.microsoft.com/office/powerpoint/2010/main" val="83932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BC1F79F-67EB-F64A-A8C4-5D3863D6107E}"/>
              </a:ext>
            </a:extLst>
          </p:cNvPr>
          <p:cNvSpPr txBox="1"/>
          <p:nvPr/>
        </p:nvSpPr>
        <p:spPr>
          <a:xfrm>
            <a:off x="993598" y="1286792"/>
            <a:ext cx="9770842" cy="461665"/>
          </a:xfrm>
          <a:prstGeom prst="rect">
            <a:avLst/>
          </a:prstGeom>
          <a:noFill/>
        </p:spPr>
        <p:txBody>
          <a:bodyPr wrap="square" rtlCol="0">
            <a:spAutoFit/>
          </a:bodyPr>
          <a:lstStyle/>
          <a:p>
            <a:r>
              <a:rPr lang="fr-FR" sz="2400" b="1" i="1" dirty="0">
                <a:solidFill>
                  <a:srgbClr val="C00000"/>
                </a:solidFill>
                <a:latin typeface="Century Gothic" panose="020B0502020202020204" pitchFamily="34" charset="0"/>
              </a:rPr>
              <a:t>Qu’est-ce qu’un nombre décimal ?</a:t>
            </a:r>
          </a:p>
        </p:txBody>
      </p:sp>
      <p:sp>
        <p:nvSpPr>
          <p:cNvPr id="8" name="ZoneTexte 7">
            <a:extLst>
              <a:ext uri="{FF2B5EF4-FFF2-40B4-BE49-F238E27FC236}">
                <a16:creationId xmlns:a16="http://schemas.microsoft.com/office/drawing/2014/main" id="{9AABE905-1E42-D942-A7D5-D3C409442104}"/>
              </a:ext>
            </a:extLst>
          </p:cNvPr>
          <p:cNvSpPr txBox="1"/>
          <p:nvPr/>
        </p:nvSpPr>
        <p:spPr>
          <a:xfrm>
            <a:off x="1134868" y="1913057"/>
            <a:ext cx="9770842" cy="830997"/>
          </a:xfrm>
          <a:prstGeom prst="rect">
            <a:avLst/>
          </a:prstGeom>
          <a:noFill/>
        </p:spPr>
        <p:txBody>
          <a:bodyPr wrap="square" rtlCol="0">
            <a:spAutoFit/>
          </a:bodyPr>
          <a:lstStyle/>
          <a:p>
            <a:r>
              <a:rPr lang="fr-FR" sz="2400" b="1" i="1" dirty="0">
                <a:solidFill>
                  <a:schemeClr val="accent6">
                    <a:lumMod val="75000"/>
                  </a:schemeClr>
                </a:solidFill>
                <a:latin typeface="Century Gothic" panose="020B0502020202020204" pitchFamily="34" charset="0"/>
              </a:rPr>
              <a:t>Un nombre décimal est un nombre qui peut s’écrire sous la forme d’une fraction décimale.</a:t>
            </a:r>
          </a:p>
        </p:txBody>
      </p:sp>
      <p:sp>
        <p:nvSpPr>
          <p:cNvPr id="9" name="ZoneTexte 8">
            <a:extLst>
              <a:ext uri="{FF2B5EF4-FFF2-40B4-BE49-F238E27FC236}">
                <a16:creationId xmlns:a16="http://schemas.microsoft.com/office/drawing/2014/main" id="{5C945A58-E95E-E64F-AD06-0F366B1F9F84}"/>
              </a:ext>
            </a:extLst>
          </p:cNvPr>
          <p:cNvSpPr txBox="1"/>
          <p:nvPr/>
        </p:nvSpPr>
        <p:spPr>
          <a:xfrm>
            <a:off x="1545370" y="2858357"/>
            <a:ext cx="9770842" cy="461665"/>
          </a:xfrm>
          <a:prstGeom prst="rect">
            <a:avLst/>
          </a:prstGeom>
          <a:noFill/>
        </p:spPr>
        <p:txBody>
          <a:bodyPr wrap="square" rtlCol="0">
            <a:spAutoFit/>
          </a:bodyPr>
          <a:lstStyle/>
          <a:p>
            <a:r>
              <a:rPr lang="fr-FR" sz="2400" b="1" i="1" dirty="0">
                <a:solidFill>
                  <a:schemeClr val="accent2">
                    <a:lumMod val="75000"/>
                  </a:schemeClr>
                </a:solidFill>
                <a:latin typeface="Century Gothic" panose="020B0502020202020204" pitchFamily="34" charset="0"/>
              </a:rPr>
              <a:t>On emploie la virgule pour indiquer l’unité.</a:t>
            </a:r>
          </a:p>
        </p:txBody>
      </p:sp>
    </p:spTree>
    <p:extLst>
      <p:ext uri="{BB962C8B-B14F-4D97-AF65-F5344CB8AC3E}">
        <p14:creationId xmlns:p14="http://schemas.microsoft.com/office/powerpoint/2010/main" val="6791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2"/>
                <a:stretch>
                  <a:fillRect/>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C443E433-154E-014B-AFB0-06A02F173D67}"/>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m’indiquer l’écriture fractionnaire de ce nombre décimal ?</a:t>
            </a:r>
          </a:p>
        </p:txBody>
      </p:sp>
    </p:spTree>
    <p:extLst>
      <p:ext uri="{BB962C8B-B14F-4D97-AF65-F5344CB8AC3E}">
        <p14:creationId xmlns:p14="http://schemas.microsoft.com/office/powerpoint/2010/main" val="149647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m’indiquer l’écriture fractionnaire de ce nombre décimal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99355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769441"/>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décomposer ce nombre avec sa partie entière et sa partie décimale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2912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769441"/>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décomposer ce nombre avec sa partie entière et sa partie décimale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6672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Et maintenant en décomposant unités, dixièmes et centièmes ?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52975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Et maintenant en décomposant unités, dixièmes et centièmes ?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8572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présent notez ce nombre dans votre tableau de numération.</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p:spTree>
    <p:extLst>
      <p:ext uri="{BB962C8B-B14F-4D97-AF65-F5344CB8AC3E}">
        <p14:creationId xmlns:p14="http://schemas.microsoft.com/office/powerpoint/2010/main" val="332564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4283041" y="1032672"/>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1758461" y="1814856"/>
            <a:ext cx="860942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C3A7BA"/>
                </a:solidFill>
                <a:latin typeface="Century Gothic" panose="020B0502020202020204" pitchFamily="34" charset="0"/>
              </a:rPr>
              <a:t>Ateliers de jeux (2 x 25 min) :</a:t>
            </a:r>
          </a:p>
          <a:p>
            <a:r>
              <a:rPr lang="fr-FR" sz="2800" dirty="0">
                <a:solidFill>
                  <a:schemeClr val="tx1"/>
                </a:solidFill>
                <a:latin typeface="Century Gothic" panose="020B0502020202020204" pitchFamily="34" charset="0"/>
              </a:rPr>
              <a:t>	- Les deux font la paire (CM1)</a:t>
            </a:r>
          </a:p>
          <a:p>
            <a:r>
              <a:rPr lang="fr-FR" sz="2800" dirty="0">
                <a:solidFill>
                  <a:schemeClr val="tx1"/>
                </a:solidFill>
                <a:latin typeface="Century Gothic" panose="020B0502020202020204" pitchFamily="34" charset="0"/>
              </a:rPr>
              <a:t>	- La bataille des décimaux(CM2)</a:t>
            </a:r>
          </a:p>
          <a:p>
            <a:r>
              <a:rPr lang="fr-FR" sz="2800" dirty="0">
                <a:solidFill>
                  <a:schemeClr val="tx1"/>
                </a:solidFill>
                <a:latin typeface="Century Gothic" panose="020B0502020202020204" pitchFamily="34" charset="0"/>
              </a:rPr>
              <a:t>	- Qui est-ce ? (CM1-CM2)</a:t>
            </a:r>
          </a:p>
          <a:p>
            <a:r>
              <a:rPr lang="fr-FR" sz="2800" dirty="0">
                <a:solidFill>
                  <a:schemeClr val="tx1"/>
                </a:solidFill>
                <a:latin typeface="Century Gothic" panose="020B0502020202020204" pitchFamily="34" charset="0"/>
              </a:rPr>
              <a:t>	- Le jeu du cercle parfait (CM1-CM2)</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6849872" y="1025759"/>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98171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présent notez ce nombre dans votre tableau de numération.</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Tree>
    <p:extLst>
      <p:ext uri="{BB962C8B-B14F-4D97-AF65-F5344CB8AC3E}">
        <p14:creationId xmlns:p14="http://schemas.microsoft.com/office/powerpoint/2010/main" val="78075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Écrivez ce nombre en lettres.</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Tree>
    <p:extLst>
      <p:ext uri="{BB962C8B-B14F-4D97-AF65-F5344CB8AC3E}">
        <p14:creationId xmlns:p14="http://schemas.microsoft.com/office/powerpoint/2010/main" val="276560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Écrivez ce nombre en lettres.</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p:spTree>
    <p:extLst>
      <p:ext uri="{BB962C8B-B14F-4D97-AF65-F5344CB8AC3E}">
        <p14:creationId xmlns:p14="http://schemas.microsoft.com/office/powerpoint/2010/main" val="21822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Encadrez-le maintenant entre deux entiers qui se suivent.</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p:spTree>
    <p:extLst>
      <p:ext uri="{BB962C8B-B14F-4D97-AF65-F5344CB8AC3E}">
        <p14:creationId xmlns:p14="http://schemas.microsoft.com/office/powerpoint/2010/main" val="292982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Encadrez-le maintenant entre deux entiers qui se suivent.</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62AACA13-518D-0B47-8EAC-B3AA8548637A}"/>
                  </a:ext>
                </a:extLst>
              </p:cNvPr>
              <p:cNvSpPr txBox="1"/>
              <p:nvPr/>
            </p:nvSpPr>
            <p:spPr>
              <a:xfrm>
                <a:off x="1323938" y="4347257"/>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&lt;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&lt;</m:t>
                      </m:r>
                      <m:r>
                        <a:rPr lang="fr-FR" sz="2400" b="1" i="1" smtClean="0">
                          <a:latin typeface="Cambria Math" panose="02040503050406030204" pitchFamily="18" charset="0"/>
                        </a:rPr>
                        <m:t>𝟑</m:t>
                      </m:r>
                    </m:oMath>
                  </m:oMathPara>
                </a14:m>
                <a:endParaRPr lang="fr-FR" sz="2400" b="1" dirty="0">
                  <a:latin typeface="Century Gothic" panose="020B0502020202020204" pitchFamily="34" charset="0"/>
                </a:endParaRPr>
              </a:p>
            </p:txBody>
          </p:sp>
        </mc:Choice>
        <mc:Fallback xmlns="">
          <p:sp>
            <p:nvSpPr>
              <p:cNvPr id="29" name="ZoneTexte 28">
                <a:extLst>
                  <a:ext uri="{FF2B5EF4-FFF2-40B4-BE49-F238E27FC236}">
                    <a16:creationId xmlns:a16="http://schemas.microsoft.com/office/drawing/2014/main" id="{62AACA13-518D-0B47-8EAC-B3AA8548637A}"/>
                  </a:ext>
                </a:extLst>
              </p:cNvPr>
              <p:cNvSpPr txBox="1">
                <a:spLocks noRot="1" noChangeAspect="1" noMove="1" noResize="1" noEditPoints="1" noAdjustHandles="1" noChangeArrowheads="1" noChangeShapeType="1" noTextEdit="1"/>
              </p:cNvSpPr>
              <p:nvPr/>
            </p:nvSpPr>
            <p:spPr>
              <a:xfrm>
                <a:off x="1323938" y="4347257"/>
                <a:ext cx="4276112" cy="461665"/>
              </a:xfrm>
              <a:prstGeom prst="rect">
                <a:avLst/>
              </a:prstGeom>
              <a:blipFill>
                <a:blip r:embed="rId8"/>
                <a:stretch>
                  <a:fillRect/>
                </a:stretch>
              </a:blipFill>
            </p:spPr>
            <p:txBody>
              <a:bodyPr/>
              <a:lstStyle/>
              <a:p>
                <a:r>
                  <a:rPr lang="fr-FR">
                    <a:noFill/>
                  </a:rPr>
                  <a:t> </a:t>
                </a:r>
              </a:p>
            </p:txBody>
          </p:sp>
        </mc:Fallback>
      </mc:AlternateContent>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309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653140"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l’aide de l’outil loupe, comment inscrire ce nombre sur une droite graduée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62AACA13-518D-0B47-8EAC-B3AA8548637A}"/>
                  </a:ext>
                </a:extLst>
              </p:cNvPr>
              <p:cNvSpPr txBox="1"/>
              <p:nvPr/>
            </p:nvSpPr>
            <p:spPr>
              <a:xfrm>
                <a:off x="1323938" y="4347257"/>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&lt;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&lt;</m:t>
                      </m:r>
                      <m:r>
                        <a:rPr lang="fr-FR" sz="2400" b="1" i="1" smtClean="0">
                          <a:latin typeface="Cambria Math" panose="02040503050406030204" pitchFamily="18" charset="0"/>
                        </a:rPr>
                        <m:t>𝟑</m:t>
                      </m:r>
                    </m:oMath>
                  </m:oMathPara>
                </a14:m>
                <a:endParaRPr lang="fr-FR" sz="2400" b="1" dirty="0">
                  <a:latin typeface="Century Gothic" panose="020B0502020202020204" pitchFamily="34" charset="0"/>
                </a:endParaRPr>
              </a:p>
            </p:txBody>
          </p:sp>
        </mc:Choice>
        <mc:Fallback xmlns="">
          <p:sp>
            <p:nvSpPr>
              <p:cNvPr id="29" name="ZoneTexte 28">
                <a:extLst>
                  <a:ext uri="{FF2B5EF4-FFF2-40B4-BE49-F238E27FC236}">
                    <a16:creationId xmlns:a16="http://schemas.microsoft.com/office/drawing/2014/main" id="{62AACA13-518D-0B47-8EAC-B3AA8548637A}"/>
                  </a:ext>
                </a:extLst>
              </p:cNvPr>
              <p:cNvSpPr txBox="1">
                <a:spLocks noRot="1" noChangeAspect="1" noMove="1" noResize="1" noEditPoints="1" noAdjustHandles="1" noChangeArrowheads="1" noChangeShapeType="1" noTextEdit="1"/>
              </p:cNvSpPr>
              <p:nvPr/>
            </p:nvSpPr>
            <p:spPr>
              <a:xfrm>
                <a:off x="1323938" y="4347257"/>
                <a:ext cx="4276112" cy="461665"/>
              </a:xfrm>
              <a:prstGeom prst="rect">
                <a:avLst/>
              </a:prstGeom>
              <a:blipFill>
                <a:blip r:embed="rId8"/>
                <a:stretch>
                  <a:fillRect/>
                </a:stretch>
              </a:blipFill>
            </p:spPr>
            <p:txBody>
              <a:bodyPr/>
              <a:lstStyle/>
              <a:p>
                <a:r>
                  <a:rPr lang="fr-FR">
                    <a:noFill/>
                  </a:rPr>
                  <a:t> </a:t>
                </a:r>
              </a:p>
            </p:txBody>
          </p:sp>
        </mc:Fallback>
      </mc:AlternateContent>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2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653140"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l’aide de l’outil loupe, comment inscrire ce nombre sur une droite graduée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62AACA13-518D-0B47-8EAC-B3AA8548637A}"/>
                  </a:ext>
                </a:extLst>
              </p:cNvPr>
              <p:cNvSpPr txBox="1"/>
              <p:nvPr/>
            </p:nvSpPr>
            <p:spPr>
              <a:xfrm>
                <a:off x="1323938" y="4347257"/>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&lt;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&lt;</m:t>
                      </m:r>
                      <m:r>
                        <a:rPr lang="fr-FR" sz="2400" b="1" i="1" smtClean="0">
                          <a:latin typeface="Cambria Math" panose="02040503050406030204" pitchFamily="18" charset="0"/>
                        </a:rPr>
                        <m:t>𝟑</m:t>
                      </m:r>
                    </m:oMath>
                  </m:oMathPara>
                </a14:m>
                <a:endParaRPr lang="fr-FR" sz="2400" b="1" dirty="0">
                  <a:latin typeface="Century Gothic" panose="020B0502020202020204" pitchFamily="34" charset="0"/>
                </a:endParaRPr>
              </a:p>
            </p:txBody>
          </p:sp>
        </mc:Choice>
        <mc:Fallback xmlns="">
          <p:sp>
            <p:nvSpPr>
              <p:cNvPr id="29" name="ZoneTexte 28">
                <a:extLst>
                  <a:ext uri="{FF2B5EF4-FFF2-40B4-BE49-F238E27FC236}">
                    <a16:creationId xmlns:a16="http://schemas.microsoft.com/office/drawing/2014/main" id="{62AACA13-518D-0B47-8EAC-B3AA8548637A}"/>
                  </a:ext>
                </a:extLst>
              </p:cNvPr>
              <p:cNvSpPr txBox="1">
                <a:spLocks noRot="1" noChangeAspect="1" noMove="1" noResize="1" noEditPoints="1" noAdjustHandles="1" noChangeArrowheads="1" noChangeShapeType="1" noTextEdit="1"/>
              </p:cNvSpPr>
              <p:nvPr/>
            </p:nvSpPr>
            <p:spPr>
              <a:xfrm>
                <a:off x="1323938" y="4347257"/>
                <a:ext cx="4276112" cy="461665"/>
              </a:xfrm>
              <a:prstGeom prst="rect">
                <a:avLst/>
              </a:prstGeom>
              <a:blipFill>
                <a:blip r:embed="rId8"/>
                <a:stretch>
                  <a:fillRect/>
                </a:stretch>
              </a:blipFill>
            </p:spPr>
            <p:txBody>
              <a:bodyPr/>
              <a:lstStyle/>
              <a:p>
                <a:r>
                  <a:rPr lang="fr-FR">
                    <a:noFill/>
                  </a:rPr>
                  <a:t> </a:t>
                </a:r>
              </a:p>
            </p:txBody>
          </p:sp>
        </mc:Fallback>
      </mc:AlternateContent>
      <p:grpSp>
        <p:nvGrpSpPr>
          <p:cNvPr id="30" name="Groupe 29">
            <a:extLst>
              <a:ext uri="{FF2B5EF4-FFF2-40B4-BE49-F238E27FC236}">
                <a16:creationId xmlns:a16="http://schemas.microsoft.com/office/drawing/2014/main" id="{BF9E6C3C-536B-6C4B-A1B0-F9754C19B7F5}"/>
              </a:ext>
            </a:extLst>
          </p:cNvPr>
          <p:cNvGrpSpPr/>
          <p:nvPr/>
        </p:nvGrpSpPr>
        <p:grpSpPr>
          <a:xfrm>
            <a:off x="664335" y="1806696"/>
            <a:ext cx="4483886" cy="1556991"/>
            <a:chOff x="959263" y="1872009"/>
            <a:chExt cx="6441302" cy="2236687"/>
          </a:xfrm>
        </p:grpSpPr>
        <p:grpSp>
          <p:nvGrpSpPr>
            <p:cNvPr id="31" name="Groupe 30">
              <a:extLst>
                <a:ext uri="{FF2B5EF4-FFF2-40B4-BE49-F238E27FC236}">
                  <a16:creationId xmlns:a16="http://schemas.microsoft.com/office/drawing/2014/main" id="{F1006DD1-7AF2-674E-89FF-766F7824EF62}"/>
                </a:ext>
              </a:extLst>
            </p:cNvPr>
            <p:cNvGrpSpPr/>
            <p:nvPr/>
          </p:nvGrpSpPr>
          <p:grpSpPr>
            <a:xfrm>
              <a:off x="1568047" y="2073339"/>
              <a:ext cx="5758190" cy="2035357"/>
              <a:chOff x="1430232" y="3835304"/>
              <a:chExt cx="5758190" cy="2035357"/>
            </a:xfrm>
          </p:grpSpPr>
          <p:grpSp>
            <p:nvGrpSpPr>
              <p:cNvPr id="34" name="Groupe 33">
                <a:extLst>
                  <a:ext uri="{FF2B5EF4-FFF2-40B4-BE49-F238E27FC236}">
                    <a16:creationId xmlns:a16="http://schemas.microsoft.com/office/drawing/2014/main" id="{7840382C-ACFC-B145-A752-25E9E0062B5A}"/>
                  </a:ext>
                </a:extLst>
              </p:cNvPr>
              <p:cNvGrpSpPr/>
              <p:nvPr/>
            </p:nvGrpSpPr>
            <p:grpSpPr>
              <a:xfrm>
                <a:off x="1430232" y="3835304"/>
                <a:ext cx="5758190" cy="1956730"/>
                <a:chOff x="599729" y="3461832"/>
                <a:chExt cx="6608024" cy="2245518"/>
              </a:xfrm>
            </p:grpSpPr>
            <p:pic>
              <p:nvPicPr>
                <p:cNvPr id="37" name="Image 36">
                  <a:extLst>
                    <a:ext uri="{FF2B5EF4-FFF2-40B4-BE49-F238E27FC236}">
                      <a16:creationId xmlns:a16="http://schemas.microsoft.com/office/drawing/2014/main" id="{F8EBFE70-6076-014B-81CC-31B680675D4D}"/>
                    </a:ext>
                  </a:extLst>
                </p:cNvPr>
                <p:cNvPicPr>
                  <a:picLocks noChangeAspect="1"/>
                </p:cNvPicPr>
                <p:nvPr/>
              </p:nvPicPr>
              <p:blipFill>
                <a:blip r:embed="rId9"/>
                <a:stretch>
                  <a:fillRect/>
                </a:stretch>
              </p:blipFill>
              <p:spPr>
                <a:xfrm>
                  <a:off x="1185250" y="3628645"/>
                  <a:ext cx="5914062" cy="2078705"/>
                </a:xfrm>
                <a:prstGeom prst="rect">
                  <a:avLst/>
                </a:prstGeom>
              </p:spPr>
            </p:pic>
            <p:sp>
              <p:nvSpPr>
                <p:cNvPr id="38" name="Ellipse 37">
                  <a:extLst>
                    <a:ext uri="{FF2B5EF4-FFF2-40B4-BE49-F238E27FC236}">
                      <a16:creationId xmlns:a16="http://schemas.microsoft.com/office/drawing/2014/main" id="{0B9ABF13-A479-7544-B9FF-9AA0339D489D}"/>
                    </a:ext>
                  </a:extLst>
                </p:cNvPr>
                <p:cNvSpPr/>
                <p:nvPr/>
              </p:nvSpPr>
              <p:spPr>
                <a:xfrm rot="1015137">
                  <a:off x="4355200" y="3533546"/>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A46DED25-A23F-EC42-8B8A-6B3AC31D9887}"/>
                    </a:ext>
                  </a:extLst>
                </p:cNvPr>
                <p:cNvSpPr/>
                <p:nvPr/>
              </p:nvSpPr>
              <p:spPr>
                <a:xfrm rot="1015137">
                  <a:off x="5374301" y="3848743"/>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8242CC95-457C-CE4B-A37C-D526DD16EBB4}"/>
                    </a:ext>
                  </a:extLst>
                </p:cNvPr>
                <p:cNvSpPr/>
                <p:nvPr/>
              </p:nvSpPr>
              <p:spPr>
                <a:xfrm rot="19895801">
                  <a:off x="1669175" y="3461832"/>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C6384E42-5CB4-D94B-BFC6-AA8336410B90}"/>
                    </a:ext>
                  </a:extLst>
                </p:cNvPr>
                <p:cNvSpPr/>
                <p:nvPr/>
              </p:nvSpPr>
              <p:spPr>
                <a:xfrm rot="19895801">
                  <a:off x="599729" y="3828258"/>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5" name="Rectangle 34">
                <a:extLst>
                  <a:ext uri="{FF2B5EF4-FFF2-40B4-BE49-F238E27FC236}">
                    <a16:creationId xmlns:a16="http://schemas.microsoft.com/office/drawing/2014/main" id="{EE89C9A1-708F-034B-91AA-7E772C8FF917}"/>
                  </a:ext>
                </a:extLst>
              </p:cNvPr>
              <p:cNvSpPr/>
              <p:nvPr/>
            </p:nvSpPr>
            <p:spPr>
              <a:xfrm>
                <a:off x="1876851" y="5231897"/>
                <a:ext cx="887141" cy="603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A79876F-BC1E-7E41-851D-F68B0A820E1E}"/>
                  </a:ext>
                </a:extLst>
              </p:cNvPr>
              <p:cNvSpPr/>
              <p:nvPr/>
            </p:nvSpPr>
            <p:spPr>
              <a:xfrm>
                <a:off x="6252406" y="5267612"/>
                <a:ext cx="887141" cy="603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2" name="Image 31">
              <a:extLst>
                <a:ext uri="{FF2B5EF4-FFF2-40B4-BE49-F238E27FC236}">
                  <a16:creationId xmlns:a16="http://schemas.microsoft.com/office/drawing/2014/main" id="{32136E8D-C2BE-D747-942C-C82CFFEB1A6E}"/>
                </a:ext>
              </a:extLst>
            </p:cNvPr>
            <p:cNvPicPr>
              <a:picLocks noChangeAspect="1"/>
            </p:cNvPicPr>
            <p:nvPr/>
          </p:nvPicPr>
          <p:blipFill rotWithShape="1">
            <a:blip r:embed="rId10"/>
            <a:srcRect l="23796" t="5578" b="83594"/>
            <a:stretch/>
          </p:blipFill>
          <p:spPr>
            <a:xfrm>
              <a:off x="2374321" y="1945018"/>
              <a:ext cx="5026244" cy="349599"/>
            </a:xfrm>
            <a:prstGeom prst="rect">
              <a:avLst/>
            </a:prstGeom>
          </p:spPr>
        </p:pic>
        <p:pic>
          <p:nvPicPr>
            <p:cNvPr id="33" name="Image 32">
              <a:extLst>
                <a:ext uri="{FF2B5EF4-FFF2-40B4-BE49-F238E27FC236}">
                  <a16:creationId xmlns:a16="http://schemas.microsoft.com/office/drawing/2014/main" id="{FFE7912C-DE35-8844-B9DB-8F12C75F9D62}"/>
                </a:ext>
              </a:extLst>
            </p:cNvPr>
            <p:cNvPicPr>
              <a:picLocks noChangeAspect="1"/>
            </p:cNvPicPr>
            <p:nvPr/>
          </p:nvPicPr>
          <p:blipFill rotWithShape="1">
            <a:blip r:embed="rId10"/>
            <a:srcRect r="79029" b="46524"/>
            <a:stretch/>
          </p:blipFill>
          <p:spPr>
            <a:xfrm>
              <a:off x="959263" y="1872009"/>
              <a:ext cx="1383201" cy="1726687"/>
            </a:xfrm>
            <a:prstGeom prst="rect">
              <a:avLst/>
            </a:prstGeom>
          </p:spPr>
        </p:pic>
      </p:grp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71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653140"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l’aide de l’outil loupe, comment inscrire ce nombre sur une droite graduée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62AACA13-518D-0B47-8EAC-B3AA8548637A}"/>
                  </a:ext>
                </a:extLst>
              </p:cNvPr>
              <p:cNvSpPr txBox="1"/>
              <p:nvPr/>
            </p:nvSpPr>
            <p:spPr>
              <a:xfrm>
                <a:off x="1323938" y="4347257"/>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&lt;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&lt;</m:t>
                      </m:r>
                      <m:r>
                        <a:rPr lang="fr-FR" sz="2400" b="1" i="1" smtClean="0">
                          <a:latin typeface="Cambria Math" panose="02040503050406030204" pitchFamily="18" charset="0"/>
                        </a:rPr>
                        <m:t>𝟑</m:t>
                      </m:r>
                    </m:oMath>
                  </m:oMathPara>
                </a14:m>
                <a:endParaRPr lang="fr-FR" sz="2400" b="1" dirty="0">
                  <a:latin typeface="Century Gothic" panose="020B0502020202020204" pitchFamily="34" charset="0"/>
                </a:endParaRPr>
              </a:p>
            </p:txBody>
          </p:sp>
        </mc:Choice>
        <mc:Fallback xmlns="">
          <p:sp>
            <p:nvSpPr>
              <p:cNvPr id="29" name="ZoneTexte 28">
                <a:extLst>
                  <a:ext uri="{FF2B5EF4-FFF2-40B4-BE49-F238E27FC236}">
                    <a16:creationId xmlns:a16="http://schemas.microsoft.com/office/drawing/2014/main" id="{62AACA13-518D-0B47-8EAC-B3AA8548637A}"/>
                  </a:ext>
                </a:extLst>
              </p:cNvPr>
              <p:cNvSpPr txBox="1">
                <a:spLocks noRot="1" noChangeAspect="1" noMove="1" noResize="1" noEditPoints="1" noAdjustHandles="1" noChangeArrowheads="1" noChangeShapeType="1" noTextEdit="1"/>
              </p:cNvSpPr>
              <p:nvPr/>
            </p:nvSpPr>
            <p:spPr>
              <a:xfrm>
                <a:off x="1323938" y="4347257"/>
                <a:ext cx="4276112" cy="461665"/>
              </a:xfrm>
              <a:prstGeom prst="rect">
                <a:avLst/>
              </a:prstGeom>
              <a:blipFill>
                <a:blip r:embed="rId8"/>
                <a:stretch>
                  <a:fillRect/>
                </a:stretch>
              </a:blipFill>
            </p:spPr>
            <p:txBody>
              <a:bodyPr/>
              <a:lstStyle/>
              <a:p>
                <a:r>
                  <a:rPr lang="fr-FR">
                    <a:noFill/>
                  </a:rPr>
                  <a:t> </a:t>
                </a:r>
              </a:p>
            </p:txBody>
          </p:sp>
        </mc:Fallback>
      </mc:AlternateContent>
      <p:grpSp>
        <p:nvGrpSpPr>
          <p:cNvPr id="30" name="Groupe 29">
            <a:extLst>
              <a:ext uri="{FF2B5EF4-FFF2-40B4-BE49-F238E27FC236}">
                <a16:creationId xmlns:a16="http://schemas.microsoft.com/office/drawing/2014/main" id="{BF9E6C3C-536B-6C4B-A1B0-F9754C19B7F5}"/>
              </a:ext>
            </a:extLst>
          </p:cNvPr>
          <p:cNvGrpSpPr/>
          <p:nvPr/>
        </p:nvGrpSpPr>
        <p:grpSpPr>
          <a:xfrm>
            <a:off x="664335" y="1806696"/>
            <a:ext cx="4483886" cy="1556991"/>
            <a:chOff x="959263" y="1872009"/>
            <a:chExt cx="6441302" cy="2236687"/>
          </a:xfrm>
        </p:grpSpPr>
        <p:grpSp>
          <p:nvGrpSpPr>
            <p:cNvPr id="31" name="Groupe 30">
              <a:extLst>
                <a:ext uri="{FF2B5EF4-FFF2-40B4-BE49-F238E27FC236}">
                  <a16:creationId xmlns:a16="http://schemas.microsoft.com/office/drawing/2014/main" id="{F1006DD1-7AF2-674E-89FF-766F7824EF62}"/>
                </a:ext>
              </a:extLst>
            </p:cNvPr>
            <p:cNvGrpSpPr/>
            <p:nvPr/>
          </p:nvGrpSpPr>
          <p:grpSpPr>
            <a:xfrm>
              <a:off x="1568047" y="2073339"/>
              <a:ext cx="5758190" cy="2035357"/>
              <a:chOff x="1430232" y="3835304"/>
              <a:chExt cx="5758190" cy="2035357"/>
            </a:xfrm>
          </p:grpSpPr>
          <p:grpSp>
            <p:nvGrpSpPr>
              <p:cNvPr id="34" name="Groupe 33">
                <a:extLst>
                  <a:ext uri="{FF2B5EF4-FFF2-40B4-BE49-F238E27FC236}">
                    <a16:creationId xmlns:a16="http://schemas.microsoft.com/office/drawing/2014/main" id="{7840382C-ACFC-B145-A752-25E9E0062B5A}"/>
                  </a:ext>
                </a:extLst>
              </p:cNvPr>
              <p:cNvGrpSpPr/>
              <p:nvPr/>
            </p:nvGrpSpPr>
            <p:grpSpPr>
              <a:xfrm>
                <a:off x="1430232" y="3835304"/>
                <a:ext cx="5758190" cy="1956730"/>
                <a:chOff x="599729" y="3461832"/>
                <a:chExt cx="6608024" cy="2245518"/>
              </a:xfrm>
            </p:grpSpPr>
            <p:pic>
              <p:nvPicPr>
                <p:cNvPr id="37" name="Image 36">
                  <a:extLst>
                    <a:ext uri="{FF2B5EF4-FFF2-40B4-BE49-F238E27FC236}">
                      <a16:creationId xmlns:a16="http://schemas.microsoft.com/office/drawing/2014/main" id="{F8EBFE70-6076-014B-81CC-31B680675D4D}"/>
                    </a:ext>
                  </a:extLst>
                </p:cNvPr>
                <p:cNvPicPr>
                  <a:picLocks noChangeAspect="1"/>
                </p:cNvPicPr>
                <p:nvPr/>
              </p:nvPicPr>
              <p:blipFill>
                <a:blip r:embed="rId9"/>
                <a:stretch>
                  <a:fillRect/>
                </a:stretch>
              </p:blipFill>
              <p:spPr>
                <a:xfrm>
                  <a:off x="1185250" y="3628645"/>
                  <a:ext cx="5914062" cy="2078705"/>
                </a:xfrm>
                <a:prstGeom prst="rect">
                  <a:avLst/>
                </a:prstGeom>
              </p:spPr>
            </p:pic>
            <p:sp>
              <p:nvSpPr>
                <p:cNvPr id="38" name="Ellipse 37">
                  <a:extLst>
                    <a:ext uri="{FF2B5EF4-FFF2-40B4-BE49-F238E27FC236}">
                      <a16:creationId xmlns:a16="http://schemas.microsoft.com/office/drawing/2014/main" id="{0B9ABF13-A479-7544-B9FF-9AA0339D489D}"/>
                    </a:ext>
                  </a:extLst>
                </p:cNvPr>
                <p:cNvSpPr/>
                <p:nvPr/>
              </p:nvSpPr>
              <p:spPr>
                <a:xfrm rot="1015137">
                  <a:off x="4355200" y="3533546"/>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A46DED25-A23F-EC42-8B8A-6B3AC31D9887}"/>
                    </a:ext>
                  </a:extLst>
                </p:cNvPr>
                <p:cNvSpPr/>
                <p:nvPr/>
              </p:nvSpPr>
              <p:spPr>
                <a:xfrm rot="1015137">
                  <a:off x="5374301" y="3848743"/>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8242CC95-457C-CE4B-A37C-D526DD16EBB4}"/>
                    </a:ext>
                  </a:extLst>
                </p:cNvPr>
                <p:cNvSpPr/>
                <p:nvPr/>
              </p:nvSpPr>
              <p:spPr>
                <a:xfrm rot="19895801">
                  <a:off x="1669175" y="3461832"/>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C6384E42-5CB4-D94B-BFC6-AA8336410B90}"/>
                    </a:ext>
                  </a:extLst>
                </p:cNvPr>
                <p:cNvSpPr/>
                <p:nvPr/>
              </p:nvSpPr>
              <p:spPr>
                <a:xfrm rot="19895801">
                  <a:off x="599729" y="3828258"/>
                  <a:ext cx="1833452" cy="611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5" name="Rectangle 34">
                <a:extLst>
                  <a:ext uri="{FF2B5EF4-FFF2-40B4-BE49-F238E27FC236}">
                    <a16:creationId xmlns:a16="http://schemas.microsoft.com/office/drawing/2014/main" id="{EE89C9A1-708F-034B-91AA-7E772C8FF917}"/>
                  </a:ext>
                </a:extLst>
              </p:cNvPr>
              <p:cNvSpPr/>
              <p:nvPr/>
            </p:nvSpPr>
            <p:spPr>
              <a:xfrm>
                <a:off x="1876851" y="5231897"/>
                <a:ext cx="887141" cy="603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A79876F-BC1E-7E41-851D-F68B0A820E1E}"/>
                  </a:ext>
                </a:extLst>
              </p:cNvPr>
              <p:cNvSpPr/>
              <p:nvPr/>
            </p:nvSpPr>
            <p:spPr>
              <a:xfrm>
                <a:off x="6252406" y="5267612"/>
                <a:ext cx="887141" cy="603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2" name="Image 31">
              <a:extLst>
                <a:ext uri="{FF2B5EF4-FFF2-40B4-BE49-F238E27FC236}">
                  <a16:creationId xmlns:a16="http://schemas.microsoft.com/office/drawing/2014/main" id="{32136E8D-C2BE-D747-942C-C82CFFEB1A6E}"/>
                </a:ext>
              </a:extLst>
            </p:cNvPr>
            <p:cNvPicPr>
              <a:picLocks noChangeAspect="1"/>
            </p:cNvPicPr>
            <p:nvPr/>
          </p:nvPicPr>
          <p:blipFill rotWithShape="1">
            <a:blip r:embed="rId10"/>
            <a:srcRect l="23796" t="5578" b="83594"/>
            <a:stretch/>
          </p:blipFill>
          <p:spPr>
            <a:xfrm>
              <a:off x="2374321" y="1945018"/>
              <a:ext cx="5026244" cy="349599"/>
            </a:xfrm>
            <a:prstGeom prst="rect">
              <a:avLst/>
            </a:prstGeom>
          </p:spPr>
        </p:pic>
        <p:pic>
          <p:nvPicPr>
            <p:cNvPr id="33" name="Image 32">
              <a:extLst>
                <a:ext uri="{FF2B5EF4-FFF2-40B4-BE49-F238E27FC236}">
                  <a16:creationId xmlns:a16="http://schemas.microsoft.com/office/drawing/2014/main" id="{FFE7912C-DE35-8844-B9DB-8F12C75F9D62}"/>
                </a:ext>
              </a:extLst>
            </p:cNvPr>
            <p:cNvPicPr>
              <a:picLocks noChangeAspect="1"/>
            </p:cNvPicPr>
            <p:nvPr/>
          </p:nvPicPr>
          <p:blipFill rotWithShape="1">
            <a:blip r:embed="rId10"/>
            <a:srcRect r="79029" b="46524"/>
            <a:stretch/>
          </p:blipFill>
          <p:spPr>
            <a:xfrm>
              <a:off x="959263" y="1872009"/>
              <a:ext cx="1383201" cy="1726687"/>
            </a:xfrm>
            <a:prstGeom prst="rect">
              <a:avLst/>
            </a:prstGeom>
          </p:spPr>
        </p:pic>
      </p:grp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1FD56465-C6B7-7B4C-A8B4-ABC5A470A3ED}"/>
              </a:ext>
            </a:extLst>
          </p:cNvPr>
          <p:cNvSpPr txBox="1"/>
          <p:nvPr/>
        </p:nvSpPr>
        <p:spPr>
          <a:xfrm>
            <a:off x="1647409" y="1667694"/>
            <a:ext cx="3500812" cy="369332"/>
          </a:xfrm>
          <a:prstGeom prst="rect">
            <a:avLst/>
          </a:prstGeom>
          <a:noFill/>
        </p:spPr>
        <p:txBody>
          <a:bodyPr wrap="square" rtlCol="0">
            <a:spAutoFit/>
          </a:bodyPr>
          <a:lstStyle/>
          <a:p>
            <a:r>
              <a:rPr lang="fr-FR" dirty="0">
                <a:latin typeface="Century Gothic" panose="020B0502020202020204" pitchFamily="34" charset="0"/>
              </a:rPr>
              <a:t>2              </a:t>
            </a:r>
            <a:r>
              <a:rPr lang="fr-FR" sz="1200" dirty="0">
                <a:solidFill>
                  <a:schemeClr val="accent2">
                    <a:lumMod val="75000"/>
                  </a:schemeClr>
                </a:solidFill>
                <a:latin typeface="Century Gothic" panose="020B0502020202020204" pitchFamily="34" charset="0"/>
              </a:rPr>
              <a:t>2,4   2,5                           </a:t>
            </a:r>
            <a:r>
              <a:rPr lang="fr-FR" dirty="0">
                <a:latin typeface="Century Gothic" panose="020B0502020202020204" pitchFamily="34" charset="0"/>
              </a:rPr>
              <a:t>3  </a:t>
            </a:r>
          </a:p>
        </p:txBody>
      </p:sp>
      <p:sp>
        <p:nvSpPr>
          <p:cNvPr id="43" name="ZoneTexte 42">
            <a:extLst>
              <a:ext uri="{FF2B5EF4-FFF2-40B4-BE49-F238E27FC236}">
                <a16:creationId xmlns:a16="http://schemas.microsoft.com/office/drawing/2014/main" id="{97B94815-CB4A-DC42-AF3F-4066E1E8460A}"/>
              </a:ext>
            </a:extLst>
          </p:cNvPr>
          <p:cNvSpPr txBox="1"/>
          <p:nvPr/>
        </p:nvSpPr>
        <p:spPr>
          <a:xfrm>
            <a:off x="1404792" y="2829980"/>
            <a:ext cx="3700932" cy="369332"/>
          </a:xfrm>
          <a:prstGeom prst="rect">
            <a:avLst/>
          </a:prstGeom>
          <a:noFill/>
        </p:spPr>
        <p:txBody>
          <a:bodyPr wrap="square" rtlCol="0">
            <a:spAutoFit/>
          </a:bodyPr>
          <a:lstStyle/>
          <a:p>
            <a:r>
              <a:rPr lang="fr-FR" sz="1400" dirty="0">
                <a:latin typeface="Century Gothic" panose="020B0502020202020204" pitchFamily="34" charset="0"/>
              </a:rPr>
              <a:t>2,4</a:t>
            </a:r>
            <a:r>
              <a:rPr lang="fr-FR" sz="1400" dirty="0">
                <a:solidFill>
                  <a:schemeClr val="accent2"/>
                </a:solidFill>
                <a:latin typeface="Century Gothic" panose="020B0502020202020204" pitchFamily="34" charset="0"/>
              </a:rPr>
              <a:t>0</a:t>
            </a:r>
            <a:r>
              <a:rPr lang="fr-FR" sz="1200" dirty="0">
                <a:latin typeface="Century Gothic" panose="020B0502020202020204" pitchFamily="34" charset="0"/>
              </a:rPr>
              <a:t> </a:t>
            </a:r>
            <a:r>
              <a:rPr lang="fr-FR" dirty="0">
                <a:latin typeface="Century Gothic" panose="020B0502020202020204" pitchFamily="34" charset="0"/>
              </a:rPr>
              <a:t>                            </a:t>
            </a:r>
            <a:r>
              <a:rPr lang="fr-FR" sz="1200" dirty="0">
                <a:solidFill>
                  <a:schemeClr val="accent2">
                    <a:lumMod val="75000"/>
                  </a:schemeClr>
                </a:solidFill>
                <a:latin typeface="Century Gothic" panose="020B0502020202020204" pitchFamily="34" charset="0"/>
              </a:rPr>
              <a:t>2,47              </a:t>
            </a:r>
            <a:r>
              <a:rPr lang="fr-FR" sz="1400" dirty="0">
                <a:latin typeface="Century Gothic" panose="020B0502020202020204" pitchFamily="34" charset="0"/>
              </a:rPr>
              <a:t>2,5</a:t>
            </a:r>
            <a:r>
              <a:rPr lang="fr-FR" sz="1400" dirty="0">
                <a:solidFill>
                  <a:schemeClr val="accent2"/>
                </a:solidFill>
                <a:latin typeface="Century Gothic" panose="020B0502020202020204" pitchFamily="34" charset="0"/>
              </a:rPr>
              <a:t>0</a:t>
            </a:r>
            <a:r>
              <a:rPr lang="fr-FR" dirty="0">
                <a:latin typeface="Century Gothic" panose="020B0502020202020204" pitchFamily="34" charset="0"/>
              </a:rPr>
              <a:t>  </a:t>
            </a:r>
          </a:p>
        </p:txBody>
      </p:sp>
      <p:sp>
        <p:nvSpPr>
          <p:cNvPr id="9" name="Ellipse 8">
            <a:extLst>
              <a:ext uri="{FF2B5EF4-FFF2-40B4-BE49-F238E27FC236}">
                <a16:creationId xmlns:a16="http://schemas.microsoft.com/office/drawing/2014/main" id="{95B5E374-D2D8-B744-81F1-C9D732019993}"/>
              </a:ext>
            </a:extLst>
          </p:cNvPr>
          <p:cNvSpPr/>
          <p:nvPr/>
        </p:nvSpPr>
        <p:spPr>
          <a:xfrm>
            <a:off x="3761295" y="2792272"/>
            <a:ext cx="103695" cy="89054"/>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7530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cs typeface="Baloo" panose="03080902040302020200" pitchFamily="66" charset="77"/>
              </a:rPr>
              <a:t>CM1-CM2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395178" y="257588"/>
            <a:ext cx="9482958"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Nombres décimaux : retour sur la situation de référence</a:t>
            </a:r>
            <a:endParaRPr lang="fr-FR" sz="2400" dirty="0">
              <a:solidFill>
                <a:srgbClr val="374997"/>
              </a:solidFill>
              <a:latin typeface="Century Gothic" panose="020B0502020202020204" pitchFamily="34" charset="0"/>
            </a:endParaRPr>
          </a:p>
        </p:txBody>
      </p:sp>
      <p:sp>
        <p:nvSpPr>
          <p:cNvPr id="30" name="ZoneTexte 29">
            <a:extLst>
              <a:ext uri="{FF2B5EF4-FFF2-40B4-BE49-F238E27FC236}">
                <a16:creationId xmlns:a16="http://schemas.microsoft.com/office/drawing/2014/main" id="{151BEE10-6443-A644-B90E-3958885A8F91}"/>
              </a:ext>
            </a:extLst>
          </p:cNvPr>
          <p:cNvSpPr txBox="1"/>
          <p:nvPr/>
        </p:nvSpPr>
        <p:spPr>
          <a:xfrm>
            <a:off x="735210" y="1466220"/>
            <a:ext cx="2076893" cy="954107"/>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rPr>
              <a:t>Manuel</a:t>
            </a:r>
          </a:p>
          <a:p>
            <a:pPr algn="ctr"/>
            <a:r>
              <a:rPr lang="fr-FR" sz="2800" b="1" dirty="0">
                <a:solidFill>
                  <a:srgbClr val="C3A7BA"/>
                </a:solidFill>
                <a:latin typeface="Century Gothic" panose="020B0502020202020204" pitchFamily="34" charset="0"/>
              </a:rPr>
              <a:t>page 46</a:t>
            </a:r>
          </a:p>
        </p:txBody>
      </p:sp>
      <p:pic>
        <p:nvPicPr>
          <p:cNvPr id="32" name="Image 31">
            <a:extLst>
              <a:ext uri="{FF2B5EF4-FFF2-40B4-BE49-F238E27FC236}">
                <a16:creationId xmlns:a16="http://schemas.microsoft.com/office/drawing/2014/main" id="{A3AE73D1-07D9-6249-B4FC-A5BA753678C6}"/>
              </a:ext>
            </a:extLst>
          </p:cNvPr>
          <p:cNvPicPr>
            <a:picLocks noChangeAspect="1"/>
          </p:cNvPicPr>
          <p:nvPr/>
        </p:nvPicPr>
        <p:blipFill>
          <a:blip r:embed="rId2"/>
          <a:stretch>
            <a:fillRect/>
          </a:stretch>
        </p:blipFill>
        <p:spPr>
          <a:xfrm>
            <a:off x="3547312" y="1439856"/>
            <a:ext cx="7575539" cy="5318660"/>
          </a:xfrm>
          <a:prstGeom prst="rect">
            <a:avLst/>
          </a:prstGeom>
        </p:spPr>
      </p:pic>
      <p:pic>
        <p:nvPicPr>
          <p:cNvPr id="33" name="Image 32">
            <a:extLst>
              <a:ext uri="{FF2B5EF4-FFF2-40B4-BE49-F238E27FC236}">
                <a16:creationId xmlns:a16="http://schemas.microsoft.com/office/drawing/2014/main" id="{8E02EA58-94E1-284C-99C4-B24420E97BFA}"/>
              </a:ext>
            </a:extLst>
          </p:cNvPr>
          <p:cNvPicPr>
            <a:picLocks noChangeAspect="1"/>
          </p:cNvPicPr>
          <p:nvPr/>
        </p:nvPicPr>
        <p:blipFill rotWithShape="1">
          <a:blip r:embed="rId3"/>
          <a:srcRect r="52615"/>
          <a:stretch/>
        </p:blipFill>
        <p:spPr>
          <a:xfrm>
            <a:off x="406400" y="2788777"/>
            <a:ext cx="2907578" cy="2068176"/>
          </a:xfrm>
          <a:prstGeom prst="rect">
            <a:avLst/>
          </a:prstGeom>
        </p:spPr>
      </p:pic>
      <p:pic>
        <p:nvPicPr>
          <p:cNvPr id="34" name="Image 33">
            <a:extLst>
              <a:ext uri="{FF2B5EF4-FFF2-40B4-BE49-F238E27FC236}">
                <a16:creationId xmlns:a16="http://schemas.microsoft.com/office/drawing/2014/main" id="{81A8B2EA-840E-5645-B77C-DF043B3A818F}"/>
              </a:ext>
            </a:extLst>
          </p:cNvPr>
          <p:cNvPicPr>
            <a:picLocks noChangeAspect="1"/>
          </p:cNvPicPr>
          <p:nvPr/>
        </p:nvPicPr>
        <p:blipFill rotWithShape="1">
          <a:blip r:embed="rId3"/>
          <a:srcRect l="48897" t="420"/>
          <a:stretch/>
        </p:blipFill>
        <p:spPr>
          <a:xfrm>
            <a:off x="417293" y="4811843"/>
            <a:ext cx="2907578" cy="1909632"/>
          </a:xfrm>
          <a:prstGeom prst="rect">
            <a:avLst/>
          </a:prstGeom>
        </p:spPr>
      </p:pic>
    </p:spTree>
    <p:extLst>
      <p:ext uri="{BB962C8B-B14F-4D97-AF65-F5344CB8AC3E}">
        <p14:creationId xmlns:p14="http://schemas.microsoft.com/office/powerpoint/2010/main" val="3024739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 deux nombres décimaux (1)</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822102"/>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Contenances, volumes, masses : </a:t>
            </a:r>
            <a:r>
              <a:rPr lang="fr-FR" sz="2800" dirty="0">
                <a:solidFill>
                  <a:srgbClr val="C3A7BA"/>
                </a:solidFill>
                <a:latin typeface="Century Gothic" panose="020B0502020202020204" pitchFamily="34" charset="0"/>
              </a:rPr>
              <a:t>problèmes</a:t>
            </a:r>
            <a:endParaRPr lang="fr-FR" sz="2800" b="1" dirty="0">
              <a:solidFill>
                <a:srgbClr val="C3A7BA"/>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4183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décimaux : </a:t>
              </a:r>
              <a:r>
                <a:rPr lang="fr-FR" sz="2800" b="1" dirty="0">
                  <a:solidFill>
                    <a:srgbClr val="FF41A5"/>
                  </a:solidFill>
                  <a:latin typeface="Century Gothic" panose="020B0502020202020204" pitchFamily="34" charset="0"/>
                  <a:cs typeface="Baloo" panose="03080902040302020200" pitchFamily="66" charset="77"/>
                </a:rPr>
                <a:t>Les deux font la paire</a:t>
              </a:r>
            </a:p>
          </p:txBody>
        </p:sp>
      </p:grpSp>
      <p:pic>
        <p:nvPicPr>
          <p:cNvPr id="13" name="Image 12">
            <a:extLst>
              <a:ext uri="{FF2B5EF4-FFF2-40B4-BE49-F238E27FC236}">
                <a16:creationId xmlns:a16="http://schemas.microsoft.com/office/drawing/2014/main" id="{64152295-3287-064E-8CC7-9BC79129807B}"/>
              </a:ext>
            </a:extLst>
          </p:cNvPr>
          <p:cNvPicPr>
            <a:picLocks noChangeAspect="1"/>
          </p:cNvPicPr>
          <p:nvPr/>
        </p:nvPicPr>
        <p:blipFill>
          <a:blip r:embed="rId2"/>
          <a:stretch>
            <a:fillRect/>
          </a:stretch>
        </p:blipFill>
        <p:spPr>
          <a:xfrm>
            <a:off x="1712930" y="1444199"/>
            <a:ext cx="2669596" cy="1472092"/>
          </a:xfrm>
          <a:prstGeom prst="rect">
            <a:avLst/>
          </a:prstGeom>
        </p:spPr>
      </p:pic>
      <p:pic>
        <p:nvPicPr>
          <p:cNvPr id="9" name="Image 8">
            <a:extLst>
              <a:ext uri="{FF2B5EF4-FFF2-40B4-BE49-F238E27FC236}">
                <a16:creationId xmlns:a16="http://schemas.microsoft.com/office/drawing/2014/main" id="{C5D88EF6-1733-A74C-AC31-44434EA7A191}"/>
              </a:ext>
            </a:extLst>
          </p:cNvPr>
          <p:cNvPicPr>
            <a:picLocks noChangeAspect="1"/>
          </p:cNvPicPr>
          <p:nvPr/>
        </p:nvPicPr>
        <p:blipFill>
          <a:blip r:embed="rId3"/>
          <a:stretch>
            <a:fillRect/>
          </a:stretch>
        </p:blipFill>
        <p:spPr>
          <a:xfrm>
            <a:off x="1905770" y="2402953"/>
            <a:ext cx="2669596" cy="1529854"/>
          </a:xfrm>
          <a:prstGeom prst="rect">
            <a:avLst/>
          </a:prstGeom>
        </p:spPr>
      </p:pic>
      <p:pic>
        <p:nvPicPr>
          <p:cNvPr id="14" name="Image 13">
            <a:extLst>
              <a:ext uri="{FF2B5EF4-FFF2-40B4-BE49-F238E27FC236}">
                <a16:creationId xmlns:a16="http://schemas.microsoft.com/office/drawing/2014/main" id="{1FD1275D-7E9F-2141-99FE-CBE76C1F1D29}"/>
              </a:ext>
            </a:extLst>
          </p:cNvPr>
          <p:cNvPicPr>
            <a:picLocks noChangeAspect="1"/>
          </p:cNvPicPr>
          <p:nvPr/>
        </p:nvPicPr>
        <p:blipFill>
          <a:blip r:embed="rId4"/>
          <a:stretch>
            <a:fillRect/>
          </a:stretch>
        </p:blipFill>
        <p:spPr>
          <a:xfrm>
            <a:off x="1712930" y="3582870"/>
            <a:ext cx="2669596" cy="1494974"/>
          </a:xfrm>
          <a:prstGeom prst="rect">
            <a:avLst/>
          </a:prstGeom>
        </p:spPr>
      </p:pic>
      <p:pic>
        <p:nvPicPr>
          <p:cNvPr id="16" name="Image 15">
            <a:extLst>
              <a:ext uri="{FF2B5EF4-FFF2-40B4-BE49-F238E27FC236}">
                <a16:creationId xmlns:a16="http://schemas.microsoft.com/office/drawing/2014/main" id="{850EC017-5263-934A-907B-3D0DE14DAB30}"/>
              </a:ext>
            </a:extLst>
          </p:cNvPr>
          <p:cNvPicPr>
            <a:picLocks noChangeAspect="1"/>
          </p:cNvPicPr>
          <p:nvPr/>
        </p:nvPicPr>
        <p:blipFill>
          <a:blip r:embed="rId5"/>
          <a:stretch>
            <a:fillRect/>
          </a:stretch>
        </p:blipFill>
        <p:spPr>
          <a:xfrm>
            <a:off x="1905770" y="4751165"/>
            <a:ext cx="2669596" cy="1468660"/>
          </a:xfrm>
          <a:prstGeom prst="rect">
            <a:avLst/>
          </a:prstGeom>
        </p:spPr>
      </p:pic>
      <p:pic>
        <p:nvPicPr>
          <p:cNvPr id="21" name="Image 20">
            <a:extLst>
              <a:ext uri="{FF2B5EF4-FFF2-40B4-BE49-F238E27FC236}">
                <a16:creationId xmlns:a16="http://schemas.microsoft.com/office/drawing/2014/main" id="{76726B02-26AC-4C4C-8211-86DBC225E5A0}"/>
              </a:ext>
            </a:extLst>
          </p:cNvPr>
          <p:cNvPicPr>
            <a:picLocks noChangeAspect="1"/>
          </p:cNvPicPr>
          <p:nvPr/>
        </p:nvPicPr>
        <p:blipFill>
          <a:blip r:embed="rId6"/>
          <a:stretch>
            <a:fillRect/>
          </a:stretch>
        </p:blipFill>
        <p:spPr>
          <a:xfrm>
            <a:off x="6294805" y="1211819"/>
            <a:ext cx="3831492" cy="5144531"/>
          </a:xfrm>
          <a:prstGeom prst="rect">
            <a:avLst/>
          </a:prstGeom>
        </p:spPr>
      </p:pic>
    </p:spTree>
    <p:extLst>
      <p:ext uri="{BB962C8B-B14F-4D97-AF65-F5344CB8AC3E}">
        <p14:creationId xmlns:p14="http://schemas.microsoft.com/office/powerpoint/2010/main" val="4279199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119606" y="5845767"/>
              <a:ext cx="10001398" cy="492779"/>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Contenances, volumes, masses : </a:t>
              </a:r>
              <a:r>
                <a:rPr lang="fr-FR" sz="2400" b="1" dirty="0">
                  <a:solidFill>
                    <a:srgbClr val="00B0F0"/>
                  </a:solidFill>
                  <a:latin typeface="Century Gothic" panose="020B0502020202020204" pitchFamily="34" charset="0"/>
                </a:rPr>
                <a:t>Problèmes</a:t>
              </a:r>
            </a:p>
          </p:txBody>
        </p:sp>
      </p:grpSp>
      <p:sp>
        <p:nvSpPr>
          <p:cNvPr id="13" name="Rectangle : avec coins arrondis en haut 12">
            <a:extLst>
              <a:ext uri="{FF2B5EF4-FFF2-40B4-BE49-F238E27FC236}">
                <a16:creationId xmlns:a16="http://schemas.microsoft.com/office/drawing/2014/main" id="{0BBAA00B-6946-194C-ACB6-A59913365E94}"/>
              </a:ext>
            </a:extLst>
          </p:cNvPr>
          <p:cNvSpPr/>
          <p:nvPr/>
        </p:nvSpPr>
        <p:spPr>
          <a:xfrm>
            <a:off x="2250831" y="1121517"/>
            <a:ext cx="7751298" cy="648830"/>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latin typeface="Century Gothic" panose="020B0502020202020204" pitchFamily="34" charset="0"/>
              </a:rPr>
              <a:t>Ex. 2, 3 et 4 p.102</a:t>
            </a:r>
          </a:p>
        </p:txBody>
      </p:sp>
      <p:pic>
        <p:nvPicPr>
          <p:cNvPr id="8" name="Image 7">
            <a:extLst>
              <a:ext uri="{FF2B5EF4-FFF2-40B4-BE49-F238E27FC236}">
                <a16:creationId xmlns:a16="http://schemas.microsoft.com/office/drawing/2014/main" id="{A8BC88F3-B223-924B-9F00-DFCABE003E94}"/>
              </a:ext>
            </a:extLst>
          </p:cNvPr>
          <p:cNvPicPr>
            <a:picLocks noChangeAspect="1"/>
          </p:cNvPicPr>
          <p:nvPr/>
        </p:nvPicPr>
        <p:blipFill rotWithShape="1">
          <a:blip r:embed="rId2"/>
          <a:srcRect r="-606" b="85781"/>
          <a:stretch/>
        </p:blipFill>
        <p:spPr>
          <a:xfrm>
            <a:off x="760920" y="1995318"/>
            <a:ext cx="3568761" cy="1298572"/>
          </a:xfrm>
          <a:prstGeom prst="rect">
            <a:avLst/>
          </a:prstGeom>
        </p:spPr>
      </p:pic>
      <p:pic>
        <p:nvPicPr>
          <p:cNvPr id="14" name="Image 13">
            <a:extLst>
              <a:ext uri="{FF2B5EF4-FFF2-40B4-BE49-F238E27FC236}">
                <a16:creationId xmlns:a16="http://schemas.microsoft.com/office/drawing/2014/main" id="{0E5BABD8-C214-6D45-9957-27A986E1DED0}"/>
              </a:ext>
            </a:extLst>
          </p:cNvPr>
          <p:cNvPicPr>
            <a:picLocks noChangeAspect="1"/>
          </p:cNvPicPr>
          <p:nvPr/>
        </p:nvPicPr>
        <p:blipFill rotWithShape="1">
          <a:blip r:embed="rId2"/>
          <a:srcRect t="14516" b="33334"/>
          <a:stretch/>
        </p:blipFill>
        <p:spPr>
          <a:xfrm>
            <a:off x="4368905" y="1995318"/>
            <a:ext cx="3454189" cy="4637710"/>
          </a:xfrm>
          <a:prstGeom prst="rect">
            <a:avLst/>
          </a:prstGeom>
        </p:spPr>
      </p:pic>
      <p:pic>
        <p:nvPicPr>
          <p:cNvPr id="15" name="Image 14">
            <a:extLst>
              <a:ext uri="{FF2B5EF4-FFF2-40B4-BE49-F238E27FC236}">
                <a16:creationId xmlns:a16="http://schemas.microsoft.com/office/drawing/2014/main" id="{CA868403-79F5-B043-B423-F0942EDC816E}"/>
              </a:ext>
            </a:extLst>
          </p:cNvPr>
          <p:cNvPicPr>
            <a:picLocks noChangeAspect="1"/>
          </p:cNvPicPr>
          <p:nvPr/>
        </p:nvPicPr>
        <p:blipFill rotWithShape="1">
          <a:blip r:embed="rId2"/>
          <a:srcRect t="68172"/>
          <a:stretch/>
        </p:blipFill>
        <p:spPr>
          <a:xfrm>
            <a:off x="7949491" y="1995318"/>
            <a:ext cx="3600562" cy="2950391"/>
          </a:xfrm>
          <a:prstGeom prst="rect">
            <a:avLst/>
          </a:prstGeom>
        </p:spPr>
      </p:pic>
    </p:spTree>
    <p:extLst>
      <p:ext uri="{BB962C8B-B14F-4D97-AF65-F5344CB8AC3E}">
        <p14:creationId xmlns:p14="http://schemas.microsoft.com/office/powerpoint/2010/main" val="858032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8" name="Rectangle : avec coins arrondis en haut 7">
            <a:extLst>
              <a:ext uri="{FF2B5EF4-FFF2-40B4-BE49-F238E27FC236}">
                <a16:creationId xmlns:a16="http://schemas.microsoft.com/office/drawing/2014/main" id="{85104738-A06A-AA49-A16C-3D4B6330085F}"/>
              </a:ext>
            </a:extLst>
          </p:cNvPr>
          <p:cNvSpPr/>
          <p:nvPr/>
        </p:nvSpPr>
        <p:spPr>
          <a:xfrm>
            <a:off x="723490" y="1515308"/>
            <a:ext cx="10745020" cy="3236360"/>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effectLst/>
                <a:latin typeface="Century Gothic" panose="020B0502020202020204" pitchFamily="34" charset="0"/>
              </a:rPr>
              <a:t>Paul achète une télévision à 243,72 € et un support</a:t>
            </a:r>
          </a:p>
          <a:p>
            <a:r>
              <a:rPr lang="fr-FR" sz="2800" b="1" dirty="0">
                <a:effectLst/>
                <a:latin typeface="Century Gothic" panose="020B0502020202020204" pitchFamily="34" charset="0"/>
              </a:rPr>
              <a:t>pour l’accrocher au mur à 28,40 €. Quel est le montant</a:t>
            </a:r>
          </a:p>
          <a:p>
            <a:r>
              <a:rPr lang="fr-FR" sz="2800" b="1" dirty="0">
                <a:effectLst/>
                <a:latin typeface="Century Gothic" panose="020B0502020202020204" pitchFamily="34" charset="0"/>
              </a:rPr>
              <a:t>total de ses achats ?</a:t>
            </a:r>
          </a:p>
        </p:txBody>
      </p:sp>
      <p:sp>
        <p:nvSpPr>
          <p:cNvPr id="11" name="ZoneTexte 10">
            <a:extLst>
              <a:ext uri="{FF2B5EF4-FFF2-40B4-BE49-F238E27FC236}">
                <a16:creationId xmlns:a16="http://schemas.microsoft.com/office/drawing/2014/main" id="{18F3226B-7652-1540-B8A0-147EC8D64D10}"/>
              </a:ext>
            </a:extLst>
          </p:cNvPr>
          <p:cNvSpPr txBox="1"/>
          <p:nvPr/>
        </p:nvSpPr>
        <p:spPr>
          <a:xfrm>
            <a:off x="723490" y="5112155"/>
            <a:ext cx="11024973" cy="523220"/>
          </a:xfrm>
          <a:prstGeom prst="rect">
            <a:avLst/>
          </a:prstGeom>
          <a:noFill/>
        </p:spPr>
        <p:txBody>
          <a:bodyPr wrap="square" rtlCol="0">
            <a:spAutoFit/>
          </a:bodyPr>
          <a:lstStyle/>
          <a:p>
            <a:r>
              <a:rPr lang="fr-FR" sz="2800" dirty="0">
                <a:latin typeface="Century Gothic" panose="020B0502020202020204" pitchFamily="34" charset="0"/>
              </a:rPr>
              <a:t>Quelle opération doit-on poser pour résoudre ce problème ?</a:t>
            </a:r>
          </a:p>
        </p:txBody>
      </p:sp>
    </p:spTree>
    <p:extLst>
      <p:ext uri="{BB962C8B-B14F-4D97-AF65-F5344CB8AC3E}">
        <p14:creationId xmlns:p14="http://schemas.microsoft.com/office/powerpoint/2010/main" val="268136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51167" y="3141936"/>
            <a:ext cx="2706245" cy="1569660"/>
          </a:xfrm>
          <a:prstGeom prst="rect">
            <a:avLst/>
          </a:prstGeom>
          <a:noFill/>
        </p:spPr>
        <p:txBody>
          <a:bodyPr wrap="square" rtlCol="0">
            <a:spAutoFit/>
          </a:bodyPr>
          <a:lstStyle/>
          <a:p>
            <a:r>
              <a:rPr lang="fr-FR" sz="2400" dirty="0">
                <a:latin typeface="Century Gothic" panose="020B0502020202020204" pitchFamily="34" charset="0"/>
              </a:rPr>
              <a:t>- Trouver l’ordre de grandeur de l’opération :</a:t>
            </a:r>
          </a:p>
          <a:p>
            <a:r>
              <a:rPr lang="fr-FR" sz="2400" dirty="0">
                <a:solidFill>
                  <a:srgbClr val="FF41A5"/>
                </a:solidFill>
                <a:latin typeface="Century Gothic" panose="020B0502020202020204" pitchFamily="34" charset="0"/>
              </a:rPr>
              <a:t>240 + 30 = 270</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335769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51167" y="1906098"/>
            <a:ext cx="2706245" cy="3785652"/>
          </a:xfrm>
          <a:prstGeom prst="rect">
            <a:avLst/>
          </a:prstGeom>
          <a:noFill/>
        </p:spPr>
        <p:txBody>
          <a:bodyPr wrap="square" rtlCol="0">
            <a:spAutoFit/>
          </a:bodyPr>
          <a:lstStyle/>
          <a:p>
            <a:r>
              <a:rPr lang="fr-FR" sz="2400" dirty="0">
                <a:latin typeface="Century Gothic" panose="020B0502020202020204" pitchFamily="34" charset="0"/>
              </a:rPr>
              <a:t>- Pour poser l’opération, aligner les chiffres de même valeur y compris pour la partie décimale. Les virgules éventuelles y sont également.</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426410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51167" y="1906098"/>
            <a:ext cx="2706245" cy="2554545"/>
          </a:xfrm>
          <a:prstGeom prst="rect">
            <a:avLst/>
          </a:prstGeom>
          <a:noFill/>
        </p:spPr>
        <p:txBody>
          <a:bodyPr wrap="square" rtlCol="0">
            <a:spAutoFit/>
          </a:bodyPr>
          <a:lstStyle/>
          <a:p>
            <a:r>
              <a:rPr lang="fr-FR" sz="2000" dirty="0">
                <a:latin typeface="Century Gothic" panose="020B0502020202020204" pitchFamily="34" charset="0"/>
              </a:rPr>
              <a:t>Pour poser l’opération, aligner les chiffres de même valeur y compris pour la partie décimale. Les virgules éventuelles y sont également.</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
        <p:nvSpPr>
          <p:cNvPr id="16" name="ZoneTexte 15">
            <a:extLst>
              <a:ext uri="{FF2B5EF4-FFF2-40B4-BE49-F238E27FC236}">
                <a16:creationId xmlns:a16="http://schemas.microsoft.com/office/drawing/2014/main" id="{6ABA27AD-CC5B-2846-AAF0-762467EF29AA}"/>
              </a:ext>
            </a:extLst>
          </p:cNvPr>
          <p:cNvSpPr txBox="1"/>
          <p:nvPr/>
        </p:nvSpPr>
        <p:spPr>
          <a:xfrm>
            <a:off x="251167" y="4460643"/>
            <a:ext cx="2706245" cy="1323439"/>
          </a:xfrm>
          <a:prstGeom prst="rect">
            <a:avLst/>
          </a:prstGeom>
          <a:noFill/>
        </p:spPr>
        <p:txBody>
          <a:bodyPr wrap="square" rtlCol="0">
            <a:spAutoFit/>
          </a:bodyPr>
          <a:lstStyle/>
          <a:p>
            <a:r>
              <a:rPr lang="fr-FR" sz="2000" dirty="0">
                <a:solidFill>
                  <a:srgbClr val="FF41A5"/>
                </a:solidFill>
                <a:latin typeface="Century Gothic" panose="020B0502020202020204" pitchFamily="34" charset="0"/>
              </a:rPr>
              <a:t>Le chiffre 8 est en dessous du chiffre 3.</a:t>
            </a:r>
          </a:p>
          <a:p>
            <a:r>
              <a:rPr lang="fr-FR" sz="2000" dirty="0">
                <a:solidFill>
                  <a:srgbClr val="FF41A5"/>
                </a:solidFill>
                <a:latin typeface="Century Gothic" panose="020B0502020202020204" pitchFamily="34" charset="0"/>
              </a:rPr>
              <a:t>Les virgules sont alignées.</a:t>
            </a:r>
          </a:p>
        </p:txBody>
      </p:sp>
    </p:spTree>
    <p:extLst>
      <p:ext uri="{BB962C8B-B14F-4D97-AF65-F5344CB8AC3E}">
        <p14:creationId xmlns:p14="http://schemas.microsoft.com/office/powerpoint/2010/main" val="2608754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3477875"/>
          </a:xfrm>
          <a:prstGeom prst="rect">
            <a:avLst/>
          </a:prstGeom>
          <a:noFill/>
        </p:spPr>
        <p:txBody>
          <a:bodyPr wrap="square" rtlCol="0">
            <a:spAutoFit/>
          </a:bodyPr>
          <a:lstStyle/>
          <a:p>
            <a:r>
              <a:rPr lang="fr-FR" sz="2000" dirty="0">
                <a:effectLst/>
                <a:latin typeface="Century Gothic" panose="020B0502020202020204" pitchFamily="34" charset="0"/>
              </a:rPr>
              <a:t>Additionner les chiffres de la plus petite valeur.</a:t>
            </a:r>
            <a:r>
              <a:rPr lang="fr-FR" sz="2000" dirty="0">
                <a:latin typeface="Century Gothic" panose="020B0502020202020204" pitchFamily="34" charset="0"/>
              </a:rPr>
              <a:t> </a:t>
            </a:r>
            <a:r>
              <a:rPr lang="fr-FR" sz="2000" dirty="0">
                <a:effectLst/>
                <a:latin typeface="Century Gothic" panose="020B0502020202020204" pitchFamily="34" charset="0"/>
              </a:rPr>
              <a:t>On peut « compléter » l’écriture décimale des termes par des zéros inutiles. On traite les retenues</a:t>
            </a:r>
          </a:p>
          <a:p>
            <a:r>
              <a:rPr lang="fr-FR" sz="2000" dirty="0">
                <a:effectLst/>
                <a:latin typeface="Century Gothic" panose="020B0502020202020204" pitchFamily="34" charset="0"/>
              </a:rPr>
              <a:t>de la même manière que pour additionner deux nombres entiers.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1573745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3477875"/>
          </a:xfrm>
          <a:prstGeom prst="rect">
            <a:avLst/>
          </a:prstGeom>
          <a:noFill/>
        </p:spPr>
        <p:txBody>
          <a:bodyPr wrap="square" rtlCol="0">
            <a:spAutoFit/>
          </a:bodyPr>
          <a:lstStyle/>
          <a:p>
            <a:r>
              <a:rPr lang="fr-FR" sz="2000" dirty="0">
                <a:effectLst/>
                <a:latin typeface="Century Gothic" panose="020B0502020202020204" pitchFamily="34" charset="0"/>
              </a:rPr>
              <a:t>Additionner les chiffres de la plus petite valeur.</a:t>
            </a:r>
            <a:r>
              <a:rPr lang="fr-FR" sz="2000" dirty="0">
                <a:latin typeface="Century Gothic" panose="020B0502020202020204" pitchFamily="34" charset="0"/>
              </a:rPr>
              <a:t> </a:t>
            </a:r>
            <a:r>
              <a:rPr lang="fr-FR" sz="2000" dirty="0">
                <a:effectLst/>
                <a:latin typeface="Century Gothic" panose="020B0502020202020204" pitchFamily="34" charset="0"/>
              </a:rPr>
              <a:t>On peut « compléter » l’écriture décimale des termes par des zéros inutiles. On traite les retenues</a:t>
            </a:r>
          </a:p>
          <a:p>
            <a:r>
              <a:rPr lang="fr-FR" sz="2000" dirty="0">
                <a:effectLst/>
                <a:latin typeface="Century Gothic" panose="020B0502020202020204" pitchFamily="34" charset="0"/>
              </a:rPr>
              <a:t>de la même manière que pour additionner deux nombres entiers.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1156988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3477875"/>
          </a:xfrm>
          <a:prstGeom prst="rect">
            <a:avLst/>
          </a:prstGeom>
          <a:noFill/>
        </p:spPr>
        <p:txBody>
          <a:bodyPr wrap="square" rtlCol="0">
            <a:spAutoFit/>
          </a:bodyPr>
          <a:lstStyle/>
          <a:p>
            <a:r>
              <a:rPr lang="fr-FR" sz="2000" dirty="0">
                <a:effectLst/>
                <a:latin typeface="Century Gothic" panose="020B0502020202020204" pitchFamily="34" charset="0"/>
              </a:rPr>
              <a:t>Additionner les chiffres de la plus petite valeur.</a:t>
            </a:r>
            <a:r>
              <a:rPr lang="fr-FR" sz="2000" dirty="0">
                <a:latin typeface="Century Gothic" panose="020B0502020202020204" pitchFamily="34" charset="0"/>
              </a:rPr>
              <a:t> </a:t>
            </a:r>
            <a:r>
              <a:rPr lang="fr-FR" sz="2000" dirty="0">
                <a:effectLst/>
                <a:latin typeface="Century Gothic" panose="020B0502020202020204" pitchFamily="34" charset="0"/>
              </a:rPr>
              <a:t>On peut « compléter » l’écriture décimale des termes par des zéros inutiles. On traite les retenues</a:t>
            </a:r>
          </a:p>
          <a:p>
            <a:r>
              <a:rPr lang="fr-FR" sz="2000" dirty="0">
                <a:effectLst/>
                <a:latin typeface="Century Gothic" panose="020B0502020202020204" pitchFamily="34" charset="0"/>
              </a:rPr>
              <a:t>de la même manière que pour additionner deux nombres entiers.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
        <p:nvSpPr>
          <p:cNvPr id="16" name="ZoneTexte 15">
            <a:extLst>
              <a:ext uri="{FF2B5EF4-FFF2-40B4-BE49-F238E27FC236}">
                <a16:creationId xmlns:a16="http://schemas.microsoft.com/office/drawing/2014/main" id="{D269B238-E09D-8A41-8E0B-C885DF7B1823}"/>
              </a:ext>
            </a:extLst>
          </p:cNvPr>
          <p:cNvSpPr txBox="1"/>
          <p:nvPr/>
        </p:nvSpPr>
        <p:spPr>
          <a:xfrm>
            <a:off x="271613" y="5360664"/>
            <a:ext cx="2706245" cy="1015663"/>
          </a:xfrm>
          <a:prstGeom prst="rect">
            <a:avLst/>
          </a:prstGeom>
          <a:noFill/>
        </p:spPr>
        <p:txBody>
          <a:bodyPr wrap="square" rtlCol="0">
            <a:spAutoFit/>
          </a:bodyPr>
          <a:lstStyle/>
          <a:p>
            <a:r>
              <a:rPr lang="fr-FR" sz="2000" dirty="0">
                <a:solidFill>
                  <a:srgbClr val="FF41A5"/>
                </a:solidFill>
                <a:latin typeface="Century Gothic" panose="020B0502020202020204" pitchFamily="34" charset="0"/>
              </a:rPr>
              <a:t>2 centièmes + 0 centième = 2 centièmes</a:t>
            </a:r>
          </a:p>
        </p:txBody>
      </p:sp>
    </p:spTree>
    <p:extLst>
      <p:ext uri="{BB962C8B-B14F-4D97-AF65-F5344CB8AC3E}">
        <p14:creationId xmlns:p14="http://schemas.microsoft.com/office/powerpoint/2010/main" val="1339046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1323439"/>
          </a:xfrm>
          <a:prstGeom prst="rect">
            <a:avLst/>
          </a:prstGeom>
          <a:noFill/>
        </p:spPr>
        <p:txBody>
          <a:bodyPr wrap="square" rtlCol="0">
            <a:spAutoFit/>
          </a:bodyPr>
          <a:lstStyle/>
          <a:p>
            <a:r>
              <a:rPr lang="fr-FR" sz="2000" dirty="0">
                <a:effectLst/>
                <a:latin typeface="Century Gothic" panose="020B0502020202020204" pitchFamily="34" charset="0"/>
              </a:rPr>
              <a:t>Reproduire ce procédé pour chaque valeur des chiffres.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1726363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1323439"/>
          </a:xfrm>
          <a:prstGeom prst="rect">
            <a:avLst/>
          </a:prstGeom>
          <a:noFill/>
        </p:spPr>
        <p:txBody>
          <a:bodyPr wrap="square" rtlCol="0">
            <a:spAutoFit/>
          </a:bodyPr>
          <a:lstStyle/>
          <a:p>
            <a:r>
              <a:rPr lang="fr-FR" sz="2000" dirty="0">
                <a:effectLst/>
                <a:latin typeface="Century Gothic" panose="020B0502020202020204" pitchFamily="34" charset="0"/>
              </a:rPr>
              <a:t>Reproduire ce procédé pour chaque valeur des chiffres.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
        <p:nvSpPr>
          <p:cNvPr id="16" name="ZoneTexte 15">
            <a:extLst>
              <a:ext uri="{FF2B5EF4-FFF2-40B4-BE49-F238E27FC236}">
                <a16:creationId xmlns:a16="http://schemas.microsoft.com/office/drawing/2014/main" id="{D269B238-E09D-8A41-8E0B-C885DF7B1823}"/>
              </a:ext>
            </a:extLst>
          </p:cNvPr>
          <p:cNvSpPr txBox="1"/>
          <p:nvPr/>
        </p:nvSpPr>
        <p:spPr>
          <a:xfrm>
            <a:off x="271613" y="3311426"/>
            <a:ext cx="2706245" cy="2246769"/>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7 dixièmes + 4 dixièmes = 11 dixièmes. Je « pose » 1 dixième et je retiens 1 unité car</a:t>
            </a:r>
          </a:p>
          <a:p>
            <a:r>
              <a:rPr lang="fr-FR" sz="2000" dirty="0">
                <a:solidFill>
                  <a:srgbClr val="FF41A5"/>
                </a:solidFill>
                <a:effectLst/>
                <a:latin typeface="Century Gothic" panose="020B0502020202020204" pitchFamily="34" charset="0"/>
              </a:rPr>
              <a:t>10 dixièmes = 1 unité. Etc.</a:t>
            </a:r>
          </a:p>
        </p:txBody>
      </p:sp>
    </p:spTree>
    <p:extLst>
      <p:ext uri="{BB962C8B-B14F-4D97-AF65-F5344CB8AC3E}">
        <p14:creationId xmlns:p14="http://schemas.microsoft.com/office/powerpoint/2010/main" val="67833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décimaux : </a:t>
              </a:r>
              <a:r>
                <a:rPr lang="fr-FR" sz="2800" b="1" dirty="0">
                  <a:solidFill>
                    <a:srgbClr val="00B0F0"/>
                  </a:solidFill>
                  <a:latin typeface="Century Gothic" panose="020B0502020202020204" pitchFamily="34" charset="0"/>
                  <a:cs typeface="Baloo" panose="03080902040302020200" pitchFamily="66" charset="77"/>
                </a:rPr>
                <a:t>La bataille des décimaux</a:t>
              </a:r>
            </a:p>
          </p:txBody>
        </p:sp>
      </p:grpSp>
      <p:pic>
        <p:nvPicPr>
          <p:cNvPr id="4" name="Image 3">
            <a:extLst>
              <a:ext uri="{FF2B5EF4-FFF2-40B4-BE49-F238E27FC236}">
                <a16:creationId xmlns:a16="http://schemas.microsoft.com/office/drawing/2014/main" id="{73808D0A-D4EA-AB42-A3D0-B9E7D72CB369}"/>
              </a:ext>
            </a:extLst>
          </p:cNvPr>
          <p:cNvPicPr>
            <a:picLocks noChangeAspect="1"/>
          </p:cNvPicPr>
          <p:nvPr/>
        </p:nvPicPr>
        <p:blipFill>
          <a:blip r:embed="rId2"/>
          <a:stretch>
            <a:fillRect/>
          </a:stretch>
        </p:blipFill>
        <p:spPr>
          <a:xfrm>
            <a:off x="6247618" y="1083508"/>
            <a:ext cx="3896353" cy="5272842"/>
          </a:xfrm>
          <a:prstGeom prst="rect">
            <a:avLst/>
          </a:prstGeom>
        </p:spPr>
      </p:pic>
      <p:pic>
        <p:nvPicPr>
          <p:cNvPr id="6" name="Image 5">
            <a:extLst>
              <a:ext uri="{FF2B5EF4-FFF2-40B4-BE49-F238E27FC236}">
                <a16:creationId xmlns:a16="http://schemas.microsoft.com/office/drawing/2014/main" id="{8D331502-6282-5B4B-B167-AFD0D9D9BCD3}"/>
              </a:ext>
            </a:extLst>
          </p:cNvPr>
          <p:cNvPicPr>
            <a:picLocks noChangeAspect="1"/>
          </p:cNvPicPr>
          <p:nvPr/>
        </p:nvPicPr>
        <p:blipFill>
          <a:blip r:embed="rId3"/>
          <a:stretch>
            <a:fillRect/>
          </a:stretch>
        </p:blipFill>
        <p:spPr>
          <a:xfrm>
            <a:off x="242766" y="1193018"/>
            <a:ext cx="2176877" cy="2297300"/>
          </a:xfrm>
          <a:prstGeom prst="rect">
            <a:avLst/>
          </a:prstGeom>
        </p:spPr>
      </p:pic>
      <p:pic>
        <p:nvPicPr>
          <p:cNvPr id="12" name="Image 11">
            <a:extLst>
              <a:ext uri="{FF2B5EF4-FFF2-40B4-BE49-F238E27FC236}">
                <a16:creationId xmlns:a16="http://schemas.microsoft.com/office/drawing/2014/main" id="{5D0F9239-17D3-C146-B654-7D27EA1E53FB}"/>
              </a:ext>
            </a:extLst>
          </p:cNvPr>
          <p:cNvPicPr>
            <a:picLocks noChangeAspect="1"/>
          </p:cNvPicPr>
          <p:nvPr/>
        </p:nvPicPr>
        <p:blipFill>
          <a:blip r:embed="rId4"/>
          <a:stretch>
            <a:fillRect/>
          </a:stretch>
        </p:blipFill>
        <p:spPr>
          <a:xfrm>
            <a:off x="242766" y="3719929"/>
            <a:ext cx="2209018" cy="2303019"/>
          </a:xfrm>
          <a:prstGeom prst="rect">
            <a:avLst/>
          </a:prstGeom>
        </p:spPr>
      </p:pic>
      <p:pic>
        <p:nvPicPr>
          <p:cNvPr id="17" name="Image 16">
            <a:extLst>
              <a:ext uri="{FF2B5EF4-FFF2-40B4-BE49-F238E27FC236}">
                <a16:creationId xmlns:a16="http://schemas.microsoft.com/office/drawing/2014/main" id="{FF489A00-2BC3-024D-9AFA-1B66FBD33A4F}"/>
              </a:ext>
            </a:extLst>
          </p:cNvPr>
          <p:cNvPicPr>
            <a:picLocks noChangeAspect="1"/>
          </p:cNvPicPr>
          <p:nvPr/>
        </p:nvPicPr>
        <p:blipFill>
          <a:blip r:embed="rId5"/>
          <a:stretch>
            <a:fillRect/>
          </a:stretch>
        </p:blipFill>
        <p:spPr>
          <a:xfrm>
            <a:off x="3362178" y="1193018"/>
            <a:ext cx="2176877" cy="2287566"/>
          </a:xfrm>
          <a:prstGeom prst="rect">
            <a:avLst/>
          </a:prstGeom>
        </p:spPr>
      </p:pic>
      <p:pic>
        <p:nvPicPr>
          <p:cNvPr id="22" name="Image 21">
            <a:extLst>
              <a:ext uri="{FF2B5EF4-FFF2-40B4-BE49-F238E27FC236}">
                <a16:creationId xmlns:a16="http://schemas.microsoft.com/office/drawing/2014/main" id="{52AA6A92-6C6B-3A4B-92C0-397E924EAAE6}"/>
              </a:ext>
            </a:extLst>
          </p:cNvPr>
          <p:cNvPicPr>
            <a:picLocks noChangeAspect="1"/>
          </p:cNvPicPr>
          <p:nvPr/>
        </p:nvPicPr>
        <p:blipFill>
          <a:blip r:embed="rId6"/>
          <a:stretch>
            <a:fillRect/>
          </a:stretch>
        </p:blipFill>
        <p:spPr>
          <a:xfrm>
            <a:off x="3346107" y="3729958"/>
            <a:ext cx="2209018" cy="2282960"/>
          </a:xfrm>
          <a:prstGeom prst="rect">
            <a:avLst/>
          </a:prstGeom>
        </p:spPr>
      </p:pic>
      <p:pic>
        <p:nvPicPr>
          <p:cNvPr id="10" name="Image 9">
            <a:extLst>
              <a:ext uri="{FF2B5EF4-FFF2-40B4-BE49-F238E27FC236}">
                <a16:creationId xmlns:a16="http://schemas.microsoft.com/office/drawing/2014/main" id="{1449C789-599E-CF4D-B94F-DC076EC25726}"/>
              </a:ext>
            </a:extLst>
          </p:cNvPr>
          <p:cNvPicPr>
            <a:picLocks noChangeAspect="1"/>
          </p:cNvPicPr>
          <p:nvPr/>
        </p:nvPicPr>
        <p:blipFill>
          <a:blip r:embed="rId7"/>
          <a:stretch>
            <a:fillRect/>
          </a:stretch>
        </p:blipFill>
        <p:spPr>
          <a:xfrm>
            <a:off x="1593361" y="2064575"/>
            <a:ext cx="2176877" cy="2267960"/>
          </a:xfrm>
          <a:prstGeom prst="rect">
            <a:avLst/>
          </a:prstGeom>
        </p:spPr>
      </p:pic>
    </p:spTree>
    <p:extLst>
      <p:ext uri="{BB962C8B-B14F-4D97-AF65-F5344CB8AC3E}">
        <p14:creationId xmlns:p14="http://schemas.microsoft.com/office/powerpoint/2010/main" val="442927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1323439"/>
          </a:xfrm>
          <a:prstGeom prst="rect">
            <a:avLst/>
          </a:prstGeom>
          <a:noFill/>
        </p:spPr>
        <p:txBody>
          <a:bodyPr wrap="square" rtlCol="0">
            <a:spAutoFit/>
          </a:bodyPr>
          <a:lstStyle/>
          <a:p>
            <a:r>
              <a:rPr lang="fr-FR" sz="2000" dirty="0">
                <a:effectLst/>
                <a:latin typeface="Century Gothic" panose="020B0502020202020204" pitchFamily="34" charset="0"/>
              </a:rPr>
              <a:t>Conclure en vérifian</a:t>
            </a:r>
            <a:r>
              <a:rPr lang="fr-FR" sz="2000" dirty="0">
                <a:latin typeface="Century Gothic" panose="020B0502020202020204" pitchFamily="34" charset="0"/>
              </a:rPr>
              <a:t>t que le résultat est bien proche de l’ordre de grandeur.</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385835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endParaRPr lang="fr-FR" sz="2800" b="1" dirty="0">
                <a:solidFill>
                  <a:schemeClr val="accent1"/>
                </a:solidFill>
                <a:latin typeface="Century Gothic" panose="020B0502020202020204" pitchFamily="34" charset="0"/>
                <a:cs typeface="Baloo" panose="03080902040302020200" pitchFamily="66" charset="77"/>
              </a:endParaRPr>
            </a:p>
          </p:txBody>
        </p:sp>
      </p:grpSp>
      <p:pic>
        <p:nvPicPr>
          <p:cNvPr id="5" name="Média en ligne 4" descr="Module 4 : Poser une addition de deux nombres décimaux">
            <a:hlinkClick r:id="" action="ppaction://media"/>
            <a:extLst>
              <a:ext uri="{FF2B5EF4-FFF2-40B4-BE49-F238E27FC236}">
                <a16:creationId xmlns:a16="http://schemas.microsoft.com/office/drawing/2014/main" id="{EC511DCB-DACE-104F-B6DA-1AB6F36D15E0}"/>
              </a:ext>
            </a:extLst>
          </p:cNvPr>
          <p:cNvPicPr>
            <a:picLocks noRot="1" noChangeAspect="1"/>
          </p:cNvPicPr>
          <p:nvPr>
            <a:videoFile r:link="rId1"/>
          </p:nvPr>
        </p:nvPicPr>
        <p:blipFill>
          <a:blip r:embed="rId3"/>
          <a:stretch>
            <a:fillRect/>
          </a:stretch>
        </p:blipFill>
        <p:spPr>
          <a:xfrm>
            <a:off x="1180528" y="1163393"/>
            <a:ext cx="9817925" cy="5547127"/>
          </a:xfrm>
          <a:prstGeom prst="rect">
            <a:avLst/>
          </a:prstGeom>
        </p:spPr>
      </p:pic>
    </p:spTree>
    <p:extLst>
      <p:ext uri="{BB962C8B-B14F-4D97-AF65-F5344CB8AC3E}">
        <p14:creationId xmlns:p14="http://schemas.microsoft.com/office/powerpoint/2010/main" val="15472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8" name="Rectangle : avec coins arrondis en haut 7">
            <a:extLst>
              <a:ext uri="{FF2B5EF4-FFF2-40B4-BE49-F238E27FC236}">
                <a16:creationId xmlns:a16="http://schemas.microsoft.com/office/drawing/2014/main" id="{85104738-A06A-AA49-A16C-3D4B6330085F}"/>
              </a:ext>
            </a:extLst>
          </p:cNvPr>
          <p:cNvSpPr/>
          <p:nvPr/>
        </p:nvSpPr>
        <p:spPr>
          <a:xfrm>
            <a:off x="723490" y="1515308"/>
            <a:ext cx="10745020" cy="3236360"/>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effectLst/>
                <a:latin typeface="Century Gothic" panose="020B0502020202020204" pitchFamily="34" charset="0"/>
              </a:rPr>
              <a:t>Au marché, un boucher arrive avec 25,8 kg de viande à vendre. Il en vend 17,23 kg le matin. Quelle quantité de viande lui reste-t-il à midi ?</a:t>
            </a:r>
          </a:p>
        </p:txBody>
      </p:sp>
      <p:sp>
        <p:nvSpPr>
          <p:cNvPr id="11" name="ZoneTexte 10">
            <a:extLst>
              <a:ext uri="{FF2B5EF4-FFF2-40B4-BE49-F238E27FC236}">
                <a16:creationId xmlns:a16="http://schemas.microsoft.com/office/drawing/2014/main" id="{18F3226B-7652-1540-B8A0-147EC8D64D10}"/>
              </a:ext>
            </a:extLst>
          </p:cNvPr>
          <p:cNvSpPr txBox="1"/>
          <p:nvPr/>
        </p:nvSpPr>
        <p:spPr>
          <a:xfrm>
            <a:off x="723490" y="5112155"/>
            <a:ext cx="11024973" cy="523220"/>
          </a:xfrm>
          <a:prstGeom prst="rect">
            <a:avLst/>
          </a:prstGeom>
          <a:noFill/>
        </p:spPr>
        <p:txBody>
          <a:bodyPr wrap="square" rtlCol="0">
            <a:spAutoFit/>
          </a:bodyPr>
          <a:lstStyle/>
          <a:p>
            <a:r>
              <a:rPr lang="fr-FR" sz="2800" dirty="0">
                <a:latin typeface="Century Gothic" panose="020B0502020202020204" pitchFamily="34" charset="0"/>
              </a:rPr>
              <a:t>Quelle opération doit-on poser pour résoudre ce problème ?</a:t>
            </a:r>
          </a:p>
        </p:txBody>
      </p:sp>
    </p:spTree>
    <p:extLst>
      <p:ext uri="{BB962C8B-B14F-4D97-AF65-F5344CB8AC3E}">
        <p14:creationId xmlns:p14="http://schemas.microsoft.com/office/powerpoint/2010/main" val="4283521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51167" y="3141936"/>
            <a:ext cx="2706245" cy="1569660"/>
          </a:xfrm>
          <a:prstGeom prst="rect">
            <a:avLst/>
          </a:prstGeom>
          <a:noFill/>
        </p:spPr>
        <p:txBody>
          <a:bodyPr wrap="square" rtlCol="0">
            <a:spAutoFit/>
          </a:bodyPr>
          <a:lstStyle/>
          <a:p>
            <a:r>
              <a:rPr lang="fr-FR" sz="2400" dirty="0">
                <a:latin typeface="Century Gothic" panose="020B0502020202020204" pitchFamily="34" charset="0"/>
              </a:rPr>
              <a:t>- Trouver l’ordre de grandeur de l’opération :</a:t>
            </a:r>
          </a:p>
          <a:p>
            <a:r>
              <a:rPr lang="fr-FR" sz="2400" dirty="0">
                <a:solidFill>
                  <a:srgbClr val="FF41A5"/>
                </a:solidFill>
                <a:latin typeface="Century Gothic" panose="020B0502020202020204" pitchFamily="34" charset="0"/>
              </a:rPr>
              <a:t>26 – 17 = 9</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6" name="Groupe 15">
            <a:extLst>
              <a:ext uri="{FF2B5EF4-FFF2-40B4-BE49-F238E27FC236}">
                <a16:creationId xmlns:a16="http://schemas.microsoft.com/office/drawing/2014/main" id="{96E99B78-2CA2-B849-B3EA-9FFD8D7FDE6A}"/>
              </a:ext>
            </a:extLst>
          </p:cNvPr>
          <p:cNvGrpSpPr/>
          <p:nvPr/>
        </p:nvGrpSpPr>
        <p:grpSpPr>
          <a:xfrm>
            <a:off x="4168588" y="1607469"/>
            <a:ext cx="7354596" cy="4734024"/>
            <a:chOff x="4168588" y="1607469"/>
            <a:chExt cx="7354596" cy="4734024"/>
          </a:xfrm>
        </p:grpSpPr>
        <p:sp>
          <p:nvSpPr>
            <p:cNvPr id="18" name="Rectangle : coins arrondis 17">
              <a:extLst>
                <a:ext uri="{FF2B5EF4-FFF2-40B4-BE49-F238E27FC236}">
                  <a16:creationId xmlns:a16="http://schemas.microsoft.com/office/drawing/2014/main" id="{4CF9FE56-E9D6-0244-BBB1-6B6F10BFDC0B}"/>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0B7AE952-BC4E-4946-8E21-5E025D045A90}"/>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2" name="ZoneTexte 21">
              <a:extLst>
                <a:ext uri="{FF2B5EF4-FFF2-40B4-BE49-F238E27FC236}">
                  <a16:creationId xmlns:a16="http://schemas.microsoft.com/office/drawing/2014/main" id="{2AE86277-18D9-A04B-83A2-91C7F5C1D8E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2681101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51167" y="3141936"/>
            <a:ext cx="2706245" cy="1569660"/>
          </a:xfrm>
          <a:prstGeom prst="rect">
            <a:avLst/>
          </a:prstGeom>
          <a:noFill/>
        </p:spPr>
        <p:txBody>
          <a:bodyPr wrap="square" rtlCol="0">
            <a:spAutoFit/>
          </a:bodyPr>
          <a:lstStyle/>
          <a:p>
            <a:r>
              <a:rPr lang="fr-FR" sz="2400" dirty="0">
                <a:latin typeface="Century Gothic" panose="020B0502020202020204" pitchFamily="34" charset="0"/>
              </a:rPr>
              <a:t>- Trouver l’ordre de grandeur de l’opération :</a:t>
            </a:r>
          </a:p>
          <a:p>
            <a:r>
              <a:rPr lang="fr-FR" sz="2400" dirty="0">
                <a:solidFill>
                  <a:srgbClr val="FF41A5"/>
                </a:solidFill>
                <a:latin typeface="Century Gothic" panose="020B0502020202020204" pitchFamily="34" charset="0"/>
              </a:rPr>
              <a:t>26 – 17 = 9</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6" name="Groupe 15">
            <a:extLst>
              <a:ext uri="{FF2B5EF4-FFF2-40B4-BE49-F238E27FC236}">
                <a16:creationId xmlns:a16="http://schemas.microsoft.com/office/drawing/2014/main" id="{B73EB78D-BAB1-A047-BB6B-FA571AEB0850}"/>
              </a:ext>
            </a:extLst>
          </p:cNvPr>
          <p:cNvGrpSpPr/>
          <p:nvPr/>
        </p:nvGrpSpPr>
        <p:grpSpPr>
          <a:xfrm>
            <a:off x="4168588" y="1607469"/>
            <a:ext cx="7354596" cy="4734024"/>
            <a:chOff x="4168588" y="1607469"/>
            <a:chExt cx="7354596" cy="4734024"/>
          </a:xfrm>
        </p:grpSpPr>
        <p:sp>
          <p:nvSpPr>
            <p:cNvPr id="18" name="Rectangle : coins arrondis 17">
              <a:extLst>
                <a:ext uri="{FF2B5EF4-FFF2-40B4-BE49-F238E27FC236}">
                  <a16:creationId xmlns:a16="http://schemas.microsoft.com/office/drawing/2014/main" id="{7BD2FE33-BAC3-7B4B-B204-C6A7CD0C7E9C}"/>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60892CA1-51F7-1346-8C5D-8A1E83FA46FF}"/>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2" name="ZoneTexte 21">
              <a:extLst>
                <a:ext uri="{FF2B5EF4-FFF2-40B4-BE49-F238E27FC236}">
                  <a16:creationId xmlns:a16="http://schemas.microsoft.com/office/drawing/2014/main" id="{32C30BA2-BC2A-1341-BA43-7257202B74CF}"/>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714963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2554545"/>
          </a:xfrm>
          <a:prstGeom prst="rect">
            <a:avLst/>
          </a:prstGeom>
          <a:noFill/>
        </p:spPr>
        <p:txBody>
          <a:bodyPr wrap="square" rtlCol="0">
            <a:spAutoFit/>
          </a:bodyPr>
          <a:lstStyle/>
          <a:p>
            <a:r>
              <a:rPr lang="fr-FR" sz="2000" dirty="0">
                <a:latin typeface="Century Gothic" panose="020B0502020202020204" pitchFamily="34" charset="0"/>
              </a:rPr>
              <a:t>Pour poser l’opération, aligner les chiffres de même valeur l’un en dessous de l’autre en commençant par celui de l’unité et les virgules éventuelles.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6" name="Groupe 15">
            <a:extLst>
              <a:ext uri="{FF2B5EF4-FFF2-40B4-BE49-F238E27FC236}">
                <a16:creationId xmlns:a16="http://schemas.microsoft.com/office/drawing/2014/main" id="{D2D08B05-BCEB-F84B-A2E8-438F39DAFB71}"/>
              </a:ext>
            </a:extLst>
          </p:cNvPr>
          <p:cNvGrpSpPr/>
          <p:nvPr/>
        </p:nvGrpSpPr>
        <p:grpSpPr>
          <a:xfrm>
            <a:off x="4168588" y="1607469"/>
            <a:ext cx="7354596" cy="4734024"/>
            <a:chOff x="4168588" y="1607469"/>
            <a:chExt cx="7354596" cy="4734024"/>
          </a:xfrm>
        </p:grpSpPr>
        <p:sp>
          <p:nvSpPr>
            <p:cNvPr id="18" name="Rectangle : coins arrondis 17">
              <a:extLst>
                <a:ext uri="{FF2B5EF4-FFF2-40B4-BE49-F238E27FC236}">
                  <a16:creationId xmlns:a16="http://schemas.microsoft.com/office/drawing/2014/main" id="{741A5EB0-EB67-574B-89F4-E1AF9D46C721}"/>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90663CF3-F5CF-B44F-98AD-86FE55DC86A4}"/>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2" name="ZoneTexte 21">
              <a:extLst>
                <a:ext uri="{FF2B5EF4-FFF2-40B4-BE49-F238E27FC236}">
                  <a16:creationId xmlns:a16="http://schemas.microsoft.com/office/drawing/2014/main" id="{5C91DB11-C1D3-5E4F-963D-59763C43B7AB}"/>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3619395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2554545"/>
          </a:xfrm>
          <a:prstGeom prst="rect">
            <a:avLst/>
          </a:prstGeom>
          <a:noFill/>
        </p:spPr>
        <p:txBody>
          <a:bodyPr wrap="square" rtlCol="0">
            <a:spAutoFit/>
          </a:bodyPr>
          <a:lstStyle/>
          <a:p>
            <a:r>
              <a:rPr lang="fr-FR" sz="2000" dirty="0">
                <a:latin typeface="Century Gothic" panose="020B0502020202020204" pitchFamily="34" charset="0"/>
              </a:rPr>
              <a:t>Pour poser l’opération, aligner les chiffres de même valeur l’un en dessous de l’autre en commençant par celui de l’unité et les virgules éventuelles.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D269B238-E09D-8A41-8E0B-C885DF7B1823}"/>
              </a:ext>
            </a:extLst>
          </p:cNvPr>
          <p:cNvSpPr txBox="1"/>
          <p:nvPr/>
        </p:nvSpPr>
        <p:spPr>
          <a:xfrm>
            <a:off x="298380" y="4662871"/>
            <a:ext cx="2950903" cy="1015663"/>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Le chiffre 7 est positionné sous le chiffre 5</a:t>
            </a:r>
            <a:r>
              <a:rPr lang="fr-FR" sz="2000" dirty="0">
                <a:solidFill>
                  <a:srgbClr val="FF41A5"/>
                </a:solidFill>
                <a:latin typeface="Century Gothic" panose="020B0502020202020204" pitchFamily="34" charset="0"/>
              </a:rPr>
              <a:t>.</a:t>
            </a:r>
            <a:endParaRPr lang="fr-FR" sz="2000" dirty="0">
              <a:solidFill>
                <a:srgbClr val="FF41A5"/>
              </a:solidFill>
              <a:effectLst/>
              <a:latin typeface="Century Gothic" panose="020B0502020202020204" pitchFamily="34" charset="0"/>
            </a:endParaRPr>
          </a:p>
        </p:txBody>
      </p:sp>
      <p:grpSp>
        <p:nvGrpSpPr>
          <p:cNvPr id="18" name="Groupe 17">
            <a:extLst>
              <a:ext uri="{FF2B5EF4-FFF2-40B4-BE49-F238E27FC236}">
                <a16:creationId xmlns:a16="http://schemas.microsoft.com/office/drawing/2014/main" id="{21452ADF-2CBE-204A-97C5-CD2AEB592325}"/>
              </a:ext>
            </a:extLst>
          </p:cNvPr>
          <p:cNvGrpSpPr/>
          <p:nvPr/>
        </p:nvGrpSpPr>
        <p:grpSpPr>
          <a:xfrm>
            <a:off x="4168588" y="1607469"/>
            <a:ext cx="7354596" cy="4734024"/>
            <a:chOff x="4168588" y="1607469"/>
            <a:chExt cx="7354596" cy="4734024"/>
          </a:xfrm>
        </p:grpSpPr>
        <p:sp>
          <p:nvSpPr>
            <p:cNvPr id="21" name="Rectangle : coins arrondis 20">
              <a:extLst>
                <a:ext uri="{FF2B5EF4-FFF2-40B4-BE49-F238E27FC236}">
                  <a16:creationId xmlns:a16="http://schemas.microsoft.com/office/drawing/2014/main" id="{81001717-3364-3E42-9DD9-A4B29693A395}"/>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a:extLst>
                <a:ext uri="{FF2B5EF4-FFF2-40B4-BE49-F238E27FC236}">
                  <a16:creationId xmlns:a16="http://schemas.microsoft.com/office/drawing/2014/main" id="{2BB04471-0B60-EB43-8CA8-43AB02A4D09B}"/>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3" name="ZoneTexte 22">
              <a:extLst>
                <a:ext uri="{FF2B5EF4-FFF2-40B4-BE49-F238E27FC236}">
                  <a16:creationId xmlns:a16="http://schemas.microsoft.com/office/drawing/2014/main" id="{6CD74480-61E0-5442-B951-EA2166D57480}"/>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3400063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34470" y="1607469"/>
            <a:ext cx="3724835" cy="3139321"/>
          </a:xfrm>
          <a:prstGeom prst="rect">
            <a:avLst/>
          </a:prstGeom>
          <a:noFill/>
        </p:spPr>
        <p:txBody>
          <a:bodyPr wrap="square" rtlCol="0">
            <a:spAutoFit/>
          </a:bodyPr>
          <a:lstStyle/>
          <a:p>
            <a:r>
              <a:rPr lang="fr-FR" dirty="0">
                <a:latin typeface="Century Gothic" panose="020B0502020202020204" pitchFamily="34" charset="0"/>
              </a:rPr>
              <a:t>Faire la différence entre le chiffre de plus petite valeur du premier terme et celui du second. Il est possible d’écrire des zéros inutiles. Si cette différence n’est pas possible, on ajoute un dixième au premier terme (sous la forme 10 centièmes), et un dixième au second terme. Cela ne change pas la différence.</a:t>
            </a:r>
            <a:endParaRPr lang="fr-FR"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8" name="Groupe 17">
            <a:extLst>
              <a:ext uri="{FF2B5EF4-FFF2-40B4-BE49-F238E27FC236}">
                <a16:creationId xmlns:a16="http://schemas.microsoft.com/office/drawing/2014/main" id="{861849BA-FBC0-1A49-B1A8-ECB5EDFB7639}"/>
              </a:ext>
            </a:extLst>
          </p:cNvPr>
          <p:cNvGrpSpPr/>
          <p:nvPr/>
        </p:nvGrpSpPr>
        <p:grpSpPr>
          <a:xfrm>
            <a:off x="4168588" y="1607469"/>
            <a:ext cx="7354596" cy="4734024"/>
            <a:chOff x="4168588" y="1607469"/>
            <a:chExt cx="7354596" cy="4734024"/>
          </a:xfrm>
        </p:grpSpPr>
        <p:sp>
          <p:nvSpPr>
            <p:cNvPr id="21" name="Rectangle : coins arrondis 20">
              <a:extLst>
                <a:ext uri="{FF2B5EF4-FFF2-40B4-BE49-F238E27FC236}">
                  <a16:creationId xmlns:a16="http://schemas.microsoft.com/office/drawing/2014/main" id="{BF9C1E67-5E73-A744-9F03-D898E25666A9}"/>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a:extLst>
                <a:ext uri="{FF2B5EF4-FFF2-40B4-BE49-F238E27FC236}">
                  <a16:creationId xmlns:a16="http://schemas.microsoft.com/office/drawing/2014/main" id="{6113B2A6-8CE5-3141-B588-2A44BF36D7EF}"/>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3" name="ZoneTexte 22">
              <a:extLst>
                <a:ext uri="{FF2B5EF4-FFF2-40B4-BE49-F238E27FC236}">
                  <a16:creationId xmlns:a16="http://schemas.microsoft.com/office/drawing/2014/main" id="{0D5C3106-90D0-1347-BB5B-1C7EC1965A99}"/>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1445110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34470" y="1607469"/>
            <a:ext cx="3904129" cy="2862322"/>
          </a:xfrm>
          <a:prstGeom prst="rect">
            <a:avLst/>
          </a:prstGeom>
          <a:noFill/>
        </p:spPr>
        <p:txBody>
          <a:bodyPr wrap="square" rtlCol="0">
            <a:spAutoFit/>
          </a:bodyPr>
          <a:lstStyle/>
          <a:p>
            <a:r>
              <a:rPr lang="fr-FR" dirty="0">
                <a:latin typeface="Century Gothic" panose="020B0502020202020204" pitchFamily="34" charset="0"/>
              </a:rPr>
              <a:t>Faire la différence entre le chiffre de plus petite valeur du premier terme et celui du second. Il est possible d’écrire des zéros inutiles. Si cette différence n’est pas possible, on ajoute un dixième au premier terme (sous la forme 10 centièmes), et un dixième au second terme. Cela ne change pas la différence.</a:t>
            </a:r>
            <a:endParaRPr lang="fr-FR"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CF1777F0-AB4B-EA48-A299-BD7C01F9AA85}"/>
              </a:ext>
            </a:extLst>
          </p:cNvPr>
          <p:cNvSpPr txBox="1"/>
          <p:nvPr/>
        </p:nvSpPr>
        <p:spPr>
          <a:xfrm>
            <a:off x="134470" y="4491996"/>
            <a:ext cx="3307976" cy="2031325"/>
          </a:xfrm>
          <a:prstGeom prst="rect">
            <a:avLst/>
          </a:prstGeom>
          <a:noFill/>
        </p:spPr>
        <p:txBody>
          <a:bodyPr wrap="square" rtlCol="0">
            <a:spAutoFit/>
          </a:bodyPr>
          <a:lstStyle/>
          <a:p>
            <a:r>
              <a:rPr lang="fr-FR" dirty="0">
                <a:solidFill>
                  <a:srgbClr val="FF41A5"/>
                </a:solidFill>
                <a:effectLst/>
                <a:latin typeface="Century Gothic" panose="020B0502020202020204" pitchFamily="34" charset="0"/>
              </a:rPr>
              <a:t>0 centième – 3 centièmes n’est pas possible, on doit ajouter 1 dixième au premier terme sous la forme 10 centièmes et 1 dixième au second. 10 centièmes – 3 centièmes = 7 centièmes</a:t>
            </a:r>
          </a:p>
        </p:txBody>
      </p:sp>
    </p:spTree>
    <p:extLst>
      <p:ext uri="{BB962C8B-B14F-4D97-AF65-F5344CB8AC3E}">
        <p14:creationId xmlns:p14="http://schemas.microsoft.com/office/powerpoint/2010/main" val="1719584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Reproduire ce procédé pour les chiffres de valeurs supérieurs.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Tree>
    <p:extLst>
      <p:ext uri="{BB962C8B-B14F-4D97-AF65-F5344CB8AC3E}">
        <p14:creationId xmlns:p14="http://schemas.microsoft.com/office/powerpoint/2010/main" val="20269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Les figures planes : </a:t>
              </a:r>
              <a:r>
                <a:rPr lang="fr-FR" sz="2800" b="1" dirty="0">
                  <a:solidFill>
                    <a:srgbClr val="FF41A5"/>
                  </a:solidFill>
                  <a:latin typeface="Century Gothic" panose="020B0502020202020204" pitchFamily="34" charset="0"/>
                  <a:cs typeface="Baloo" panose="03080902040302020200" pitchFamily="66" charset="77"/>
                </a:rPr>
                <a:t>Q</a:t>
              </a:r>
              <a:r>
                <a:rPr lang="fr-FR" sz="2800" b="1" dirty="0">
                  <a:solidFill>
                    <a:srgbClr val="00B0F0"/>
                  </a:solidFill>
                  <a:latin typeface="Century Gothic" panose="020B0502020202020204" pitchFamily="34" charset="0"/>
                  <a:cs typeface="Baloo" panose="03080902040302020200" pitchFamily="66" charset="77"/>
                </a:rPr>
                <a:t>u</a:t>
              </a:r>
              <a:r>
                <a:rPr lang="fr-FR" sz="2800" b="1" dirty="0">
                  <a:solidFill>
                    <a:srgbClr val="FF41A5"/>
                  </a:solidFill>
                  <a:latin typeface="Century Gothic" panose="020B0502020202020204" pitchFamily="34" charset="0"/>
                  <a:cs typeface="Baloo" panose="03080902040302020200" pitchFamily="66" charset="77"/>
                </a:rPr>
                <a:t>i</a:t>
              </a:r>
              <a:r>
                <a:rPr lang="fr-FR" sz="2800" b="1" dirty="0">
                  <a:solidFill>
                    <a:srgbClr val="00B0F0"/>
                  </a:solidFill>
                  <a:latin typeface="Century Gothic" panose="020B0502020202020204" pitchFamily="34" charset="0"/>
                  <a:cs typeface="Baloo" panose="03080902040302020200" pitchFamily="66" charset="77"/>
                </a:rPr>
                <a:t> e</a:t>
              </a:r>
              <a:r>
                <a:rPr lang="fr-FR" sz="2800" b="1" dirty="0">
                  <a:solidFill>
                    <a:srgbClr val="FF41A5"/>
                  </a:solidFill>
                  <a:latin typeface="Century Gothic" panose="020B0502020202020204" pitchFamily="34" charset="0"/>
                  <a:cs typeface="Baloo" panose="03080902040302020200" pitchFamily="66" charset="77"/>
                </a:rPr>
                <a:t>s</a:t>
              </a:r>
              <a:r>
                <a:rPr lang="fr-FR" sz="2800" b="1" dirty="0">
                  <a:solidFill>
                    <a:srgbClr val="00B0F0"/>
                  </a:solidFill>
                  <a:latin typeface="Century Gothic" panose="020B0502020202020204" pitchFamily="34" charset="0"/>
                  <a:cs typeface="Baloo" panose="03080902040302020200" pitchFamily="66" charset="77"/>
                </a:rPr>
                <a:t>t</a:t>
              </a:r>
              <a:r>
                <a:rPr lang="fr-FR" sz="2800" b="1" dirty="0">
                  <a:solidFill>
                    <a:srgbClr val="FF41A5"/>
                  </a:solidFill>
                  <a:latin typeface="Century Gothic" panose="020B0502020202020204" pitchFamily="34" charset="0"/>
                  <a:cs typeface="Baloo" panose="03080902040302020200" pitchFamily="66" charset="77"/>
                </a:rPr>
                <a:t>-</a:t>
              </a:r>
              <a:r>
                <a:rPr lang="fr-FR" sz="2800" b="1" dirty="0">
                  <a:solidFill>
                    <a:srgbClr val="00B0F0"/>
                  </a:solidFill>
                  <a:latin typeface="Century Gothic" panose="020B0502020202020204" pitchFamily="34" charset="0"/>
                  <a:cs typeface="Baloo" panose="03080902040302020200" pitchFamily="66" charset="77"/>
                </a:rPr>
                <a:t>c</a:t>
              </a:r>
              <a:r>
                <a:rPr lang="fr-FR" sz="2800" b="1" dirty="0">
                  <a:solidFill>
                    <a:srgbClr val="FF41A5"/>
                  </a:solidFill>
                  <a:latin typeface="Century Gothic" panose="020B0502020202020204" pitchFamily="34" charset="0"/>
                  <a:cs typeface="Baloo" panose="03080902040302020200" pitchFamily="66" charset="77"/>
                </a:rPr>
                <a:t>e</a:t>
              </a:r>
              <a:r>
                <a:rPr lang="fr-FR" sz="2800" b="1" dirty="0">
                  <a:solidFill>
                    <a:srgbClr val="00B0F0"/>
                  </a:solidFill>
                  <a:latin typeface="Century Gothic" panose="020B0502020202020204" pitchFamily="34" charset="0"/>
                  <a:cs typeface="Baloo" panose="03080902040302020200" pitchFamily="66" charset="77"/>
                </a:rPr>
                <a:t> ?</a:t>
              </a:r>
            </a:p>
          </p:txBody>
        </p:sp>
      </p:grpSp>
      <p:pic>
        <p:nvPicPr>
          <p:cNvPr id="5" name="Image 4">
            <a:extLst>
              <a:ext uri="{FF2B5EF4-FFF2-40B4-BE49-F238E27FC236}">
                <a16:creationId xmlns:a16="http://schemas.microsoft.com/office/drawing/2014/main" id="{0FCF7FF9-3807-7A4D-9C72-56A3CFD82C7A}"/>
              </a:ext>
            </a:extLst>
          </p:cNvPr>
          <p:cNvPicPr>
            <a:picLocks noChangeAspect="1"/>
          </p:cNvPicPr>
          <p:nvPr/>
        </p:nvPicPr>
        <p:blipFill>
          <a:blip r:embed="rId2"/>
          <a:stretch>
            <a:fillRect/>
          </a:stretch>
        </p:blipFill>
        <p:spPr>
          <a:xfrm>
            <a:off x="203099" y="1533379"/>
            <a:ext cx="8137598" cy="4401180"/>
          </a:xfrm>
          <a:prstGeom prst="rect">
            <a:avLst/>
          </a:prstGeom>
        </p:spPr>
      </p:pic>
      <p:pic>
        <p:nvPicPr>
          <p:cNvPr id="9" name="Image 8">
            <a:extLst>
              <a:ext uri="{FF2B5EF4-FFF2-40B4-BE49-F238E27FC236}">
                <a16:creationId xmlns:a16="http://schemas.microsoft.com/office/drawing/2014/main" id="{E7C85665-1F50-844A-B11E-D0A8558681B8}"/>
              </a:ext>
            </a:extLst>
          </p:cNvPr>
          <p:cNvPicPr>
            <a:picLocks noChangeAspect="1"/>
          </p:cNvPicPr>
          <p:nvPr/>
        </p:nvPicPr>
        <p:blipFill>
          <a:blip r:embed="rId3"/>
          <a:stretch>
            <a:fillRect/>
          </a:stretch>
        </p:blipFill>
        <p:spPr>
          <a:xfrm>
            <a:off x="8499074" y="1290388"/>
            <a:ext cx="3489827" cy="4887162"/>
          </a:xfrm>
          <a:prstGeom prst="rect">
            <a:avLst/>
          </a:prstGeom>
        </p:spPr>
      </p:pic>
    </p:spTree>
    <p:extLst>
      <p:ext uri="{BB962C8B-B14F-4D97-AF65-F5344CB8AC3E}">
        <p14:creationId xmlns:p14="http://schemas.microsoft.com/office/powerpoint/2010/main" val="3768008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Reproduire ce procédé pour les chiffres de valeurs supérieurs.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CF1777F0-AB4B-EA48-A299-BD7C01F9AA85}"/>
              </a:ext>
            </a:extLst>
          </p:cNvPr>
          <p:cNvSpPr txBox="1"/>
          <p:nvPr/>
        </p:nvSpPr>
        <p:spPr>
          <a:xfrm>
            <a:off x="155703" y="3429000"/>
            <a:ext cx="3307976" cy="1015663"/>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8 dixièmes – (2+1) dixièmes, c’est possible, c’est 5 dixièmes.</a:t>
            </a:r>
          </a:p>
        </p:txBody>
      </p:sp>
    </p:spTree>
    <p:extLst>
      <p:ext uri="{BB962C8B-B14F-4D97-AF65-F5344CB8AC3E}">
        <p14:creationId xmlns:p14="http://schemas.microsoft.com/office/powerpoint/2010/main" val="3162575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effectLst/>
                <a:latin typeface="Century Gothic" panose="020B0502020202020204" pitchFamily="34" charset="0"/>
              </a:rPr>
              <a:t>Conclure en vérifian</a:t>
            </a:r>
            <a:r>
              <a:rPr lang="fr-FR" sz="2000" dirty="0">
                <a:latin typeface="Century Gothic" panose="020B0502020202020204" pitchFamily="34" charset="0"/>
              </a:rPr>
              <a:t>t que le résultat est bien proche de l’ordre de grandeur.</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Tree>
    <p:extLst>
      <p:ext uri="{BB962C8B-B14F-4D97-AF65-F5344CB8AC3E}">
        <p14:creationId xmlns:p14="http://schemas.microsoft.com/office/powerpoint/2010/main" val="1627927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effectLst/>
                <a:latin typeface="Century Gothic" panose="020B0502020202020204" pitchFamily="34" charset="0"/>
              </a:rPr>
              <a:t>Conclure en vérifian</a:t>
            </a:r>
            <a:r>
              <a:rPr lang="fr-FR" sz="2000" dirty="0">
                <a:latin typeface="Century Gothic" panose="020B0502020202020204" pitchFamily="34" charset="0"/>
              </a:rPr>
              <a:t>t que le résultat est bien proche de l’ordre de grandeur.</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CF1777F0-AB4B-EA48-A299-BD7C01F9AA85}"/>
              </a:ext>
            </a:extLst>
          </p:cNvPr>
          <p:cNvSpPr txBox="1"/>
          <p:nvPr/>
        </p:nvSpPr>
        <p:spPr>
          <a:xfrm>
            <a:off x="155703" y="3429000"/>
            <a:ext cx="3307976" cy="1015663"/>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8,57 est bien proche de l’ordre de grandeur : 25,8 – 17,23 = 8,57.</a:t>
            </a:r>
          </a:p>
        </p:txBody>
      </p:sp>
    </p:spTree>
    <p:extLst>
      <p:ext uri="{BB962C8B-B14F-4D97-AF65-F5344CB8AC3E}">
        <p14:creationId xmlns:p14="http://schemas.microsoft.com/office/powerpoint/2010/main" val="2656021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endParaRPr lang="fr-FR" sz="2800" b="1" dirty="0">
                <a:solidFill>
                  <a:schemeClr val="accent1"/>
                </a:solidFill>
                <a:latin typeface="Century Gothic" panose="020B0502020202020204" pitchFamily="34" charset="0"/>
                <a:cs typeface="Baloo" panose="03080902040302020200" pitchFamily="66" charset="77"/>
              </a:endParaRPr>
            </a:p>
          </p:txBody>
        </p:sp>
      </p:grpSp>
      <p:pic>
        <p:nvPicPr>
          <p:cNvPr id="4" name="Média en ligne 3" descr="Module 4 : Poser une soustraction de deux nombres décimaux">
            <a:hlinkClick r:id="" action="ppaction://media"/>
            <a:extLst>
              <a:ext uri="{FF2B5EF4-FFF2-40B4-BE49-F238E27FC236}">
                <a16:creationId xmlns:a16="http://schemas.microsoft.com/office/drawing/2014/main" id="{51FA3243-9778-A945-978C-8C3CF25925B5}"/>
              </a:ext>
            </a:extLst>
          </p:cNvPr>
          <p:cNvPicPr>
            <a:picLocks noRot="1" noChangeAspect="1"/>
          </p:cNvPicPr>
          <p:nvPr>
            <a:videoFile r:link="rId1"/>
          </p:nvPr>
        </p:nvPicPr>
        <p:blipFill>
          <a:blip r:embed="rId3"/>
          <a:stretch>
            <a:fillRect/>
          </a:stretch>
        </p:blipFill>
        <p:spPr>
          <a:xfrm>
            <a:off x="1109217" y="1109234"/>
            <a:ext cx="9973566" cy="5635064"/>
          </a:xfrm>
          <a:prstGeom prst="rect">
            <a:avLst/>
          </a:prstGeom>
        </p:spPr>
      </p:pic>
    </p:spTree>
    <p:extLst>
      <p:ext uri="{BB962C8B-B14F-4D97-AF65-F5344CB8AC3E}">
        <p14:creationId xmlns:p14="http://schemas.microsoft.com/office/powerpoint/2010/main" val="36252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Jeudi</a:t>
            </a:r>
          </a:p>
        </p:txBody>
      </p:sp>
    </p:spTree>
    <p:extLst>
      <p:ext uri="{BB962C8B-B14F-4D97-AF65-F5344CB8AC3E}">
        <p14:creationId xmlns:p14="http://schemas.microsoft.com/office/powerpoint/2010/main" val="4204916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 Les nombres décimaux :</a:t>
            </a:r>
          </a:p>
          <a:p>
            <a:r>
              <a:rPr lang="fr-FR" sz="2800" dirty="0">
                <a:solidFill>
                  <a:srgbClr val="C3A7BA"/>
                </a:solidFill>
                <a:latin typeface="Century Gothic" panose="020B0502020202020204" pitchFamily="34" charset="0"/>
              </a:rPr>
              <a:t>Évaluation</a:t>
            </a:r>
          </a:p>
          <a:p>
            <a:r>
              <a:rPr lang="fr-FR" sz="2800" b="1" dirty="0">
                <a:solidFill>
                  <a:srgbClr val="374997"/>
                </a:solidFill>
                <a:latin typeface="Century Gothic" panose="020B0502020202020204" pitchFamily="34" charset="0"/>
              </a:rPr>
              <a:t>- Calcul : </a:t>
            </a:r>
            <a:r>
              <a:rPr lang="fr-FR" sz="2800" dirty="0">
                <a:solidFill>
                  <a:srgbClr val="374997"/>
                </a:solidFill>
                <a:latin typeface="Century Gothic" panose="020B0502020202020204" pitchFamily="34" charset="0"/>
              </a:rPr>
              <a:t>Additionner, soustraire deux nombres décimaux (2)</a:t>
            </a:r>
          </a:p>
          <a:p>
            <a:endParaRPr lang="fr-FR" sz="2800"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822102"/>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 Calcul : </a:t>
            </a:r>
            <a:r>
              <a:rPr lang="fr-FR" sz="2800" dirty="0">
                <a:solidFill>
                  <a:srgbClr val="374997"/>
                </a:solidFill>
                <a:latin typeface="Century Gothic" panose="020B0502020202020204" pitchFamily="34" charset="0"/>
              </a:rPr>
              <a:t>Multiplier deux nombres décimaux (1)</a:t>
            </a:r>
          </a:p>
          <a:p>
            <a:r>
              <a:rPr lang="fr-FR" sz="2800" b="1" dirty="0">
                <a:solidFill>
                  <a:srgbClr val="C3A7BA"/>
                </a:solidFill>
                <a:latin typeface="Century Gothic" panose="020B0502020202020204" pitchFamily="34" charset="0"/>
              </a:rPr>
              <a:t>- Les nombres décimaux :</a:t>
            </a:r>
          </a:p>
          <a:p>
            <a:r>
              <a:rPr lang="fr-FR" sz="2800" dirty="0">
                <a:solidFill>
                  <a:srgbClr val="C3A7BA"/>
                </a:solidFill>
                <a:latin typeface="Century Gothic" panose="020B0502020202020204" pitchFamily="34" charset="0"/>
              </a:rPr>
              <a:t>Évaluation</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099135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Les nombres décimaux :</a:t>
            </a:r>
          </a:p>
          <a:p>
            <a:r>
              <a:rPr lang="fr-FR" sz="2800" dirty="0">
                <a:solidFill>
                  <a:srgbClr val="C3A7BA"/>
                </a:solidFill>
                <a:latin typeface="Century Gothic" panose="020B0502020202020204" pitchFamily="34" charset="0"/>
              </a:rPr>
              <a:t>Évaluation</a:t>
            </a:r>
          </a:p>
          <a:p>
            <a:endParaRPr lang="fr-FR" sz="2800"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822102"/>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Multiplier deux nombres décimaux (1)</a:t>
            </a: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829611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2505" y="271197"/>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814176" y="1016320"/>
            <a:ext cx="3474252" cy="1046441"/>
            <a:chOff x="-14920677" y="7738766"/>
            <a:chExt cx="10001397" cy="735501"/>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12129933" y="7798785"/>
              <a:ext cx="4419911" cy="6557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4920677" y="7738766"/>
              <a:ext cx="10001397" cy="735501"/>
            </a:xfrm>
            <a:prstGeom prst="rect">
              <a:avLst/>
            </a:prstGeom>
            <a:noFill/>
          </p:spPr>
          <p:txBody>
            <a:bodyPr wrap="square" rtlCol="0">
              <a:spAutoFit/>
            </a:bodyPr>
            <a:lstStyle/>
            <a:p>
              <a:pPr algn="ctr"/>
              <a:endParaRPr lang="fr-FR" sz="200" b="1" dirty="0">
                <a:solidFill>
                  <a:srgbClr val="374997"/>
                </a:solidFill>
                <a:latin typeface="Century Gothic" panose="020B0502020202020204" pitchFamily="34" charset="0"/>
                <a:cs typeface="Baloo" panose="03080902040302020200" pitchFamily="66" charset="77"/>
              </a:endParaRPr>
            </a:p>
            <a:p>
              <a:pPr algn="ctr"/>
              <a:r>
                <a:rPr lang="fr-FR" sz="2000" b="1" dirty="0">
                  <a:solidFill>
                    <a:srgbClr val="374997"/>
                  </a:solidFill>
                  <a:latin typeface="Century Gothic" panose="020B0502020202020204" pitchFamily="34" charset="0"/>
                  <a:cs typeface="Baloo" panose="03080902040302020200" pitchFamily="66" charset="77"/>
                </a:rPr>
                <a:t>Nombres</a:t>
              </a:r>
            </a:p>
            <a:p>
              <a:pPr algn="ctr"/>
              <a:r>
                <a:rPr lang="fr-FR" sz="2000" b="1" dirty="0">
                  <a:solidFill>
                    <a:srgbClr val="374997"/>
                  </a:solidFill>
                  <a:latin typeface="Century Gothic" panose="020B0502020202020204" pitchFamily="34" charset="0"/>
                  <a:cs typeface="Baloo" panose="03080902040302020200" pitchFamily="66" charset="77"/>
                </a:rPr>
                <a:t>décimaux</a:t>
              </a:r>
            </a:p>
            <a:p>
              <a:pPr algn="ctr"/>
              <a:r>
                <a:rPr lang="fr-FR" sz="2000" b="1" dirty="0">
                  <a:solidFill>
                    <a:srgbClr val="FF41A5"/>
                  </a:solidFill>
                  <a:latin typeface="Century Gothic" panose="020B0502020202020204" pitchFamily="34" charset="0"/>
                  <a:cs typeface="Baloo" panose="03080902040302020200" pitchFamily="66" charset="77"/>
                </a:rPr>
                <a:t>évaluation</a:t>
              </a:r>
            </a:p>
          </p:txBody>
        </p:sp>
      </p:grpSp>
      <p:pic>
        <p:nvPicPr>
          <p:cNvPr id="9" name="Image 8">
            <a:extLst>
              <a:ext uri="{FF2B5EF4-FFF2-40B4-BE49-F238E27FC236}">
                <a16:creationId xmlns:a16="http://schemas.microsoft.com/office/drawing/2014/main" id="{1A3C3EF9-320E-0449-97F0-6853623D8A39}"/>
              </a:ext>
            </a:extLst>
          </p:cNvPr>
          <p:cNvPicPr>
            <a:picLocks noChangeAspect="1"/>
          </p:cNvPicPr>
          <p:nvPr/>
        </p:nvPicPr>
        <p:blipFill>
          <a:blip r:embed="rId2"/>
          <a:stretch>
            <a:fillRect/>
          </a:stretch>
        </p:blipFill>
        <p:spPr>
          <a:xfrm>
            <a:off x="1785968" y="0"/>
            <a:ext cx="10399523" cy="6858000"/>
          </a:xfrm>
          <a:prstGeom prst="rect">
            <a:avLst/>
          </a:prstGeom>
        </p:spPr>
      </p:pic>
    </p:spTree>
    <p:extLst>
      <p:ext uri="{BB962C8B-B14F-4D97-AF65-F5344CB8AC3E}">
        <p14:creationId xmlns:p14="http://schemas.microsoft.com/office/powerpoint/2010/main" val="4222254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00B0F0"/>
                  </a:solidFill>
                  <a:latin typeface="Century Gothic" panose="020B0502020202020204" pitchFamily="34" charset="0"/>
                  <a:cs typeface="Baloo" panose="03080902040302020200" pitchFamily="66" charset="77"/>
                </a:rPr>
                <a:t>Multiplier deux nombres décimaux</a:t>
              </a:r>
            </a:p>
          </p:txBody>
        </p:sp>
      </p:grpSp>
      <p:sp>
        <p:nvSpPr>
          <p:cNvPr id="14" name="Rectangle : avec coins arrondis en haut 13">
            <a:extLst>
              <a:ext uri="{FF2B5EF4-FFF2-40B4-BE49-F238E27FC236}">
                <a16:creationId xmlns:a16="http://schemas.microsoft.com/office/drawing/2014/main" id="{C1501BF3-4514-AF4A-8FDE-6AA9A14B954F}"/>
              </a:ext>
            </a:extLst>
          </p:cNvPr>
          <p:cNvSpPr/>
          <p:nvPr/>
        </p:nvSpPr>
        <p:spPr>
          <a:xfrm>
            <a:off x="2908633" y="1391179"/>
            <a:ext cx="6374734" cy="2284761"/>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latin typeface="Century Gothic" panose="020B0502020202020204" pitchFamily="34" charset="0"/>
              </a:rPr>
              <a:t>Quelle est l’aire d’une forêt mesurant 2,7km de longueur et 3,3km de largeur ?</a:t>
            </a:r>
          </a:p>
        </p:txBody>
      </p:sp>
    </p:spTree>
    <p:extLst>
      <p:ext uri="{BB962C8B-B14F-4D97-AF65-F5344CB8AC3E}">
        <p14:creationId xmlns:p14="http://schemas.microsoft.com/office/powerpoint/2010/main" val="3329128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60B9D30-5919-7948-AC32-C865D6E5136B}"/>
              </a:ext>
            </a:extLst>
          </p:cNvPr>
          <p:cNvSpPr txBox="1"/>
          <p:nvPr/>
        </p:nvSpPr>
        <p:spPr>
          <a:xfrm>
            <a:off x="328117" y="3178075"/>
            <a:ext cx="3164922" cy="1569660"/>
          </a:xfrm>
          <a:prstGeom prst="rect">
            <a:avLst/>
          </a:prstGeom>
          <a:noFill/>
        </p:spPr>
        <p:txBody>
          <a:bodyPr wrap="square" rtlCol="0">
            <a:spAutoFit/>
          </a:bodyPr>
          <a:lstStyle/>
          <a:p>
            <a:r>
              <a:rPr lang="fr-FR" sz="2400" b="1" dirty="0">
                <a:solidFill>
                  <a:srgbClr val="00B0F0"/>
                </a:solidFill>
                <a:latin typeface="Century Gothic" panose="020B0502020202020204" pitchFamily="34" charset="0"/>
              </a:rPr>
              <a:t>Trouver l’ordre de grandeur de l’opération :</a:t>
            </a:r>
          </a:p>
          <a:p>
            <a:r>
              <a:rPr lang="fr-FR" sz="2400" b="1" dirty="0">
                <a:solidFill>
                  <a:srgbClr val="374997"/>
                </a:solidFill>
                <a:latin typeface="Century Gothic" panose="020B0502020202020204" pitchFamily="34" charset="0"/>
              </a:rPr>
              <a:t>3 x 3 = 9</a:t>
            </a:r>
          </a:p>
        </p:txBody>
      </p:sp>
      <p:sp>
        <p:nvSpPr>
          <p:cNvPr id="8" name="Rectangle : coins arrondis 7">
            <a:extLst>
              <a:ext uri="{FF2B5EF4-FFF2-40B4-BE49-F238E27FC236}">
                <a16:creationId xmlns:a16="http://schemas.microsoft.com/office/drawing/2014/main" id="{B8C1CEF9-060C-0048-B57F-D488B700816D}"/>
              </a:ext>
            </a:extLst>
          </p:cNvPr>
          <p:cNvSpPr/>
          <p:nvPr/>
        </p:nvSpPr>
        <p:spPr>
          <a:xfrm>
            <a:off x="3781586" y="1607469"/>
            <a:ext cx="68657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BD0271D8-B771-4F49-8996-E24E76E4F4E9}"/>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pic>
        <p:nvPicPr>
          <p:cNvPr id="4" name="Image 3">
            <a:extLst>
              <a:ext uri="{FF2B5EF4-FFF2-40B4-BE49-F238E27FC236}">
                <a16:creationId xmlns:a16="http://schemas.microsoft.com/office/drawing/2014/main" id="{773AB1D1-87A0-D04A-8A31-3BD1AD58217E}"/>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sp>
        <p:nvSpPr>
          <p:cNvPr id="11" name="ZoneTexte 10">
            <a:extLst>
              <a:ext uri="{FF2B5EF4-FFF2-40B4-BE49-F238E27FC236}">
                <a16:creationId xmlns:a16="http://schemas.microsoft.com/office/drawing/2014/main" id="{F7BE4E2B-7B7C-F944-A7D2-448060E4E8B6}"/>
              </a:ext>
            </a:extLst>
          </p:cNvPr>
          <p:cNvSpPr txBox="1"/>
          <p:nvPr/>
        </p:nvSpPr>
        <p:spPr>
          <a:xfrm>
            <a:off x="384398" y="2370946"/>
            <a:ext cx="2706245" cy="461665"/>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2,7 x 3,3</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00B0F0"/>
                  </a:solidFill>
                  <a:latin typeface="Century Gothic" panose="020B0502020202020204" pitchFamily="34" charset="0"/>
                  <a:cs typeface="Baloo" panose="03080902040302020200" pitchFamily="66" charset="77"/>
                </a:rPr>
                <a:t>Multiplier deux nombres décimaux</a:t>
              </a:r>
            </a:p>
          </p:txBody>
        </p:sp>
      </p:grpSp>
    </p:spTree>
    <p:extLst>
      <p:ext uri="{BB962C8B-B14F-4D97-AF65-F5344CB8AC3E}">
        <p14:creationId xmlns:p14="http://schemas.microsoft.com/office/powerpoint/2010/main" val="4073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Les angles : </a:t>
              </a:r>
              <a:r>
                <a:rPr lang="fr-FR" sz="2800" b="1" dirty="0">
                  <a:solidFill>
                    <a:srgbClr val="FF41A5"/>
                  </a:solidFill>
                  <a:latin typeface="Century Gothic" panose="020B0502020202020204" pitchFamily="34" charset="0"/>
                  <a:cs typeface="Baloo" panose="03080902040302020200" pitchFamily="66" charset="77"/>
                </a:rPr>
                <a:t>Le jeu du cercle parfait</a:t>
              </a:r>
            </a:p>
          </p:txBody>
        </p:sp>
      </p:grpSp>
      <p:pic>
        <p:nvPicPr>
          <p:cNvPr id="4" name="Image 3">
            <a:extLst>
              <a:ext uri="{FF2B5EF4-FFF2-40B4-BE49-F238E27FC236}">
                <a16:creationId xmlns:a16="http://schemas.microsoft.com/office/drawing/2014/main" id="{3EFEA4AD-146E-9C43-B504-7266F285F654}"/>
              </a:ext>
            </a:extLst>
          </p:cNvPr>
          <p:cNvPicPr>
            <a:picLocks noChangeAspect="1"/>
          </p:cNvPicPr>
          <p:nvPr/>
        </p:nvPicPr>
        <p:blipFill>
          <a:blip r:embed="rId2"/>
          <a:stretch>
            <a:fillRect/>
          </a:stretch>
        </p:blipFill>
        <p:spPr>
          <a:xfrm>
            <a:off x="1426925" y="1129241"/>
            <a:ext cx="4546112" cy="5227109"/>
          </a:xfrm>
          <a:prstGeom prst="rect">
            <a:avLst/>
          </a:prstGeom>
        </p:spPr>
      </p:pic>
      <p:pic>
        <p:nvPicPr>
          <p:cNvPr id="6" name="Image 5">
            <a:extLst>
              <a:ext uri="{FF2B5EF4-FFF2-40B4-BE49-F238E27FC236}">
                <a16:creationId xmlns:a16="http://schemas.microsoft.com/office/drawing/2014/main" id="{4E295CAB-CDE1-144D-9813-048BC5016518}"/>
              </a:ext>
            </a:extLst>
          </p:cNvPr>
          <p:cNvPicPr>
            <a:picLocks noChangeAspect="1"/>
          </p:cNvPicPr>
          <p:nvPr/>
        </p:nvPicPr>
        <p:blipFill>
          <a:blip r:embed="rId3"/>
          <a:stretch>
            <a:fillRect/>
          </a:stretch>
        </p:blipFill>
        <p:spPr>
          <a:xfrm>
            <a:off x="6816804" y="3955482"/>
            <a:ext cx="3948271" cy="2400868"/>
          </a:xfrm>
          <a:prstGeom prst="rect">
            <a:avLst/>
          </a:prstGeom>
        </p:spPr>
      </p:pic>
      <p:pic>
        <p:nvPicPr>
          <p:cNvPr id="10" name="Image 9">
            <a:extLst>
              <a:ext uri="{FF2B5EF4-FFF2-40B4-BE49-F238E27FC236}">
                <a16:creationId xmlns:a16="http://schemas.microsoft.com/office/drawing/2014/main" id="{522CA25D-2C65-C944-9641-A0333A969041}"/>
              </a:ext>
            </a:extLst>
          </p:cNvPr>
          <p:cNvPicPr>
            <a:picLocks noChangeAspect="1"/>
          </p:cNvPicPr>
          <p:nvPr/>
        </p:nvPicPr>
        <p:blipFill>
          <a:blip r:embed="rId4"/>
          <a:stretch>
            <a:fillRect/>
          </a:stretch>
        </p:blipFill>
        <p:spPr>
          <a:xfrm>
            <a:off x="8286425" y="1343320"/>
            <a:ext cx="2478650" cy="2436639"/>
          </a:xfrm>
          <a:prstGeom prst="rect">
            <a:avLst/>
          </a:prstGeom>
        </p:spPr>
      </p:pic>
      <p:sp>
        <p:nvSpPr>
          <p:cNvPr id="11" name="Rectangle 10">
            <a:extLst>
              <a:ext uri="{FF2B5EF4-FFF2-40B4-BE49-F238E27FC236}">
                <a16:creationId xmlns:a16="http://schemas.microsoft.com/office/drawing/2014/main" id="{38200B53-56F6-064F-A10D-3E10E4B056F8}"/>
              </a:ext>
            </a:extLst>
          </p:cNvPr>
          <p:cNvSpPr/>
          <p:nvPr/>
        </p:nvSpPr>
        <p:spPr>
          <a:xfrm>
            <a:off x="9202437" y="2142107"/>
            <a:ext cx="646626" cy="271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62705AC9-060E-8947-8D11-6CC22894BDDA}"/>
              </a:ext>
            </a:extLst>
          </p:cNvPr>
          <p:cNvPicPr>
            <a:picLocks noChangeAspect="1"/>
          </p:cNvPicPr>
          <p:nvPr/>
        </p:nvPicPr>
        <p:blipFill>
          <a:blip r:embed="rId5"/>
          <a:stretch>
            <a:fillRect/>
          </a:stretch>
        </p:blipFill>
        <p:spPr>
          <a:xfrm>
            <a:off x="5999619" y="1840648"/>
            <a:ext cx="1828800" cy="1828800"/>
          </a:xfrm>
          <a:prstGeom prst="rect">
            <a:avLst/>
          </a:prstGeom>
        </p:spPr>
      </p:pic>
    </p:spTree>
    <p:extLst>
      <p:ext uri="{BB962C8B-B14F-4D97-AF65-F5344CB8AC3E}">
        <p14:creationId xmlns:p14="http://schemas.microsoft.com/office/powerpoint/2010/main" val="1675576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60B9D30-5919-7948-AC32-C865D6E5136B}"/>
              </a:ext>
            </a:extLst>
          </p:cNvPr>
          <p:cNvSpPr txBox="1"/>
          <p:nvPr/>
        </p:nvSpPr>
        <p:spPr>
          <a:xfrm>
            <a:off x="328117" y="3178075"/>
            <a:ext cx="3164922" cy="2677656"/>
          </a:xfrm>
          <a:prstGeom prst="rect">
            <a:avLst/>
          </a:prstGeom>
          <a:noFill/>
        </p:spPr>
        <p:txBody>
          <a:bodyPr wrap="square" rtlCol="0">
            <a:spAutoFit/>
          </a:bodyPr>
          <a:lstStyle/>
          <a:p>
            <a:r>
              <a:rPr lang="fr-FR" sz="2400" b="1" dirty="0">
                <a:solidFill>
                  <a:srgbClr val="00B0F0"/>
                </a:solidFill>
                <a:latin typeface="Century Gothic" panose="020B0502020202020204" pitchFamily="34" charset="0"/>
              </a:rPr>
              <a:t>Reproduire la même méthode que celle</a:t>
            </a:r>
          </a:p>
          <a:p>
            <a:r>
              <a:rPr lang="fr-FR" sz="2400" b="1" dirty="0">
                <a:solidFill>
                  <a:srgbClr val="00B0F0"/>
                </a:solidFill>
                <a:latin typeface="Century Gothic" panose="020B0502020202020204" pitchFamily="34" charset="0"/>
              </a:rPr>
              <a:t>de la multiplication de deux nombres entiers.</a:t>
            </a:r>
          </a:p>
          <a:p>
            <a:r>
              <a:rPr lang="fr-FR" sz="2400" b="1" dirty="0">
                <a:solidFill>
                  <a:srgbClr val="374997"/>
                </a:solidFill>
                <a:latin typeface="Century Gothic" panose="020B0502020202020204" pitchFamily="34" charset="0"/>
              </a:rPr>
              <a:t>On effectue 27 x 33</a:t>
            </a:r>
          </a:p>
        </p:txBody>
      </p:sp>
      <p:sp>
        <p:nvSpPr>
          <p:cNvPr id="8" name="Rectangle : coins arrondis 7">
            <a:extLst>
              <a:ext uri="{FF2B5EF4-FFF2-40B4-BE49-F238E27FC236}">
                <a16:creationId xmlns:a16="http://schemas.microsoft.com/office/drawing/2014/main" id="{B8C1CEF9-060C-0048-B57F-D488B700816D}"/>
              </a:ext>
            </a:extLst>
          </p:cNvPr>
          <p:cNvSpPr/>
          <p:nvPr/>
        </p:nvSpPr>
        <p:spPr>
          <a:xfrm>
            <a:off x="3781586" y="1607469"/>
            <a:ext cx="68657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BD0271D8-B771-4F49-8996-E24E76E4F4E9}"/>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pic>
        <p:nvPicPr>
          <p:cNvPr id="4" name="Image 3">
            <a:extLst>
              <a:ext uri="{FF2B5EF4-FFF2-40B4-BE49-F238E27FC236}">
                <a16:creationId xmlns:a16="http://schemas.microsoft.com/office/drawing/2014/main" id="{773AB1D1-87A0-D04A-8A31-3BD1AD58217E}"/>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sp>
        <p:nvSpPr>
          <p:cNvPr id="11" name="ZoneTexte 10">
            <a:extLst>
              <a:ext uri="{FF2B5EF4-FFF2-40B4-BE49-F238E27FC236}">
                <a16:creationId xmlns:a16="http://schemas.microsoft.com/office/drawing/2014/main" id="{F7BE4E2B-7B7C-F944-A7D2-448060E4E8B6}"/>
              </a:ext>
            </a:extLst>
          </p:cNvPr>
          <p:cNvSpPr txBox="1"/>
          <p:nvPr/>
        </p:nvSpPr>
        <p:spPr>
          <a:xfrm>
            <a:off x="384398" y="2370946"/>
            <a:ext cx="2706245" cy="461665"/>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2,7 x 3,3</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00B0F0"/>
                  </a:solidFill>
                  <a:latin typeface="Century Gothic" panose="020B0502020202020204" pitchFamily="34" charset="0"/>
                  <a:cs typeface="Baloo" panose="03080902040302020200" pitchFamily="66" charset="77"/>
                </a:rPr>
                <a:t>Multiplier deux nombres décimaux</a:t>
              </a:r>
            </a:p>
          </p:txBody>
        </p:sp>
      </p:grpSp>
    </p:spTree>
    <p:extLst>
      <p:ext uri="{BB962C8B-B14F-4D97-AF65-F5344CB8AC3E}">
        <p14:creationId xmlns:p14="http://schemas.microsoft.com/office/powerpoint/2010/main" val="2453330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60B9D30-5919-7948-AC32-C865D6E5136B}"/>
              </a:ext>
            </a:extLst>
          </p:cNvPr>
          <p:cNvSpPr txBox="1"/>
          <p:nvPr/>
        </p:nvSpPr>
        <p:spPr>
          <a:xfrm>
            <a:off x="328117" y="2227099"/>
            <a:ext cx="3164922" cy="4154984"/>
          </a:xfrm>
          <a:prstGeom prst="rect">
            <a:avLst/>
          </a:prstGeom>
          <a:noFill/>
        </p:spPr>
        <p:txBody>
          <a:bodyPr wrap="square" rtlCol="0">
            <a:spAutoFit/>
          </a:bodyPr>
          <a:lstStyle/>
          <a:p>
            <a:r>
              <a:rPr lang="fr-FR" sz="2400" b="1" dirty="0">
                <a:solidFill>
                  <a:srgbClr val="00B0F0"/>
                </a:solidFill>
                <a:latin typeface="Century Gothic" panose="020B0502020202020204" pitchFamily="34" charset="0"/>
              </a:rPr>
              <a:t>Positionner la virgule en observant les deux facteurs.</a:t>
            </a:r>
          </a:p>
          <a:p>
            <a:r>
              <a:rPr lang="fr-FR" sz="2400" b="1" dirty="0">
                <a:solidFill>
                  <a:srgbClr val="00B0F0"/>
                </a:solidFill>
                <a:latin typeface="Century Gothic" panose="020B0502020202020204" pitchFamily="34" charset="0"/>
              </a:rPr>
              <a:t>2,7 c’est 27 dixièmes. 3,3 c’est 33 dixièmes.</a:t>
            </a:r>
          </a:p>
          <a:p>
            <a:r>
              <a:rPr lang="fr-FR" sz="2400" b="1" dirty="0">
                <a:solidFill>
                  <a:srgbClr val="374997"/>
                </a:solidFill>
                <a:latin typeface="Century Gothic" panose="020B0502020202020204" pitchFamily="34" charset="0"/>
              </a:rPr>
              <a:t>En multipliant des dixièmes par des dixièmes on obtient des centièmes</a:t>
            </a:r>
            <a:r>
              <a:rPr lang="fr-FR" sz="2400" b="1" dirty="0">
                <a:solidFill>
                  <a:srgbClr val="00B0F0"/>
                </a:solidFill>
                <a:latin typeface="Century Gothic" panose="020B0502020202020204" pitchFamily="34" charset="0"/>
              </a:rPr>
              <a:t>.</a:t>
            </a:r>
          </a:p>
        </p:txBody>
      </p:sp>
      <p:sp>
        <p:nvSpPr>
          <p:cNvPr id="8" name="Rectangle : coins arrondis 7">
            <a:extLst>
              <a:ext uri="{FF2B5EF4-FFF2-40B4-BE49-F238E27FC236}">
                <a16:creationId xmlns:a16="http://schemas.microsoft.com/office/drawing/2014/main" id="{B8C1CEF9-060C-0048-B57F-D488B700816D}"/>
              </a:ext>
            </a:extLst>
          </p:cNvPr>
          <p:cNvSpPr/>
          <p:nvPr/>
        </p:nvSpPr>
        <p:spPr>
          <a:xfrm>
            <a:off x="3781586" y="1607469"/>
            <a:ext cx="68657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BD0271D8-B771-4F49-8996-E24E76E4F4E9}"/>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pic>
        <p:nvPicPr>
          <p:cNvPr id="4" name="Image 3">
            <a:extLst>
              <a:ext uri="{FF2B5EF4-FFF2-40B4-BE49-F238E27FC236}">
                <a16:creationId xmlns:a16="http://schemas.microsoft.com/office/drawing/2014/main" id="{773AB1D1-87A0-D04A-8A31-3BD1AD58217E}"/>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sp>
        <p:nvSpPr>
          <p:cNvPr id="11" name="ZoneTexte 10">
            <a:extLst>
              <a:ext uri="{FF2B5EF4-FFF2-40B4-BE49-F238E27FC236}">
                <a16:creationId xmlns:a16="http://schemas.microsoft.com/office/drawing/2014/main" id="{F7BE4E2B-7B7C-F944-A7D2-448060E4E8B6}"/>
              </a:ext>
            </a:extLst>
          </p:cNvPr>
          <p:cNvSpPr txBox="1"/>
          <p:nvPr/>
        </p:nvSpPr>
        <p:spPr>
          <a:xfrm>
            <a:off x="384398" y="1529698"/>
            <a:ext cx="2706245" cy="461665"/>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2,7 x 3,3</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00B0F0"/>
                  </a:solidFill>
                  <a:latin typeface="Century Gothic" panose="020B0502020202020204" pitchFamily="34" charset="0"/>
                  <a:cs typeface="Baloo" panose="03080902040302020200" pitchFamily="66" charset="77"/>
                </a:rPr>
                <a:t>Multiplier deux nombres décimaux</a:t>
              </a:r>
            </a:p>
          </p:txBody>
        </p:sp>
      </p:grpSp>
    </p:spTree>
    <p:extLst>
      <p:ext uri="{BB962C8B-B14F-4D97-AF65-F5344CB8AC3E}">
        <p14:creationId xmlns:p14="http://schemas.microsoft.com/office/powerpoint/2010/main" val="1534447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60B9D30-5919-7948-AC32-C865D6E5136B}"/>
              </a:ext>
            </a:extLst>
          </p:cNvPr>
          <p:cNvSpPr txBox="1"/>
          <p:nvPr/>
        </p:nvSpPr>
        <p:spPr>
          <a:xfrm>
            <a:off x="328117" y="2227099"/>
            <a:ext cx="3164922" cy="2677656"/>
          </a:xfrm>
          <a:prstGeom prst="rect">
            <a:avLst/>
          </a:prstGeom>
          <a:noFill/>
        </p:spPr>
        <p:txBody>
          <a:bodyPr wrap="square" rtlCol="0">
            <a:spAutoFit/>
          </a:bodyPr>
          <a:lstStyle/>
          <a:p>
            <a:r>
              <a:rPr lang="fr-FR" sz="2400" b="1" dirty="0">
                <a:solidFill>
                  <a:srgbClr val="00B0F0"/>
                </a:solidFill>
                <a:latin typeface="Century Gothic" panose="020B0502020202020204" pitchFamily="34" charset="0"/>
              </a:rPr>
              <a:t>Placer la virgule comme marqueur de l’unité au résultat :</a:t>
            </a:r>
          </a:p>
          <a:p>
            <a:r>
              <a:rPr lang="fr-FR" sz="2400" b="1" dirty="0">
                <a:solidFill>
                  <a:srgbClr val="374997"/>
                </a:solidFill>
                <a:latin typeface="Century Gothic" panose="020B0502020202020204" pitchFamily="34" charset="0"/>
              </a:rPr>
              <a:t>Ici, 27 dixièmes x 33 dixièmes = 891 dixièmes.</a:t>
            </a:r>
            <a:endParaRPr lang="fr-FR" sz="2400" b="1" dirty="0">
              <a:solidFill>
                <a:srgbClr val="00B0F0"/>
              </a:solidFill>
              <a:latin typeface="Century Gothic" panose="020B0502020202020204" pitchFamily="34" charset="0"/>
            </a:endParaRPr>
          </a:p>
        </p:txBody>
      </p:sp>
      <p:sp>
        <p:nvSpPr>
          <p:cNvPr id="8" name="Rectangle : coins arrondis 7">
            <a:extLst>
              <a:ext uri="{FF2B5EF4-FFF2-40B4-BE49-F238E27FC236}">
                <a16:creationId xmlns:a16="http://schemas.microsoft.com/office/drawing/2014/main" id="{B8C1CEF9-060C-0048-B57F-D488B700816D}"/>
              </a:ext>
            </a:extLst>
          </p:cNvPr>
          <p:cNvSpPr/>
          <p:nvPr/>
        </p:nvSpPr>
        <p:spPr>
          <a:xfrm>
            <a:off x="3781586" y="1607469"/>
            <a:ext cx="68657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BD0271D8-B771-4F49-8996-E24E76E4F4E9}"/>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pic>
        <p:nvPicPr>
          <p:cNvPr id="4" name="Image 3">
            <a:extLst>
              <a:ext uri="{FF2B5EF4-FFF2-40B4-BE49-F238E27FC236}">
                <a16:creationId xmlns:a16="http://schemas.microsoft.com/office/drawing/2014/main" id="{773AB1D1-87A0-D04A-8A31-3BD1AD58217E}"/>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sp>
        <p:nvSpPr>
          <p:cNvPr id="11" name="ZoneTexte 10">
            <a:extLst>
              <a:ext uri="{FF2B5EF4-FFF2-40B4-BE49-F238E27FC236}">
                <a16:creationId xmlns:a16="http://schemas.microsoft.com/office/drawing/2014/main" id="{F7BE4E2B-7B7C-F944-A7D2-448060E4E8B6}"/>
              </a:ext>
            </a:extLst>
          </p:cNvPr>
          <p:cNvSpPr txBox="1"/>
          <p:nvPr/>
        </p:nvSpPr>
        <p:spPr>
          <a:xfrm>
            <a:off x="384398" y="1529698"/>
            <a:ext cx="2706245" cy="461665"/>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2,7 x 3,3</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00B0F0"/>
                  </a:solidFill>
                  <a:latin typeface="Century Gothic" panose="020B0502020202020204" pitchFamily="34" charset="0"/>
                  <a:cs typeface="Baloo" panose="03080902040302020200" pitchFamily="66" charset="77"/>
                </a:rPr>
                <a:t>Multiplier deux nombres décimaux</a:t>
              </a:r>
            </a:p>
          </p:txBody>
        </p:sp>
      </p:grpSp>
    </p:spTree>
    <p:extLst>
      <p:ext uri="{BB962C8B-B14F-4D97-AF65-F5344CB8AC3E}">
        <p14:creationId xmlns:p14="http://schemas.microsoft.com/office/powerpoint/2010/main" val="3146222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60B9D30-5919-7948-AC32-C865D6E5136B}"/>
              </a:ext>
            </a:extLst>
          </p:cNvPr>
          <p:cNvSpPr txBox="1"/>
          <p:nvPr/>
        </p:nvSpPr>
        <p:spPr>
          <a:xfrm>
            <a:off x="328117" y="2227099"/>
            <a:ext cx="3164922" cy="3416320"/>
          </a:xfrm>
          <a:prstGeom prst="rect">
            <a:avLst/>
          </a:prstGeom>
          <a:noFill/>
        </p:spPr>
        <p:txBody>
          <a:bodyPr wrap="square" rtlCol="0">
            <a:spAutoFit/>
          </a:bodyPr>
          <a:lstStyle/>
          <a:p>
            <a:r>
              <a:rPr lang="fr-FR" sz="2400" b="1" dirty="0">
                <a:solidFill>
                  <a:srgbClr val="00B0F0"/>
                </a:solidFill>
                <a:latin typeface="Century Gothic" panose="020B0502020202020204" pitchFamily="34" charset="0"/>
              </a:rPr>
              <a:t>Conclure en vérifiant que le résultat est bien proche de l’ordre de grandeur :</a:t>
            </a:r>
          </a:p>
          <a:p>
            <a:r>
              <a:rPr lang="fr-FR" sz="2400" b="1" dirty="0">
                <a:solidFill>
                  <a:srgbClr val="374997"/>
                </a:solidFill>
                <a:latin typeface="Century Gothic" panose="020B0502020202020204" pitchFamily="34" charset="0"/>
              </a:rPr>
              <a:t>8,91 est bien proche de l’ordre de grandeur 9.</a:t>
            </a:r>
          </a:p>
          <a:p>
            <a:r>
              <a:rPr lang="fr-FR" sz="2400" b="1" dirty="0">
                <a:solidFill>
                  <a:srgbClr val="374997"/>
                </a:solidFill>
                <a:latin typeface="Century Gothic" panose="020B0502020202020204" pitchFamily="34" charset="0"/>
              </a:rPr>
              <a:t>2,7 x 3,3 = 8,91</a:t>
            </a:r>
            <a:endParaRPr lang="fr-FR" sz="2400" b="1" dirty="0">
              <a:solidFill>
                <a:srgbClr val="00B0F0"/>
              </a:solidFill>
              <a:latin typeface="Century Gothic" panose="020B0502020202020204" pitchFamily="34" charset="0"/>
            </a:endParaRPr>
          </a:p>
        </p:txBody>
      </p:sp>
      <p:sp>
        <p:nvSpPr>
          <p:cNvPr id="8" name="Rectangle : coins arrondis 7">
            <a:extLst>
              <a:ext uri="{FF2B5EF4-FFF2-40B4-BE49-F238E27FC236}">
                <a16:creationId xmlns:a16="http://schemas.microsoft.com/office/drawing/2014/main" id="{B8C1CEF9-060C-0048-B57F-D488B700816D}"/>
              </a:ext>
            </a:extLst>
          </p:cNvPr>
          <p:cNvSpPr/>
          <p:nvPr/>
        </p:nvSpPr>
        <p:spPr>
          <a:xfrm>
            <a:off x="3781586" y="1607469"/>
            <a:ext cx="68657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BD0271D8-B771-4F49-8996-E24E76E4F4E9}"/>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pic>
        <p:nvPicPr>
          <p:cNvPr id="4" name="Image 3">
            <a:extLst>
              <a:ext uri="{FF2B5EF4-FFF2-40B4-BE49-F238E27FC236}">
                <a16:creationId xmlns:a16="http://schemas.microsoft.com/office/drawing/2014/main" id="{773AB1D1-87A0-D04A-8A31-3BD1AD58217E}"/>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sp>
        <p:nvSpPr>
          <p:cNvPr id="11" name="ZoneTexte 10">
            <a:extLst>
              <a:ext uri="{FF2B5EF4-FFF2-40B4-BE49-F238E27FC236}">
                <a16:creationId xmlns:a16="http://schemas.microsoft.com/office/drawing/2014/main" id="{F7BE4E2B-7B7C-F944-A7D2-448060E4E8B6}"/>
              </a:ext>
            </a:extLst>
          </p:cNvPr>
          <p:cNvSpPr txBox="1"/>
          <p:nvPr/>
        </p:nvSpPr>
        <p:spPr>
          <a:xfrm>
            <a:off x="384398" y="1529698"/>
            <a:ext cx="2706245" cy="461665"/>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2,7 x 3,3</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00B0F0"/>
                  </a:solidFill>
                  <a:latin typeface="Century Gothic" panose="020B0502020202020204" pitchFamily="34" charset="0"/>
                  <a:cs typeface="Baloo" panose="03080902040302020200" pitchFamily="66" charset="77"/>
                </a:rPr>
                <a:t>Multiplier deux nombres décimaux</a:t>
              </a:r>
            </a:p>
          </p:txBody>
        </p:sp>
      </p:grpSp>
    </p:spTree>
    <p:extLst>
      <p:ext uri="{BB962C8B-B14F-4D97-AF65-F5344CB8AC3E}">
        <p14:creationId xmlns:p14="http://schemas.microsoft.com/office/powerpoint/2010/main" val="1808788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00B0F0"/>
                  </a:solidFill>
                  <a:latin typeface="Century Gothic" panose="020B0502020202020204" pitchFamily="34" charset="0"/>
                  <a:cs typeface="Baloo" panose="03080902040302020200" pitchFamily="66" charset="77"/>
                </a:rPr>
                <a:t>Multiplier deux nombres décimaux</a:t>
              </a:r>
            </a:p>
          </p:txBody>
        </p:sp>
      </p:grpSp>
      <p:pic>
        <p:nvPicPr>
          <p:cNvPr id="6" name="Média en ligne 5" descr="Module 4 : Poser une multiplication avec des nombres décimaux">
            <a:hlinkClick r:id="" action="ppaction://media"/>
            <a:extLst>
              <a:ext uri="{FF2B5EF4-FFF2-40B4-BE49-F238E27FC236}">
                <a16:creationId xmlns:a16="http://schemas.microsoft.com/office/drawing/2014/main" id="{DA416CAA-2689-5D48-8BAE-0ED37133BB0B}"/>
              </a:ext>
            </a:extLst>
          </p:cNvPr>
          <p:cNvPicPr>
            <a:picLocks noRot="1" noChangeAspect="1"/>
          </p:cNvPicPr>
          <p:nvPr>
            <a:videoFile r:link="rId1"/>
          </p:nvPr>
        </p:nvPicPr>
        <p:blipFill>
          <a:blip r:embed="rId3"/>
          <a:stretch>
            <a:fillRect/>
          </a:stretch>
        </p:blipFill>
        <p:spPr>
          <a:xfrm>
            <a:off x="1265741" y="1211538"/>
            <a:ext cx="9647500" cy="5450838"/>
          </a:xfrm>
          <a:prstGeom prst="rect">
            <a:avLst/>
          </a:prstGeom>
        </p:spPr>
      </p:pic>
    </p:spTree>
    <p:extLst>
      <p:ext uri="{BB962C8B-B14F-4D97-AF65-F5344CB8AC3E}">
        <p14:creationId xmlns:p14="http://schemas.microsoft.com/office/powerpoint/2010/main" val="38764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 deux nombres décimaux (2)</a:t>
            </a:r>
          </a:p>
          <a:p>
            <a:endParaRPr lang="fr-FR" sz="2800"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822102"/>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Les nombres décimaux :</a:t>
            </a:r>
          </a:p>
          <a:p>
            <a:r>
              <a:rPr lang="fr-FR" sz="2800" dirty="0">
                <a:solidFill>
                  <a:srgbClr val="C3A7BA"/>
                </a:solidFill>
                <a:latin typeface="Century Gothic" panose="020B0502020202020204" pitchFamily="34" charset="0"/>
              </a:rPr>
              <a:t>Évaluation</a:t>
            </a: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9917541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2505" y="271197"/>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814176" y="1016320"/>
            <a:ext cx="3474252" cy="1046441"/>
            <a:chOff x="-14920677" y="7738766"/>
            <a:chExt cx="10001397" cy="735501"/>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12129933" y="7798785"/>
              <a:ext cx="4419911" cy="6557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4920677" y="7738766"/>
              <a:ext cx="10001397" cy="735501"/>
            </a:xfrm>
            <a:prstGeom prst="rect">
              <a:avLst/>
            </a:prstGeom>
            <a:noFill/>
          </p:spPr>
          <p:txBody>
            <a:bodyPr wrap="square" rtlCol="0">
              <a:spAutoFit/>
            </a:bodyPr>
            <a:lstStyle/>
            <a:p>
              <a:pPr algn="ctr"/>
              <a:endParaRPr lang="fr-FR" sz="200" b="1" dirty="0">
                <a:solidFill>
                  <a:srgbClr val="374997"/>
                </a:solidFill>
                <a:latin typeface="Century Gothic" panose="020B0502020202020204" pitchFamily="34" charset="0"/>
                <a:cs typeface="Baloo" panose="03080902040302020200" pitchFamily="66" charset="77"/>
              </a:endParaRPr>
            </a:p>
            <a:p>
              <a:pPr algn="ctr"/>
              <a:r>
                <a:rPr lang="fr-FR" sz="2000" b="1" dirty="0">
                  <a:solidFill>
                    <a:srgbClr val="374997"/>
                  </a:solidFill>
                  <a:latin typeface="Century Gothic" panose="020B0502020202020204" pitchFamily="34" charset="0"/>
                  <a:cs typeface="Baloo" panose="03080902040302020200" pitchFamily="66" charset="77"/>
                </a:rPr>
                <a:t>Nombres</a:t>
              </a:r>
            </a:p>
            <a:p>
              <a:pPr algn="ctr"/>
              <a:r>
                <a:rPr lang="fr-FR" sz="2000" b="1" dirty="0">
                  <a:solidFill>
                    <a:srgbClr val="374997"/>
                  </a:solidFill>
                  <a:latin typeface="Century Gothic" panose="020B0502020202020204" pitchFamily="34" charset="0"/>
                  <a:cs typeface="Baloo" panose="03080902040302020200" pitchFamily="66" charset="77"/>
                </a:rPr>
                <a:t>décimaux</a:t>
              </a:r>
            </a:p>
            <a:p>
              <a:pPr algn="ctr"/>
              <a:r>
                <a:rPr lang="fr-FR" sz="2000" b="1" dirty="0">
                  <a:solidFill>
                    <a:srgbClr val="00B0F0"/>
                  </a:solidFill>
                  <a:latin typeface="Century Gothic" panose="020B0502020202020204" pitchFamily="34" charset="0"/>
                  <a:cs typeface="Baloo" panose="03080902040302020200" pitchFamily="66" charset="77"/>
                </a:rPr>
                <a:t>évaluation</a:t>
              </a:r>
            </a:p>
          </p:txBody>
        </p:sp>
      </p:grpSp>
      <p:pic>
        <p:nvPicPr>
          <p:cNvPr id="11" name="Image 10">
            <a:extLst>
              <a:ext uri="{FF2B5EF4-FFF2-40B4-BE49-F238E27FC236}">
                <a16:creationId xmlns:a16="http://schemas.microsoft.com/office/drawing/2014/main" id="{A444841D-B84B-1E41-B483-EB82BC73E725}"/>
              </a:ext>
            </a:extLst>
          </p:cNvPr>
          <p:cNvPicPr>
            <a:picLocks noChangeAspect="1"/>
          </p:cNvPicPr>
          <p:nvPr/>
        </p:nvPicPr>
        <p:blipFill>
          <a:blip r:embed="rId2"/>
          <a:stretch>
            <a:fillRect/>
          </a:stretch>
        </p:blipFill>
        <p:spPr>
          <a:xfrm>
            <a:off x="2098013" y="0"/>
            <a:ext cx="10087478" cy="6858000"/>
          </a:xfrm>
          <a:prstGeom prst="rect">
            <a:avLst/>
          </a:prstGeom>
        </p:spPr>
      </p:pic>
    </p:spTree>
    <p:extLst>
      <p:ext uri="{BB962C8B-B14F-4D97-AF65-F5344CB8AC3E}">
        <p14:creationId xmlns:p14="http://schemas.microsoft.com/office/powerpoint/2010/main" val="2595186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Calcul : Additionner et 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Qui peut venir poser ce calcul au tableau et expliquer comment on le résout ?</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155703" y="1559522"/>
            <a:ext cx="2706245" cy="461665"/>
          </a:xfrm>
          <a:prstGeom prst="rect">
            <a:avLst/>
          </a:prstGeom>
          <a:noFill/>
        </p:spPr>
        <p:txBody>
          <a:bodyPr wrap="square" rtlCol="0">
            <a:spAutoFit/>
          </a:bodyPr>
          <a:lstStyle/>
          <a:p>
            <a:r>
              <a:rPr lang="fr-FR" sz="2400" b="1" dirty="0">
                <a:latin typeface="Century Gothic" panose="020B0502020202020204" pitchFamily="34" charset="0"/>
              </a:rPr>
              <a:t>34,56 + 72,9</a:t>
            </a:r>
          </a:p>
        </p:txBody>
      </p:sp>
    </p:spTree>
    <p:extLst>
      <p:ext uri="{BB962C8B-B14F-4D97-AF65-F5344CB8AC3E}">
        <p14:creationId xmlns:p14="http://schemas.microsoft.com/office/powerpoint/2010/main" val="3895882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Calcul : Additionner et 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Qui peut venir poser ce calcul au tableau et expliquer comment on le résout ?</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155703" y="1559522"/>
            <a:ext cx="2706245" cy="461665"/>
          </a:xfrm>
          <a:prstGeom prst="rect">
            <a:avLst/>
          </a:prstGeom>
          <a:noFill/>
        </p:spPr>
        <p:txBody>
          <a:bodyPr wrap="square" rtlCol="0">
            <a:spAutoFit/>
          </a:bodyPr>
          <a:lstStyle/>
          <a:p>
            <a:r>
              <a:rPr lang="fr-FR" sz="2400" b="1" dirty="0">
                <a:latin typeface="Century Gothic" panose="020B0502020202020204" pitchFamily="34" charset="0"/>
              </a:rPr>
              <a:t>76,7– 45,8</a:t>
            </a:r>
          </a:p>
        </p:txBody>
      </p:sp>
    </p:spTree>
    <p:extLst>
      <p:ext uri="{BB962C8B-B14F-4D97-AF65-F5344CB8AC3E}">
        <p14:creationId xmlns:p14="http://schemas.microsoft.com/office/powerpoint/2010/main" val="3404273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501930" y="305168"/>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grpSp>
        <p:nvGrpSpPr>
          <p:cNvPr id="18" name="Groupe 17">
            <a:extLst>
              <a:ext uri="{FF2B5EF4-FFF2-40B4-BE49-F238E27FC236}">
                <a16:creationId xmlns:a16="http://schemas.microsoft.com/office/drawing/2014/main" id="{71F52F14-A6EE-264F-8C25-20C61E5B4986}"/>
              </a:ext>
            </a:extLst>
          </p:cNvPr>
          <p:cNvGrpSpPr/>
          <p:nvPr/>
        </p:nvGrpSpPr>
        <p:grpSpPr>
          <a:xfrm>
            <a:off x="259970" y="1055806"/>
            <a:ext cx="1790976" cy="648830"/>
            <a:chOff x="933796" y="5711291"/>
            <a:chExt cx="10324408" cy="742604"/>
          </a:xfrm>
        </p:grpSpPr>
        <p:sp>
          <p:nvSpPr>
            <p:cNvPr id="19" name="Rectangle : coins arrondis 18">
              <a:extLst>
                <a:ext uri="{FF2B5EF4-FFF2-40B4-BE49-F238E27FC236}">
                  <a16:creationId xmlns:a16="http://schemas.microsoft.com/office/drawing/2014/main" id="{C2728065-1DBD-EF40-A3D2-3FA1FD2DF4D4}"/>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A078FBB2-3A1C-9548-8460-A2B210F2C039}"/>
                </a:ext>
              </a:extLst>
            </p:cNvPr>
            <p:cNvSpPr txBox="1"/>
            <p:nvPr/>
          </p:nvSpPr>
          <p:spPr>
            <a:xfrm>
              <a:off x="1005307" y="5784765"/>
              <a:ext cx="10001396" cy="598840"/>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 </a:t>
              </a:r>
              <a:r>
                <a:rPr lang="fr-FR" sz="2800" b="1" dirty="0">
                  <a:solidFill>
                    <a:srgbClr val="FF41A5"/>
                  </a:solidFill>
                  <a:latin typeface="Century Gothic" panose="020B0502020202020204" pitchFamily="34" charset="0"/>
                  <a:cs typeface="Baloo" panose="03080902040302020200" pitchFamily="66" charset="77"/>
                </a:rPr>
                <a:t>Mémo</a:t>
              </a:r>
            </a:p>
          </p:txBody>
        </p:sp>
      </p:grpSp>
      <p:pic>
        <p:nvPicPr>
          <p:cNvPr id="11" name="Image 10">
            <a:extLst>
              <a:ext uri="{FF2B5EF4-FFF2-40B4-BE49-F238E27FC236}">
                <a16:creationId xmlns:a16="http://schemas.microsoft.com/office/drawing/2014/main" id="{660FA9AC-BC29-E74E-A44B-F2AC3EAAFC22}"/>
              </a:ext>
            </a:extLst>
          </p:cNvPr>
          <p:cNvPicPr>
            <a:picLocks noChangeAspect="1"/>
          </p:cNvPicPr>
          <p:nvPr/>
        </p:nvPicPr>
        <p:blipFill>
          <a:blip r:embed="rId2"/>
          <a:stretch>
            <a:fillRect/>
          </a:stretch>
        </p:blipFill>
        <p:spPr>
          <a:xfrm>
            <a:off x="2391990" y="0"/>
            <a:ext cx="9697945" cy="6858000"/>
          </a:xfrm>
          <a:prstGeom prst="rect">
            <a:avLst/>
          </a:prstGeom>
        </p:spPr>
      </p:pic>
    </p:spTree>
    <p:extLst>
      <p:ext uri="{BB962C8B-B14F-4D97-AF65-F5344CB8AC3E}">
        <p14:creationId xmlns:p14="http://schemas.microsoft.com/office/powerpoint/2010/main" val="281918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Mardi</a:t>
            </a:r>
          </a:p>
        </p:txBody>
      </p:sp>
    </p:spTree>
    <p:extLst>
      <p:ext uri="{BB962C8B-B14F-4D97-AF65-F5344CB8AC3E}">
        <p14:creationId xmlns:p14="http://schemas.microsoft.com/office/powerpoint/2010/main" val="3499867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Calcul : Additionner et 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869281" y="1248591"/>
            <a:ext cx="2453438" cy="695717"/>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42F761D3-D866-2F41-B882-F93B8EE205F1}"/>
                </a:ext>
              </a:extLst>
            </p:cNvPr>
            <p:cNvSpPr txBox="1"/>
            <p:nvPr/>
          </p:nvSpPr>
          <p:spPr>
            <a:xfrm>
              <a:off x="4168588" y="2251027"/>
              <a:ext cx="7354596" cy="3141411"/>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Entraînement</a:t>
              </a:r>
              <a:endParaRPr lang="fr-FR" sz="2400" dirty="0">
                <a:latin typeface="Century Gothic" panose="020B0502020202020204" pitchFamily="34" charset="0"/>
              </a:endParaRPr>
            </a:p>
          </p:txBody>
        </p:sp>
      </p:grpSp>
      <p:sp>
        <p:nvSpPr>
          <p:cNvPr id="17" name="ZoneTexte 16">
            <a:extLst>
              <a:ext uri="{FF2B5EF4-FFF2-40B4-BE49-F238E27FC236}">
                <a16:creationId xmlns:a16="http://schemas.microsoft.com/office/drawing/2014/main" id="{953907B5-77B8-484C-995C-CA1F8E75D39D}"/>
              </a:ext>
            </a:extLst>
          </p:cNvPr>
          <p:cNvSpPr txBox="1"/>
          <p:nvPr/>
        </p:nvSpPr>
        <p:spPr>
          <a:xfrm>
            <a:off x="4360170" y="2500060"/>
            <a:ext cx="3458642" cy="3046988"/>
          </a:xfrm>
          <a:prstGeom prst="rect">
            <a:avLst/>
          </a:prstGeom>
          <a:noFill/>
        </p:spPr>
        <p:txBody>
          <a:bodyPr wrap="square" rtlCol="0">
            <a:spAutoFit/>
          </a:bodyPr>
          <a:lstStyle/>
          <a:p>
            <a:r>
              <a:rPr lang="fr-FR" sz="3200" b="1" dirty="0">
                <a:latin typeface="Century Gothic" panose="020B0502020202020204" pitchFamily="34" charset="0"/>
              </a:rPr>
              <a:t>78,2 + 39,1</a:t>
            </a:r>
          </a:p>
          <a:p>
            <a:r>
              <a:rPr lang="fr-FR" sz="3200" b="1" dirty="0">
                <a:latin typeface="Century Gothic" panose="020B0502020202020204" pitchFamily="34" charset="0"/>
              </a:rPr>
              <a:t>345,1 – 37,6</a:t>
            </a:r>
          </a:p>
          <a:p>
            <a:r>
              <a:rPr lang="fr-FR" sz="3200" b="1" dirty="0">
                <a:latin typeface="Century Gothic" panose="020B0502020202020204" pitchFamily="34" charset="0"/>
              </a:rPr>
              <a:t>45,7 + 53</a:t>
            </a:r>
          </a:p>
          <a:p>
            <a:r>
              <a:rPr lang="fr-FR" sz="3200" b="1" dirty="0">
                <a:latin typeface="Century Gothic" panose="020B0502020202020204" pitchFamily="34" charset="0"/>
              </a:rPr>
              <a:t>707,37 – 128,4</a:t>
            </a:r>
          </a:p>
          <a:p>
            <a:r>
              <a:rPr lang="fr-FR" sz="3200" b="1" dirty="0">
                <a:latin typeface="Century Gothic" panose="020B0502020202020204" pitchFamily="34" charset="0"/>
              </a:rPr>
              <a:t>5,8 + 47,6</a:t>
            </a:r>
          </a:p>
          <a:p>
            <a:r>
              <a:rPr lang="fr-FR" sz="3200" b="1" dirty="0">
                <a:latin typeface="Century Gothic" panose="020B0502020202020204" pitchFamily="34" charset="0"/>
              </a:rPr>
              <a:t>594,07 – 543,95</a:t>
            </a:r>
          </a:p>
        </p:txBody>
      </p:sp>
    </p:spTree>
    <p:extLst>
      <p:ext uri="{BB962C8B-B14F-4D97-AF65-F5344CB8AC3E}">
        <p14:creationId xmlns:p14="http://schemas.microsoft.com/office/powerpoint/2010/main" val="2337008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Vendredi</a:t>
            </a:r>
          </a:p>
        </p:txBody>
      </p:sp>
    </p:spTree>
    <p:extLst>
      <p:ext uri="{BB962C8B-B14F-4D97-AF65-F5344CB8AC3E}">
        <p14:creationId xmlns:p14="http://schemas.microsoft.com/office/powerpoint/2010/main" val="192656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 Jeux : </a:t>
            </a:r>
            <a:r>
              <a:rPr lang="fr-FR" sz="2800" dirty="0">
                <a:solidFill>
                  <a:srgbClr val="C3A7BA"/>
                </a:solidFill>
                <a:latin typeface="Century Gothic" panose="020B0502020202020204" pitchFamily="34" charset="0"/>
              </a:rPr>
              <a:t>Ateliers jeux</a:t>
            </a:r>
          </a:p>
          <a:p>
            <a:r>
              <a:rPr lang="fr-FR" sz="2800" b="1" dirty="0">
                <a:solidFill>
                  <a:srgbClr val="374997"/>
                </a:solidFill>
                <a:latin typeface="Century Gothic" panose="020B0502020202020204" pitchFamily="34" charset="0"/>
              </a:rPr>
              <a:t>- Calcul : </a:t>
            </a:r>
            <a:r>
              <a:rPr lang="fr-FR" sz="2800" dirty="0">
                <a:solidFill>
                  <a:srgbClr val="374997"/>
                </a:solidFill>
                <a:latin typeface="Century Gothic" panose="020B0502020202020204" pitchFamily="34" charset="0"/>
              </a:rPr>
              <a:t>Additionner, soustraire deux nombres décimaux - entraînement</a:t>
            </a:r>
          </a:p>
          <a:p>
            <a:endParaRPr lang="fr-FR" sz="2800"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822102"/>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 Calcul : </a:t>
            </a:r>
            <a:r>
              <a:rPr lang="fr-FR" sz="2800" dirty="0">
                <a:solidFill>
                  <a:srgbClr val="374997"/>
                </a:solidFill>
                <a:latin typeface="Century Gothic" panose="020B0502020202020204" pitchFamily="34" charset="0"/>
              </a:rPr>
              <a:t>Multiplier deux nombres décimaux (2)</a:t>
            </a:r>
          </a:p>
          <a:p>
            <a:r>
              <a:rPr lang="fr-FR" sz="2800" b="1" dirty="0">
                <a:solidFill>
                  <a:srgbClr val="C3A7BA"/>
                </a:solidFill>
                <a:latin typeface="Century Gothic" panose="020B0502020202020204" pitchFamily="34" charset="0"/>
              </a:rPr>
              <a:t>- Jeux : </a:t>
            </a:r>
            <a:r>
              <a:rPr lang="fr-FR" sz="2800" dirty="0">
                <a:solidFill>
                  <a:srgbClr val="C3A7BA"/>
                </a:solidFill>
                <a:latin typeface="Century Gothic" panose="020B0502020202020204" pitchFamily="34" charset="0"/>
              </a:rPr>
              <a:t>Ateliers jeux</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97826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Jeux : </a:t>
            </a:r>
            <a:r>
              <a:rPr lang="fr-FR" sz="2800" dirty="0">
                <a:solidFill>
                  <a:srgbClr val="C3A7BA"/>
                </a:solidFill>
                <a:latin typeface="Century Gothic" panose="020B0502020202020204" pitchFamily="34" charset="0"/>
              </a:rPr>
              <a:t>Ateliers jeux</a:t>
            </a:r>
          </a:p>
          <a:p>
            <a:endParaRPr lang="fr-FR" sz="2800"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822102"/>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Multiplier deux nombres décimaux (2)</a:t>
            </a: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959690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décimaux : </a:t>
              </a:r>
              <a:r>
                <a:rPr lang="fr-FR" sz="2800" b="1" dirty="0">
                  <a:solidFill>
                    <a:srgbClr val="FF41A5"/>
                  </a:solidFill>
                  <a:latin typeface="Century Gothic" panose="020B0502020202020204" pitchFamily="34" charset="0"/>
                  <a:cs typeface="Baloo" panose="03080902040302020200" pitchFamily="66" charset="77"/>
                </a:rPr>
                <a:t>Les deux font la paire</a:t>
              </a:r>
            </a:p>
          </p:txBody>
        </p:sp>
      </p:grpSp>
      <p:pic>
        <p:nvPicPr>
          <p:cNvPr id="13" name="Image 12">
            <a:extLst>
              <a:ext uri="{FF2B5EF4-FFF2-40B4-BE49-F238E27FC236}">
                <a16:creationId xmlns:a16="http://schemas.microsoft.com/office/drawing/2014/main" id="{64152295-3287-064E-8CC7-9BC79129807B}"/>
              </a:ext>
            </a:extLst>
          </p:cNvPr>
          <p:cNvPicPr>
            <a:picLocks noChangeAspect="1"/>
          </p:cNvPicPr>
          <p:nvPr/>
        </p:nvPicPr>
        <p:blipFill>
          <a:blip r:embed="rId2"/>
          <a:stretch>
            <a:fillRect/>
          </a:stretch>
        </p:blipFill>
        <p:spPr>
          <a:xfrm>
            <a:off x="1712930" y="1444199"/>
            <a:ext cx="2669596" cy="1472092"/>
          </a:xfrm>
          <a:prstGeom prst="rect">
            <a:avLst/>
          </a:prstGeom>
        </p:spPr>
      </p:pic>
      <p:pic>
        <p:nvPicPr>
          <p:cNvPr id="9" name="Image 8">
            <a:extLst>
              <a:ext uri="{FF2B5EF4-FFF2-40B4-BE49-F238E27FC236}">
                <a16:creationId xmlns:a16="http://schemas.microsoft.com/office/drawing/2014/main" id="{C5D88EF6-1733-A74C-AC31-44434EA7A191}"/>
              </a:ext>
            </a:extLst>
          </p:cNvPr>
          <p:cNvPicPr>
            <a:picLocks noChangeAspect="1"/>
          </p:cNvPicPr>
          <p:nvPr/>
        </p:nvPicPr>
        <p:blipFill>
          <a:blip r:embed="rId3"/>
          <a:stretch>
            <a:fillRect/>
          </a:stretch>
        </p:blipFill>
        <p:spPr>
          <a:xfrm>
            <a:off x="1905770" y="2402953"/>
            <a:ext cx="2669596" cy="1529854"/>
          </a:xfrm>
          <a:prstGeom prst="rect">
            <a:avLst/>
          </a:prstGeom>
        </p:spPr>
      </p:pic>
      <p:pic>
        <p:nvPicPr>
          <p:cNvPr id="14" name="Image 13">
            <a:extLst>
              <a:ext uri="{FF2B5EF4-FFF2-40B4-BE49-F238E27FC236}">
                <a16:creationId xmlns:a16="http://schemas.microsoft.com/office/drawing/2014/main" id="{1FD1275D-7E9F-2141-99FE-CBE76C1F1D29}"/>
              </a:ext>
            </a:extLst>
          </p:cNvPr>
          <p:cNvPicPr>
            <a:picLocks noChangeAspect="1"/>
          </p:cNvPicPr>
          <p:nvPr/>
        </p:nvPicPr>
        <p:blipFill>
          <a:blip r:embed="rId4"/>
          <a:stretch>
            <a:fillRect/>
          </a:stretch>
        </p:blipFill>
        <p:spPr>
          <a:xfrm>
            <a:off x="1712930" y="3582870"/>
            <a:ext cx="2669596" cy="1494974"/>
          </a:xfrm>
          <a:prstGeom prst="rect">
            <a:avLst/>
          </a:prstGeom>
        </p:spPr>
      </p:pic>
      <p:pic>
        <p:nvPicPr>
          <p:cNvPr id="16" name="Image 15">
            <a:extLst>
              <a:ext uri="{FF2B5EF4-FFF2-40B4-BE49-F238E27FC236}">
                <a16:creationId xmlns:a16="http://schemas.microsoft.com/office/drawing/2014/main" id="{850EC017-5263-934A-907B-3D0DE14DAB30}"/>
              </a:ext>
            </a:extLst>
          </p:cNvPr>
          <p:cNvPicPr>
            <a:picLocks noChangeAspect="1"/>
          </p:cNvPicPr>
          <p:nvPr/>
        </p:nvPicPr>
        <p:blipFill>
          <a:blip r:embed="rId5"/>
          <a:stretch>
            <a:fillRect/>
          </a:stretch>
        </p:blipFill>
        <p:spPr>
          <a:xfrm>
            <a:off x="1905770" y="4751165"/>
            <a:ext cx="2669596" cy="1468660"/>
          </a:xfrm>
          <a:prstGeom prst="rect">
            <a:avLst/>
          </a:prstGeom>
        </p:spPr>
      </p:pic>
      <p:pic>
        <p:nvPicPr>
          <p:cNvPr id="21" name="Image 20">
            <a:extLst>
              <a:ext uri="{FF2B5EF4-FFF2-40B4-BE49-F238E27FC236}">
                <a16:creationId xmlns:a16="http://schemas.microsoft.com/office/drawing/2014/main" id="{76726B02-26AC-4C4C-8211-86DBC225E5A0}"/>
              </a:ext>
            </a:extLst>
          </p:cNvPr>
          <p:cNvPicPr>
            <a:picLocks noChangeAspect="1"/>
          </p:cNvPicPr>
          <p:nvPr/>
        </p:nvPicPr>
        <p:blipFill>
          <a:blip r:embed="rId6"/>
          <a:stretch>
            <a:fillRect/>
          </a:stretch>
        </p:blipFill>
        <p:spPr>
          <a:xfrm>
            <a:off x="6294805" y="1211819"/>
            <a:ext cx="3831492" cy="5144531"/>
          </a:xfrm>
          <a:prstGeom prst="rect">
            <a:avLst/>
          </a:prstGeom>
        </p:spPr>
      </p:pic>
      <p:grpSp>
        <p:nvGrpSpPr>
          <p:cNvPr id="12" name="Groupe 11">
            <a:extLst>
              <a:ext uri="{FF2B5EF4-FFF2-40B4-BE49-F238E27FC236}">
                <a16:creationId xmlns:a16="http://schemas.microsoft.com/office/drawing/2014/main" id="{7212B714-DA53-324F-ADE1-303DD16BC94D}"/>
              </a:ext>
            </a:extLst>
          </p:cNvPr>
          <p:cNvGrpSpPr/>
          <p:nvPr/>
        </p:nvGrpSpPr>
        <p:grpSpPr>
          <a:xfrm>
            <a:off x="404776" y="184633"/>
            <a:ext cx="1303528" cy="648830"/>
            <a:chOff x="1778000" y="2070542"/>
            <a:chExt cx="1929892" cy="1111320"/>
          </a:xfrm>
        </p:grpSpPr>
        <p:sp>
          <p:nvSpPr>
            <p:cNvPr id="15" name="Rectangle : coins arrondis 14">
              <a:extLst>
                <a:ext uri="{FF2B5EF4-FFF2-40B4-BE49-F238E27FC236}">
                  <a16:creationId xmlns:a16="http://schemas.microsoft.com/office/drawing/2014/main" id="{F72C16D7-7B2C-D043-8665-32FED3B7CF52}"/>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38E09B26-834C-7544-B082-C798E20DB50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Tree>
    <p:extLst>
      <p:ext uri="{BB962C8B-B14F-4D97-AF65-F5344CB8AC3E}">
        <p14:creationId xmlns:p14="http://schemas.microsoft.com/office/powerpoint/2010/main" val="32820392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Les figures planes : </a:t>
              </a:r>
              <a:r>
                <a:rPr lang="fr-FR" sz="2800" b="1" dirty="0">
                  <a:solidFill>
                    <a:srgbClr val="FF41A5"/>
                  </a:solidFill>
                  <a:latin typeface="Century Gothic" panose="020B0502020202020204" pitchFamily="34" charset="0"/>
                  <a:cs typeface="Baloo" panose="03080902040302020200" pitchFamily="66" charset="77"/>
                </a:rPr>
                <a:t>Q</a:t>
              </a:r>
              <a:r>
                <a:rPr lang="fr-FR" sz="2800" b="1" dirty="0">
                  <a:solidFill>
                    <a:srgbClr val="00B0F0"/>
                  </a:solidFill>
                  <a:latin typeface="Century Gothic" panose="020B0502020202020204" pitchFamily="34" charset="0"/>
                  <a:cs typeface="Baloo" panose="03080902040302020200" pitchFamily="66" charset="77"/>
                </a:rPr>
                <a:t>u</a:t>
              </a:r>
              <a:r>
                <a:rPr lang="fr-FR" sz="2800" b="1" dirty="0">
                  <a:solidFill>
                    <a:srgbClr val="FF41A5"/>
                  </a:solidFill>
                  <a:latin typeface="Century Gothic" panose="020B0502020202020204" pitchFamily="34" charset="0"/>
                  <a:cs typeface="Baloo" panose="03080902040302020200" pitchFamily="66" charset="77"/>
                </a:rPr>
                <a:t>i</a:t>
              </a:r>
              <a:r>
                <a:rPr lang="fr-FR" sz="2800" b="1" dirty="0">
                  <a:solidFill>
                    <a:srgbClr val="00B0F0"/>
                  </a:solidFill>
                  <a:latin typeface="Century Gothic" panose="020B0502020202020204" pitchFamily="34" charset="0"/>
                  <a:cs typeface="Baloo" panose="03080902040302020200" pitchFamily="66" charset="77"/>
                </a:rPr>
                <a:t> e</a:t>
              </a:r>
              <a:r>
                <a:rPr lang="fr-FR" sz="2800" b="1" dirty="0">
                  <a:solidFill>
                    <a:srgbClr val="FF41A5"/>
                  </a:solidFill>
                  <a:latin typeface="Century Gothic" panose="020B0502020202020204" pitchFamily="34" charset="0"/>
                  <a:cs typeface="Baloo" panose="03080902040302020200" pitchFamily="66" charset="77"/>
                </a:rPr>
                <a:t>s</a:t>
              </a:r>
              <a:r>
                <a:rPr lang="fr-FR" sz="2800" b="1" dirty="0">
                  <a:solidFill>
                    <a:srgbClr val="00B0F0"/>
                  </a:solidFill>
                  <a:latin typeface="Century Gothic" panose="020B0502020202020204" pitchFamily="34" charset="0"/>
                  <a:cs typeface="Baloo" panose="03080902040302020200" pitchFamily="66" charset="77"/>
                </a:rPr>
                <a:t>t</a:t>
              </a:r>
              <a:r>
                <a:rPr lang="fr-FR" sz="2800" b="1" dirty="0">
                  <a:solidFill>
                    <a:srgbClr val="FF41A5"/>
                  </a:solidFill>
                  <a:latin typeface="Century Gothic" panose="020B0502020202020204" pitchFamily="34" charset="0"/>
                  <a:cs typeface="Baloo" panose="03080902040302020200" pitchFamily="66" charset="77"/>
                </a:rPr>
                <a:t>-</a:t>
              </a:r>
              <a:r>
                <a:rPr lang="fr-FR" sz="2800" b="1" dirty="0">
                  <a:solidFill>
                    <a:srgbClr val="00B0F0"/>
                  </a:solidFill>
                  <a:latin typeface="Century Gothic" panose="020B0502020202020204" pitchFamily="34" charset="0"/>
                  <a:cs typeface="Baloo" panose="03080902040302020200" pitchFamily="66" charset="77"/>
                </a:rPr>
                <a:t>c</a:t>
              </a:r>
              <a:r>
                <a:rPr lang="fr-FR" sz="2800" b="1" dirty="0">
                  <a:solidFill>
                    <a:srgbClr val="FF41A5"/>
                  </a:solidFill>
                  <a:latin typeface="Century Gothic" panose="020B0502020202020204" pitchFamily="34" charset="0"/>
                  <a:cs typeface="Baloo" panose="03080902040302020200" pitchFamily="66" charset="77"/>
                </a:rPr>
                <a:t>e</a:t>
              </a:r>
              <a:r>
                <a:rPr lang="fr-FR" sz="2800" b="1" dirty="0">
                  <a:solidFill>
                    <a:srgbClr val="00B0F0"/>
                  </a:solidFill>
                  <a:latin typeface="Century Gothic" panose="020B0502020202020204" pitchFamily="34" charset="0"/>
                  <a:cs typeface="Baloo" panose="03080902040302020200" pitchFamily="66" charset="77"/>
                </a:rPr>
                <a:t> ?</a:t>
              </a:r>
            </a:p>
          </p:txBody>
        </p:sp>
      </p:grpSp>
      <p:pic>
        <p:nvPicPr>
          <p:cNvPr id="5" name="Image 4">
            <a:extLst>
              <a:ext uri="{FF2B5EF4-FFF2-40B4-BE49-F238E27FC236}">
                <a16:creationId xmlns:a16="http://schemas.microsoft.com/office/drawing/2014/main" id="{0FCF7FF9-3807-7A4D-9C72-56A3CFD82C7A}"/>
              </a:ext>
            </a:extLst>
          </p:cNvPr>
          <p:cNvPicPr>
            <a:picLocks noChangeAspect="1"/>
          </p:cNvPicPr>
          <p:nvPr/>
        </p:nvPicPr>
        <p:blipFill>
          <a:blip r:embed="rId2"/>
          <a:stretch>
            <a:fillRect/>
          </a:stretch>
        </p:blipFill>
        <p:spPr>
          <a:xfrm>
            <a:off x="203099" y="1533379"/>
            <a:ext cx="8137598" cy="4401180"/>
          </a:xfrm>
          <a:prstGeom prst="rect">
            <a:avLst/>
          </a:prstGeom>
        </p:spPr>
      </p:pic>
      <p:pic>
        <p:nvPicPr>
          <p:cNvPr id="9" name="Image 8">
            <a:extLst>
              <a:ext uri="{FF2B5EF4-FFF2-40B4-BE49-F238E27FC236}">
                <a16:creationId xmlns:a16="http://schemas.microsoft.com/office/drawing/2014/main" id="{E7C85665-1F50-844A-B11E-D0A8558681B8}"/>
              </a:ext>
            </a:extLst>
          </p:cNvPr>
          <p:cNvPicPr>
            <a:picLocks noChangeAspect="1"/>
          </p:cNvPicPr>
          <p:nvPr/>
        </p:nvPicPr>
        <p:blipFill>
          <a:blip r:embed="rId3"/>
          <a:stretch>
            <a:fillRect/>
          </a:stretch>
        </p:blipFill>
        <p:spPr>
          <a:xfrm>
            <a:off x="8499074" y="1290388"/>
            <a:ext cx="3489827" cy="4887162"/>
          </a:xfrm>
          <a:prstGeom prst="rect">
            <a:avLst/>
          </a:prstGeom>
        </p:spPr>
      </p:pic>
      <p:grpSp>
        <p:nvGrpSpPr>
          <p:cNvPr id="10" name="Groupe 9">
            <a:extLst>
              <a:ext uri="{FF2B5EF4-FFF2-40B4-BE49-F238E27FC236}">
                <a16:creationId xmlns:a16="http://schemas.microsoft.com/office/drawing/2014/main" id="{9131F652-FBAC-4541-B245-C32ADE10FE99}"/>
              </a:ext>
            </a:extLst>
          </p:cNvPr>
          <p:cNvGrpSpPr/>
          <p:nvPr/>
        </p:nvGrpSpPr>
        <p:grpSpPr>
          <a:xfrm>
            <a:off x="404776" y="184633"/>
            <a:ext cx="1303528" cy="648830"/>
            <a:chOff x="1778000" y="2070542"/>
            <a:chExt cx="1929892" cy="1111320"/>
          </a:xfrm>
        </p:grpSpPr>
        <p:sp>
          <p:nvSpPr>
            <p:cNvPr id="11" name="Rectangle : coins arrondis 10">
              <a:extLst>
                <a:ext uri="{FF2B5EF4-FFF2-40B4-BE49-F238E27FC236}">
                  <a16:creationId xmlns:a16="http://schemas.microsoft.com/office/drawing/2014/main" id="{A14ECFF5-E3D3-3948-841B-206328BB8B4F}"/>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46E65BA7-A373-DF40-96E0-57C4376F2058}"/>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Tree>
    <p:extLst>
      <p:ext uri="{BB962C8B-B14F-4D97-AF65-F5344CB8AC3E}">
        <p14:creationId xmlns:p14="http://schemas.microsoft.com/office/powerpoint/2010/main" val="708307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cs typeface="Baloo" panose="03080902040302020200" pitchFamily="66" charset="77"/>
                </a:rPr>
                <a:t>Calcul : Multiplier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Qui peut venir poser ce calcul au tableau et expliquer comment on le résout ?</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155703" y="1559522"/>
            <a:ext cx="2706245" cy="461665"/>
          </a:xfrm>
          <a:prstGeom prst="rect">
            <a:avLst/>
          </a:prstGeom>
          <a:noFill/>
        </p:spPr>
        <p:txBody>
          <a:bodyPr wrap="square" rtlCol="0">
            <a:spAutoFit/>
          </a:bodyPr>
          <a:lstStyle/>
          <a:p>
            <a:r>
              <a:rPr lang="fr-FR" sz="2400" b="1" dirty="0">
                <a:latin typeface="Century Gothic" panose="020B0502020202020204" pitchFamily="34" charset="0"/>
              </a:rPr>
              <a:t>34,56 x 7,2</a:t>
            </a:r>
          </a:p>
        </p:txBody>
      </p:sp>
    </p:spTree>
    <p:extLst>
      <p:ext uri="{BB962C8B-B14F-4D97-AF65-F5344CB8AC3E}">
        <p14:creationId xmlns:p14="http://schemas.microsoft.com/office/powerpoint/2010/main" val="3868525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501930" y="305168"/>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pic>
        <p:nvPicPr>
          <p:cNvPr id="5" name="Image 4">
            <a:extLst>
              <a:ext uri="{FF2B5EF4-FFF2-40B4-BE49-F238E27FC236}">
                <a16:creationId xmlns:a16="http://schemas.microsoft.com/office/drawing/2014/main" id="{5969480C-63A2-7743-ABC0-0990F0A2CD19}"/>
              </a:ext>
            </a:extLst>
          </p:cNvPr>
          <p:cNvPicPr>
            <a:picLocks noChangeAspect="1"/>
          </p:cNvPicPr>
          <p:nvPr/>
        </p:nvPicPr>
        <p:blipFill>
          <a:blip r:embed="rId2"/>
          <a:stretch>
            <a:fillRect/>
          </a:stretch>
        </p:blipFill>
        <p:spPr>
          <a:xfrm>
            <a:off x="2284090" y="14688"/>
            <a:ext cx="9668256" cy="6843312"/>
          </a:xfrm>
          <a:prstGeom prst="rect">
            <a:avLst/>
          </a:prstGeom>
        </p:spPr>
      </p:pic>
      <p:grpSp>
        <p:nvGrpSpPr>
          <p:cNvPr id="18" name="Groupe 17">
            <a:extLst>
              <a:ext uri="{FF2B5EF4-FFF2-40B4-BE49-F238E27FC236}">
                <a16:creationId xmlns:a16="http://schemas.microsoft.com/office/drawing/2014/main" id="{71F52F14-A6EE-264F-8C25-20C61E5B4986}"/>
              </a:ext>
            </a:extLst>
          </p:cNvPr>
          <p:cNvGrpSpPr/>
          <p:nvPr/>
        </p:nvGrpSpPr>
        <p:grpSpPr>
          <a:xfrm>
            <a:off x="259970" y="1055806"/>
            <a:ext cx="1790976" cy="648830"/>
            <a:chOff x="933796" y="5711291"/>
            <a:chExt cx="10324408" cy="742604"/>
          </a:xfrm>
        </p:grpSpPr>
        <p:sp>
          <p:nvSpPr>
            <p:cNvPr id="19" name="Rectangle : coins arrondis 18">
              <a:extLst>
                <a:ext uri="{FF2B5EF4-FFF2-40B4-BE49-F238E27FC236}">
                  <a16:creationId xmlns:a16="http://schemas.microsoft.com/office/drawing/2014/main" id="{C2728065-1DBD-EF40-A3D2-3FA1FD2DF4D4}"/>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A078FBB2-3A1C-9548-8460-A2B210F2C039}"/>
                </a:ext>
              </a:extLst>
            </p:cNvPr>
            <p:cNvSpPr txBox="1"/>
            <p:nvPr/>
          </p:nvSpPr>
          <p:spPr>
            <a:xfrm>
              <a:off x="1005307" y="5784765"/>
              <a:ext cx="10001396" cy="598840"/>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 </a:t>
              </a:r>
              <a:r>
                <a:rPr lang="fr-FR" sz="2800" b="1" dirty="0">
                  <a:solidFill>
                    <a:srgbClr val="0070C0"/>
                  </a:solidFill>
                  <a:latin typeface="Century Gothic" panose="020B0502020202020204" pitchFamily="34" charset="0"/>
                  <a:cs typeface="Baloo" panose="03080902040302020200" pitchFamily="66" charset="77"/>
                </a:rPr>
                <a:t>Mémo</a:t>
              </a:r>
            </a:p>
          </p:txBody>
        </p:sp>
      </p:grpSp>
    </p:spTree>
    <p:extLst>
      <p:ext uri="{BB962C8B-B14F-4D97-AF65-F5344CB8AC3E}">
        <p14:creationId xmlns:p14="http://schemas.microsoft.com/office/powerpoint/2010/main" val="2002546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cs typeface="Baloo" panose="03080902040302020200" pitchFamily="66" charset="77"/>
                </a:rPr>
                <a:t>Calcul : Multiplier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869281" y="1248591"/>
            <a:ext cx="2453438" cy="695717"/>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42F761D3-D866-2F41-B882-F93B8EE205F1}"/>
                </a:ext>
              </a:extLst>
            </p:cNvPr>
            <p:cNvSpPr txBox="1"/>
            <p:nvPr/>
          </p:nvSpPr>
          <p:spPr>
            <a:xfrm>
              <a:off x="4168588" y="2251027"/>
              <a:ext cx="7354596" cy="3141411"/>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Entraînement</a:t>
              </a:r>
              <a:endParaRPr lang="fr-FR" sz="2400" dirty="0">
                <a:latin typeface="Century Gothic" panose="020B0502020202020204" pitchFamily="34" charset="0"/>
              </a:endParaRPr>
            </a:p>
          </p:txBody>
        </p:sp>
      </p:grpSp>
      <p:sp>
        <p:nvSpPr>
          <p:cNvPr id="17" name="ZoneTexte 16">
            <a:extLst>
              <a:ext uri="{FF2B5EF4-FFF2-40B4-BE49-F238E27FC236}">
                <a16:creationId xmlns:a16="http://schemas.microsoft.com/office/drawing/2014/main" id="{953907B5-77B8-484C-995C-CA1F8E75D39D}"/>
              </a:ext>
            </a:extLst>
          </p:cNvPr>
          <p:cNvSpPr txBox="1"/>
          <p:nvPr/>
        </p:nvSpPr>
        <p:spPr>
          <a:xfrm>
            <a:off x="4869281" y="2895714"/>
            <a:ext cx="3458642" cy="2062103"/>
          </a:xfrm>
          <a:prstGeom prst="rect">
            <a:avLst/>
          </a:prstGeom>
          <a:noFill/>
        </p:spPr>
        <p:txBody>
          <a:bodyPr wrap="square" rtlCol="0">
            <a:spAutoFit/>
          </a:bodyPr>
          <a:lstStyle/>
          <a:p>
            <a:r>
              <a:rPr lang="fr-FR" sz="3200" b="1" dirty="0">
                <a:latin typeface="Century Gothic" panose="020B0502020202020204" pitchFamily="34" charset="0"/>
              </a:rPr>
              <a:t>35,2 x 4,51</a:t>
            </a:r>
          </a:p>
          <a:p>
            <a:r>
              <a:rPr lang="fr-FR" sz="3200" b="1" dirty="0">
                <a:latin typeface="Century Gothic" panose="020B0502020202020204" pitchFamily="34" charset="0"/>
              </a:rPr>
              <a:t>9,7 x 7,52</a:t>
            </a:r>
          </a:p>
          <a:p>
            <a:r>
              <a:rPr lang="fr-FR" sz="3200" b="1" dirty="0">
                <a:latin typeface="Century Gothic" panose="020B0502020202020204" pitchFamily="34" charset="0"/>
              </a:rPr>
              <a:t>490,3 x 8,7</a:t>
            </a:r>
          </a:p>
          <a:p>
            <a:r>
              <a:rPr lang="fr-FR" sz="3200" b="1" dirty="0">
                <a:latin typeface="Century Gothic" panose="020B0502020202020204" pitchFamily="34" charset="0"/>
              </a:rPr>
              <a:t>293,7 – 6,04</a:t>
            </a:r>
          </a:p>
        </p:txBody>
      </p:sp>
    </p:spTree>
    <p:extLst>
      <p:ext uri="{BB962C8B-B14F-4D97-AF65-F5344CB8AC3E}">
        <p14:creationId xmlns:p14="http://schemas.microsoft.com/office/powerpoint/2010/main" val="3400052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 deux nombres décimaux - entraînement</a:t>
            </a:r>
          </a:p>
          <a:p>
            <a:endParaRPr lang="fr-FR" sz="2800"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822102"/>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Jeux : </a:t>
            </a:r>
            <a:r>
              <a:rPr lang="fr-FR" sz="2800" dirty="0">
                <a:solidFill>
                  <a:srgbClr val="C3A7BA"/>
                </a:solidFill>
                <a:latin typeface="Century Gothic" panose="020B0502020202020204" pitchFamily="34" charset="0"/>
              </a:rPr>
              <a:t>Ateliers jeux</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90700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2" y="1814856"/>
            <a:ext cx="115516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Les nombres décimaux :</a:t>
            </a:r>
          </a:p>
          <a:p>
            <a:pPr algn="ctr"/>
            <a:r>
              <a:rPr lang="fr-FR" sz="2800" dirty="0">
                <a:solidFill>
                  <a:srgbClr val="374997"/>
                </a:solidFill>
                <a:latin typeface="Century Gothic" panose="020B0502020202020204" pitchFamily="34" charset="0"/>
              </a:rPr>
              <a:t>Synthèse, retour sur la situation de référence</a:t>
            </a:r>
          </a:p>
          <a:p>
            <a:endParaRPr lang="fr-FR" sz="2800" dirty="0">
              <a:solidFill>
                <a:srgbClr val="374997"/>
              </a:solidFill>
              <a:latin typeface="Century Gothic" panose="020B0502020202020204" pitchFamily="34" charset="0"/>
            </a:endParaRPr>
          </a:p>
          <a:p>
            <a:endParaRPr lang="fr-FR" sz="2800" dirty="0">
              <a:solidFill>
                <a:srgbClr val="374997"/>
              </a:solidFill>
              <a:latin typeface="Century Gothic" panose="020B0502020202020204" pitchFamily="34" charset="0"/>
            </a:endParaRPr>
          </a:p>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a:t>
            </a:r>
            <a:r>
              <a:rPr lang="fr-FR" sz="2800" dirty="0">
                <a:solidFill>
                  <a:srgbClr val="C3A7BA"/>
                </a:solidFill>
                <a:latin typeface="Century Gothic" panose="020B0502020202020204" pitchFamily="34" charset="0"/>
              </a:rPr>
              <a:t>      </a:t>
            </a:r>
            <a:r>
              <a:rPr lang="fr-FR" sz="2800" b="1" dirty="0">
                <a:solidFill>
                  <a:srgbClr val="C3A7BA"/>
                </a:solidFill>
                <a:latin typeface="Century Gothic" panose="020B0502020202020204" pitchFamily="34" charset="0"/>
              </a:rPr>
              <a:t>Contenances, volumes,</a:t>
            </a:r>
          </a:p>
          <a:p>
            <a:r>
              <a:rPr lang="fr-FR" sz="2800" dirty="0">
                <a:solidFill>
                  <a:srgbClr val="374997"/>
                </a:solidFill>
                <a:latin typeface="Century Gothic" panose="020B0502020202020204" pitchFamily="34" charset="0"/>
              </a:rPr>
              <a:t>deux nombres décimaux (1)          </a:t>
            </a:r>
            <a:r>
              <a:rPr lang="fr-FR" sz="2800" b="1" dirty="0">
                <a:solidFill>
                  <a:srgbClr val="C3A7BA"/>
                </a:solidFill>
                <a:latin typeface="Century Gothic" panose="020B0502020202020204" pitchFamily="34" charset="0"/>
              </a:rPr>
              <a:t>masses</a:t>
            </a:r>
            <a:r>
              <a:rPr lang="fr-FR" sz="2800" dirty="0">
                <a:solidFill>
                  <a:srgbClr val="C3A7BA"/>
                </a:solidFill>
                <a:latin typeface="Century Gothic" panose="020B0502020202020204" pitchFamily="34" charset="0"/>
              </a:rPr>
              <a:t> : problèmes</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cxnSp>
        <p:nvCxnSpPr>
          <p:cNvPr id="9" name="Connecteur droit 8">
            <a:extLst>
              <a:ext uri="{FF2B5EF4-FFF2-40B4-BE49-F238E27FC236}">
                <a16:creationId xmlns:a16="http://schemas.microsoft.com/office/drawing/2014/main" id="{CB164894-43C1-A042-B4BE-9F8B0494BA78}"/>
              </a:ext>
            </a:extLst>
          </p:cNvPr>
          <p:cNvCxnSpPr>
            <a:stCxn id="21" idx="1"/>
            <a:endCxn id="21" idx="3"/>
          </p:cNvCxnSpPr>
          <p:nvPr/>
        </p:nvCxnSpPr>
        <p:spPr>
          <a:xfrm>
            <a:off x="335552" y="3820092"/>
            <a:ext cx="11551647" cy="0"/>
          </a:xfrm>
          <a:prstGeom prst="line">
            <a:avLst/>
          </a:prstGeom>
          <a:ln w="57150">
            <a:solidFill>
              <a:srgbClr val="C3A7BA"/>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9DF9055-36AB-C645-A97A-0ECE73BEB760}"/>
              </a:ext>
            </a:extLst>
          </p:cNvPr>
          <p:cNvCxnSpPr>
            <a:cxnSpLocks/>
            <a:endCxn id="21" idx="2"/>
          </p:cNvCxnSpPr>
          <p:nvPr/>
        </p:nvCxnSpPr>
        <p:spPr>
          <a:xfrm>
            <a:off x="6096000" y="3820092"/>
            <a:ext cx="15376" cy="2005236"/>
          </a:xfrm>
          <a:prstGeom prst="line">
            <a:avLst/>
          </a:prstGeom>
          <a:ln w="57150">
            <a:solidFill>
              <a:srgbClr val="C3A7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07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119606" y="5845767"/>
              <a:ext cx="10001398" cy="492779"/>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Addition et soustraction de nombres décimaux : </a:t>
              </a:r>
              <a:r>
                <a:rPr lang="fr-FR" sz="2400" b="1" dirty="0">
                  <a:solidFill>
                    <a:srgbClr val="C3A7BA"/>
                  </a:solidFill>
                  <a:latin typeface="Century Gothic" panose="020B0502020202020204" pitchFamily="34" charset="0"/>
                </a:rPr>
                <a:t>entraînement</a:t>
              </a:r>
            </a:p>
          </p:txBody>
        </p:sp>
      </p:grpSp>
      <p:sp>
        <p:nvSpPr>
          <p:cNvPr id="13" name="Rectangle : avec coins arrondis en haut 12">
            <a:extLst>
              <a:ext uri="{FF2B5EF4-FFF2-40B4-BE49-F238E27FC236}">
                <a16:creationId xmlns:a16="http://schemas.microsoft.com/office/drawing/2014/main" id="{0BBAA00B-6946-194C-ACB6-A59913365E94}"/>
              </a:ext>
            </a:extLst>
          </p:cNvPr>
          <p:cNvSpPr/>
          <p:nvPr/>
        </p:nvSpPr>
        <p:spPr>
          <a:xfrm>
            <a:off x="2250831" y="1121517"/>
            <a:ext cx="7751298" cy="648830"/>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latin typeface="Century Gothic" panose="020B0502020202020204" pitchFamily="34" charset="0"/>
              </a:rPr>
              <a:t>Ex. 1 et 2 p.196</a:t>
            </a:r>
          </a:p>
        </p:txBody>
      </p:sp>
      <p:pic>
        <p:nvPicPr>
          <p:cNvPr id="9" name="Image 8">
            <a:extLst>
              <a:ext uri="{FF2B5EF4-FFF2-40B4-BE49-F238E27FC236}">
                <a16:creationId xmlns:a16="http://schemas.microsoft.com/office/drawing/2014/main" id="{05710903-E175-7949-9A08-95D7573B1626}"/>
              </a:ext>
            </a:extLst>
          </p:cNvPr>
          <p:cNvPicPr>
            <a:picLocks noChangeAspect="1"/>
          </p:cNvPicPr>
          <p:nvPr/>
        </p:nvPicPr>
        <p:blipFill>
          <a:blip r:embed="rId2"/>
          <a:stretch>
            <a:fillRect/>
          </a:stretch>
        </p:blipFill>
        <p:spPr>
          <a:xfrm>
            <a:off x="2796798" y="2673350"/>
            <a:ext cx="6598403" cy="2908185"/>
          </a:xfrm>
          <a:prstGeom prst="rect">
            <a:avLst/>
          </a:prstGeom>
        </p:spPr>
      </p:pic>
    </p:spTree>
    <p:extLst>
      <p:ext uri="{BB962C8B-B14F-4D97-AF65-F5344CB8AC3E}">
        <p14:creationId xmlns:p14="http://schemas.microsoft.com/office/powerpoint/2010/main" val="2591432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décimaux : </a:t>
              </a:r>
              <a:r>
                <a:rPr lang="fr-FR" sz="2800" b="1" dirty="0">
                  <a:solidFill>
                    <a:srgbClr val="00B0F0"/>
                  </a:solidFill>
                  <a:latin typeface="Century Gothic" panose="020B0502020202020204" pitchFamily="34" charset="0"/>
                  <a:cs typeface="Baloo" panose="03080902040302020200" pitchFamily="66" charset="77"/>
                </a:rPr>
                <a:t>La bataille des décimaux</a:t>
              </a:r>
            </a:p>
          </p:txBody>
        </p:sp>
      </p:grpSp>
      <p:pic>
        <p:nvPicPr>
          <p:cNvPr id="4" name="Image 3">
            <a:extLst>
              <a:ext uri="{FF2B5EF4-FFF2-40B4-BE49-F238E27FC236}">
                <a16:creationId xmlns:a16="http://schemas.microsoft.com/office/drawing/2014/main" id="{73808D0A-D4EA-AB42-A3D0-B9E7D72CB369}"/>
              </a:ext>
            </a:extLst>
          </p:cNvPr>
          <p:cNvPicPr>
            <a:picLocks noChangeAspect="1"/>
          </p:cNvPicPr>
          <p:nvPr/>
        </p:nvPicPr>
        <p:blipFill>
          <a:blip r:embed="rId2"/>
          <a:stretch>
            <a:fillRect/>
          </a:stretch>
        </p:blipFill>
        <p:spPr>
          <a:xfrm>
            <a:off x="6247618" y="1083508"/>
            <a:ext cx="3896353" cy="5272842"/>
          </a:xfrm>
          <a:prstGeom prst="rect">
            <a:avLst/>
          </a:prstGeom>
        </p:spPr>
      </p:pic>
      <p:pic>
        <p:nvPicPr>
          <p:cNvPr id="6" name="Image 5">
            <a:extLst>
              <a:ext uri="{FF2B5EF4-FFF2-40B4-BE49-F238E27FC236}">
                <a16:creationId xmlns:a16="http://schemas.microsoft.com/office/drawing/2014/main" id="{8D331502-6282-5B4B-B167-AFD0D9D9BCD3}"/>
              </a:ext>
            </a:extLst>
          </p:cNvPr>
          <p:cNvPicPr>
            <a:picLocks noChangeAspect="1"/>
          </p:cNvPicPr>
          <p:nvPr/>
        </p:nvPicPr>
        <p:blipFill>
          <a:blip r:embed="rId3"/>
          <a:stretch>
            <a:fillRect/>
          </a:stretch>
        </p:blipFill>
        <p:spPr>
          <a:xfrm>
            <a:off x="242766" y="1193018"/>
            <a:ext cx="2176877" cy="2297300"/>
          </a:xfrm>
          <a:prstGeom prst="rect">
            <a:avLst/>
          </a:prstGeom>
        </p:spPr>
      </p:pic>
      <p:pic>
        <p:nvPicPr>
          <p:cNvPr id="12" name="Image 11">
            <a:extLst>
              <a:ext uri="{FF2B5EF4-FFF2-40B4-BE49-F238E27FC236}">
                <a16:creationId xmlns:a16="http://schemas.microsoft.com/office/drawing/2014/main" id="{5D0F9239-17D3-C146-B654-7D27EA1E53FB}"/>
              </a:ext>
            </a:extLst>
          </p:cNvPr>
          <p:cNvPicPr>
            <a:picLocks noChangeAspect="1"/>
          </p:cNvPicPr>
          <p:nvPr/>
        </p:nvPicPr>
        <p:blipFill>
          <a:blip r:embed="rId4"/>
          <a:stretch>
            <a:fillRect/>
          </a:stretch>
        </p:blipFill>
        <p:spPr>
          <a:xfrm>
            <a:off x="242766" y="3719929"/>
            <a:ext cx="2209018" cy="2303019"/>
          </a:xfrm>
          <a:prstGeom prst="rect">
            <a:avLst/>
          </a:prstGeom>
        </p:spPr>
      </p:pic>
      <p:pic>
        <p:nvPicPr>
          <p:cNvPr id="17" name="Image 16">
            <a:extLst>
              <a:ext uri="{FF2B5EF4-FFF2-40B4-BE49-F238E27FC236}">
                <a16:creationId xmlns:a16="http://schemas.microsoft.com/office/drawing/2014/main" id="{FF489A00-2BC3-024D-9AFA-1B66FBD33A4F}"/>
              </a:ext>
            </a:extLst>
          </p:cNvPr>
          <p:cNvPicPr>
            <a:picLocks noChangeAspect="1"/>
          </p:cNvPicPr>
          <p:nvPr/>
        </p:nvPicPr>
        <p:blipFill>
          <a:blip r:embed="rId5"/>
          <a:stretch>
            <a:fillRect/>
          </a:stretch>
        </p:blipFill>
        <p:spPr>
          <a:xfrm>
            <a:off x="3362178" y="1193018"/>
            <a:ext cx="2176877" cy="2287566"/>
          </a:xfrm>
          <a:prstGeom prst="rect">
            <a:avLst/>
          </a:prstGeom>
        </p:spPr>
      </p:pic>
      <p:pic>
        <p:nvPicPr>
          <p:cNvPr id="22" name="Image 21">
            <a:extLst>
              <a:ext uri="{FF2B5EF4-FFF2-40B4-BE49-F238E27FC236}">
                <a16:creationId xmlns:a16="http://schemas.microsoft.com/office/drawing/2014/main" id="{52AA6A92-6C6B-3A4B-92C0-397E924EAAE6}"/>
              </a:ext>
            </a:extLst>
          </p:cNvPr>
          <p:cNvPicPr>
            <a:picLocks noChangeAspect="1"/>
          </p:cNvPicPr>
          <p:nvPr/>
        </p:nvPicPr>
        <p:blipFill>
          <a:blip r:embed="rId6"/>
          <a:stretch>
            <a:fillRect/>
          </a:stretch>
        </p:blipFill>
        <p:spPr>
          <a:xfrm>
            <a:off x="3346107" y="3729958"/>
            <a:ext cx="2209018" cy="2282960"/>
          </a:xfrm>
          <a:prstGeom prst="rect">
            <a:avLst/>
          </a:prstGeom>
        </p:spPr>
      </p:pic>
      <p:pic>
        <p:nvPicPr>
          <p:cNvPr id="10" name="Image 9">
            <a:extLst>
              <a:ext uri="{FF2B5EF4-FFF2-40B4-BE49-F238E27FC236}">
                <a16:creationId xmlns:a16="http://schemas.microsoft.com/office/drawing/2014/main" id="{1449C789-599E-CF4D-B94F-DC076EC25726}"/>
              </a:ext>
            </a:extLst>
          </p:cNvPr>
          <p:cNvPicPr>
            <a:picLocks noChangeAspect="1"/>
          </p:cNvPicPr>
          <p:nvPr/>
        </p:nvPicPr>
        <p:blipFill>
          <a:blip r:embed="rId7"/>
          <a:stretch>
            <a:fillRect/>
          </a:stretch>
        </p:blipFill>
        <p:spPr>
          <a:xfrm>
            <a:off x="1593361" y="2064575"/>
            <a:ext cx="2176877" cy="2267960"/>
          </a:xfrm>
          <a:prstGeom prst="rect">
            <a:avLst/>
          </a:prstGeom>
        </p:spPr>
      </p:pic>
      <p:grpSp>
        <p:nvGrpSpPr>
          <p:cNvPr id="13" name="Groupe 12">
            <a:extLst>
              <a:ext uri="{FF2B5EF4-FFF2-40B4-BE49-F238E27FC236}">
                <a16:creationId xmlns:a16="http://schemas.microsoft.com/office/drawing/2014/main" id="{CAC10856-2342-4A42-988F-1CF5CC1D755B}"/>
              </a:ext>
            </a:extLst>
          </p:cNvPr>
          <p:cNvGrpSpPr/>
          <p:nvPr/>
        </p:nvGrpSpPr>
        <p:grpSpPr>
          <a:xfrm>
            <a:off x="289833" y="186222"/>
            <a:ext cx="1303528" cy="648830"/>
            <a:chOff x="1778000" y="2070542"/>
            <a:chExt cx="1929892" cy="1111320"/>
          </a:xfrm>
        </p:grpSpPr>
        <p:sp>
          <p:nvSpPr>
            <p:cNvPr id="14" name="Rectangle : coins arrondis 13">
              <a:extLst>
                <a:ext uri="{FF2B5EF4-FFF2-40B4-BE49-F238E27FC236}">
                  <a16:creationId xmlns:a16="http://schemas.microsoft.com/office/drawing/2014/main" id="{A1448031-8EA2-264A-8F98-D55C46760972}"/>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C2365649-1463-8748-8AAE-5A44CFE9F597}"/>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Tree>
    <p:extLst>
      <p:ext uri="{BB962C8B-B14F-4D97-AF65-F5344CB8AC3E}">
        <p14:creationId xmlns:p14="http://schemas.microsoft.com/office/powerpoint/2010/main" val="967111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Les figures planes : </a:t>
              </a:r>
              <a:r>
                <a:rPr lang="fr-FR" sz="2800" b="1" dirty="0">
                  <a:solidFill>
                    <a:srgbClr val="FF41A5"/>
                  </a:solidFill>
                  <a:latin typeface="Century Gothic" panose="020B0502020202020204" pitchFamily="34" charset="0"/>
                  <a:cs typeface="Baloo" panose="03080902040302020200" pitchFamily="66" charset="77"/>
                </a:rPr>
                <a:t>Q</a:t>
              </a:r>
              <a:r>
                <a:rPr lang="fr-FR" sz="2800" b="1" dirty="0">
                  <a:solidFill>
                    <a:srgbClr val="00B0F0"/>
                  </a:solidFill>
                  <a:latin typeface="Century Gothic" panose="020B0502020202020204" pitchFamily="34" charset="0"/>
                  <a:cs typeface="Baloo" panose="03080902040302020200" pitchFamily="66" charset="77"/>
                </a:rPr>
                <a:t>u</a:t>
              </a:r>
              <a:r>
                <a:rPr lang="fr-FR" sz="2800" b="1" dirty="0">
                  <a:solidFill>
                    <a:srgbClr val="FF41A5"/>
                  </a:solidFill>
                  <a:latin typeface="Century Gothic" panose="020B0502020202020204" pitchFamily="34" charset="0"/>
                  <a:cs typeface="Baloo" panose="03080902040302020200" pitchFamily="66" charset="77"/>
                </a:rPr>
                <a:t>i</a:t>
              </a:r>
              <a:r>
                <a:rPr lang="fr-FR" sz="2800" b="1" dirty="0">
                  <a:solidFill>
                    <a:srgbClr val="00B0F0"/>
                  </a:solidFill>
                  <a:latin typeface="Century Gothic" panose="020B0502020202020204" pitchFamily="34" charset="0"/>
                  <a:cs typeface="Baloo" panose="03080902040302020200" pitchFamily="66" charset="77"/>
                </a:rPr>
                <a:t> e</a:t>
              </a:r>
              <a:r>
                <a:rPr lang="fr-FR" sz="2800" b="1" dirty="0">
                  <a:solidFill>
                    <a:srgbClr val="FF41A5"/>
                  </a:solidFill>
                  <a:latin typeface="Century Gothic" panose="020B0502020202020204" pitchFamily="34" charset="0"/>
                  <a:cs typeface="Baloo" panose="03080902040302020200" pitchFamily="66" charset="77"/>
                </a:rPr>
                <a:t>s</a:t>
              </a:r>
              <a:r>
                <a:rPr lang="fr-FR" sz="2800" b="1" dirty="0">
                  <a:solidFill>
                    <a:srgbClr val="00B0F0"/>
                  </a:solidFill>
                  <a:latin typeface="Century Gothic" panose="020B0502020202020204" pitchFamily="34" charset="0"/>
                  <a:cs typeface="Baloo" panose="03080902040302020200" pitchFamily="66" charset="77"/>
                </a:rPr>
                <a:t>t</a:t>
              </a:r>
              <a:r>
                <a:rPr lang="fr-FR" sz="2800" b="1" dirty="0">
                  <a:solidFill>
                    <a:srgbClr val="FF41A5"/>
                  </a:solidFill>
                  <a:latin typeface="Century Gothic" panose="020B0502020202020204" pitchFamily="34" charset="0"/>
                  <a:cs typeface="Baloo" panose="03080902040302020200" pitchFamily="66" charset="77"/>
                </a:rPr>
                <a:t>-</a:t>
              </a:r>
              <a:r>
                <a:rPr lang="fr-FR" sz="2800" b="1" dirty="0">
                  <a:solidFill>
                    <a:srgbClr val="00B0F0"/>
                  </a:solidFill>
                  <a:latin typeface="Century Gothic" panose="020B0502020202020204" pitchFamily="34" charset="0"/>
                  <a:cs typeface="Baloo" panose="03080902040302020200" pitchFamily="66" charset="77"/>
                </a:rPr>
                <a:t>c</a:t>
              </a:r>
              <a:r>
                <a:rPr lang="fr-FR" sz="2800" b="1" dirty="0">
                  <a:solidFill>
                    <a:srgbClr val="FF41A5"/>
                  </a:solidFill>
                  <a:latin typeface="Century Gothic" panose="020B0502020202020204" pitchFamily="34" charset="0"/>
                  <a:cs typeface="Baloo" panose="03080902040302020200" pitchFamily="66" charset="77"/>
                </a:rPr>
                <a:t>e</a:t>
              </a:r>
              <a:r>
                <a:rPr lang="fr-FR" sz="2800" b="1" dirty="0">
                  <a:solidFill>
                    <a:srgbClr val="00B0F0"/>
                  </a:solidFill>
                  <a:latin typeface="Century Gothic" panose="020B0502020202020204" pitchFamily="34" charset="0"/>
                  <a:cs typeface="Baloo" panose="03080902040302020200" pitchFamily="66" charset="77"/>
                </a:rPr>
                <a:t> ?</a:t>
              </a:r>
            </a:p>
          </p:txBody>
        </p:sp>
      </p:grpSp>
      <p:pic>
        <p:nvPicPr>
          <p:cNvPr id="5" name="Image 4">
            <a:extLst>
              <a:ext uri="{FF2B5EF4-FFF2-40B4-BE49-F238E27FC236}">
                <a16:creationId xmlns:a16="http://schemas.microsoft.com/office/drawing/2014/main" id="{0FCF7FF9-3807-7A4D-9C72-56A3CFD82C7A}"/>
              </a:ext>
            </a:extLst>
          </p:cNvPr>
          <p:cNvPicPr>
            <a:picLocks noChangeAspect="1"/>
          </p:cNvPicPr>
          <p:nvPr/>
        </p:nvPicPr>
        <p:blipFill>
          <a:blip r:embed="rId2"/>
          <a:stretch>
            <a:fillRect/>
          </a:stretch>
        </p:blipFill>
        <p:spPr>
          <a:xfrm>
            <a:off x="203099" y="1533379"/>
            <a:ext cx="8137598" cy="4401180"/>
          </a:xfrm>
          <a:prstGeom prst="rect">
            <a:avLst/>
          </a:prstGeom>
        </p:spPr>
      </p:pic>
      <p:pic>
        <p:nvPicPr>
          <p:cNvPr id="9" name="Image 8">
            <a:extLst>
              <a:ext uri="{FF2B5EF4-FFF2-40B4-BE49-F238E27FC236}">
                <a16:creationId xmlns:a16="http://schemas.microsoft.com/office/drawing/2014/main" id="{E7C85665-1F50-844A-B11E-D0A8558681B8}"/>
              </a:ext>
            </a:extLst>
          </p:cNvPr>
          <p:cNvPicPr>
            <a:picLocks noChangeAspect="1"/>
          </p:cNvPicPr>
          <p:nvPr/>
        </p:nvPicPr>
        <p:blipFill>
          <a:blip r:embed="rId3"/>
          <a:stretch>
            <a:fillRect/>
          </a:stretch>
        </p:blipFill>
        <p:spPr>
          <a:xfrm>
            <a:off x="8499074" y="1290388"/>
            <a:ext cx="3489827" cy="4887162"/>
          </a:xfrm>
          <a:prstGeom prst="rect">
            <a:avLst/>
          </a:prstGeom>
        </p:spPr>
      </p:pic>
      <p:grpSp>
        <p:nvGrpSpPr>
          <p:cNvPr id="10" name="Groupe 9">
            <a:extLst>
              <a:ext uri="{FF2B5EF4-FFF2-40B4-BE49-F238E27FC236}">
                <a16:creationId xmlns:a16="http://schemas.microsoft.com/office/drawing/2014/main" id="{F1D3D9A8-29F3-E145-BBB5-2C38FD381774}"/>
              </a:ext>
            </a:extLst>
          </p:cNvPr>
          <p:cNvGrpSpPr/>
          <p:nvPr/>
        </p:nvGrpSpPr>
        <p:grpSpPr>
          <a:xfrm>
            <a:off x="289833" y="186222"/>
            <a:ext cx="1303528" cy="648830"/>
            <a:chOff x="1778000" y="2070542"/>
            <a:chExt cx="1929892" cy="1111320"/>
          </a:xfrm>
        </p:grpSpPr>
        <p:sp>
          <p:nvSpPr>
            <p:cNvPr id="11" name="Rectangle : coins arrondis 10">
              <a:extLst>
                <a:ext uri="{FF2B5EF4-FFF2-40B4-BE49-F238E27FC236}">
                  <a16:creationId xmlns:a16="http://schemas.microsoft.com/office/drawing/2014/main" id="{69559FDC-313A-2940-B252-C6AD169012F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FB8F1D2-66F0-A74F-A698-E1A5BBDB9A4A}"/>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Tree>
    <p:extLst>
      <p:ext uri="{BB962C8B-B14F-4D97-AF65-F5344CB8AC3E}">
        <p14:creationId xmlns:p14="http://schemas.microsoft.com/office/powerpoint/2010/main" val="33377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4648802" y="1138696"/>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293087" y="1907637"/>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Les nombres décimaux :</a:t>
            </a:r>
          </a:p>
          <a:p>
            <a:pPr algn="ctr"/>
            <a:r>
              <a:rPr lang="fr-FR" sz="2800" dirty="0">
                <a:solidFill>
                  <a:srgbClr val="374997"/>
                </a:solidFill>
                <a:latin typeface="Century Gothic" panose="020B0502020202020204" pitchFamily="34" charset="0"/>
              </a:rPr>
              <a:t>Synthèse, retour sur la situation de référence</a:t>
            </a: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6239672" y="1150418"/>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70C0"/>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949185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6072</TotalTime>
  <Words>2681</Words>
  <Application>Microsoft Macintosh PowerPoint</Application>
  <PresentationFormat>Grand écran</PresentationFormat>
  <Paragraphs>492</Paragraphs>
  <Slides>82</Slides>
  <Notes>0</Notes>
  <HiddenSlides>0</HiddenSlides>
  <MMClips>3</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82</vt:i4>
      </vt:variant>
    </vt:vector>
  </HeadingPairs>
  <TitlesOfParts>
    <vt:vector size="88" baseType="lpstr">
      <vt:lpstr>Arial</vt:lpstr>
      <vt:lpstr>Calibri</vt:lpstr>
      <vt:lpstr>Calibri Light</vt:lpstr>
      <vt:lpstr>Cambria Math</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148</cp:revision>
  <dcterms:created xsi:type="dcterms:W3CDTF">2021-08-14T07:02:46Z</dcterms:created>
  <dcterms:modified xsi:type="dcterms:W3CDTF">2023-02-13T18:30:01Z</dcterms:modified>
</cp:coreProperties>
</file>