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715" r:id="rId2"/>
    <p:sldId id="1246" r:id="rId3"/>
    <p:sldId id="435" r:id="rId4"/>
    <p:sldId id="880" r:id="rId5"/>
    <p:sldId id="436" r:id="rId6"/>
    <p:sldId id="1404" r:id="rId7"/>
    <p:sldId id="1213" r:id="rId8"/>
    <p:sldId id="1189" r:id="rId9"/>
    <p:sldId id="1405" r:id="rId10"/>
    <p:sldId id="1131" r:id="rId11"/>
    <p:sldId id="1125" r:id="rId12"/>
    <p:sldId id="1126" r:id="rId13"/>
    <p:sldId id="1128" r:id="rId14"/>
    <p:sldId id="1127" r:id="rId15"/>
    <p:sldId id="1133" r:id="rId16"/>
    <p:sldId id="1406" r:id="rId17"/>
    <p:sldId id="1241" r:id="rId18"/>
    <p:sldId id="718" r:id="rId19"/>
    <p:sldId id="1407" r:id="rId20"/>
    <p:sldId id="1411" r:id="rId21"/>
    <p:sldId id="1412" r:id="rId22"/>
    <p:sldId id="1410" r:id="rId23"/>
    <p:sldId id="1421" r:id="rId24"/>
    <p:sldId id="756" r:id="rId25"/>
    <p:sldId id="1331" r:id="rId26"/>
    <p:sldId id="1415" r:id="rId27"/>
    <p:sldId id="1153" r:id="rId28"/>
    <p:sldId id="1154" r:id="rId29"/>
    <p:sldId id="1158" r:id="rId30"/>
    <p:sldId id="1155" r:id="rId31"/>
    <p:sldId id="1156" r:id="rId32"/>
    <p:sldId id="1157" r:id="rId33"/>
    <p:sldId id="1160" r:id="rId34"/>
    <p:sldId id="1418" r:id="rId35"/>
    <p:sldId id="1416" r:id="rId36"/>
    <p:sldId id="1417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A5"/>
    <a:srgbClr val="374997"/>
    <a:srgbClr val="C3A7BA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50"/>
    <p:restoredTop sz="96272"/>
  </p:normalViewPr>
  <p:slideViewPr>
    <p:cSldViewPr snapToGrid="0" snapToObjects="1">
      <p:cViewPr varScale="1">
        <p:scale>
          <a:sx n="125" d="100"/>
          <a:sy n="125" d="100"/>
        </p:scale>
        <p:origin x="1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26/12/2022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26/12/2022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26/12/2022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26/12/2022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26/12/2022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26/12/2022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26/12/2022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26/12/2022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3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6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Nombres décimaux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A898B88F-A2E8-DF43-8EAA-370B5DAE1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811" y="1084321"/>
            <a:ext cx="7814378" cy="563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43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Nombres décimaux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32CD5423-707E-9A41-A0CB-44C87B64AA64}"/>
              </a:ext>
            </a:extLst>
          </p:cNvPr>
          <p:cNvSpPr/>
          <p:nvPr/>
        </p:nvSpPr>
        <p:spPr>
          <a:xfrm>
            <a:off x="8401049" y="2586908"/>
            <a:ext cx="3347414" cy="267429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devez-vous faire ?</a:t>
            </a:r>
          </a:p>
          <a:p>
            <a:endParaRPr lang="fr-F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qui est inscrit sur les différentes étiquettes ?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F88C63E-34F8-C541-9412-312AA36E3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22" y="1082678"/>
            <a:ext cx="7814378" cy="563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47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Nombres décimaux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3758851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F88C63E-34F8-C541-9412-312AA36E3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66" y="113710"/>
            <a:ext cx="9191493" cy="66305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8C7F33-FD43-C64B-924C-AE244526AF92}"/>
              </a:ext>
            </a:extLst>
          </p:cNvPr>
          <p:cNvSpPr/>
          <p:nvPr/>
        </p:nvSpPr>
        <p:spPr>
          <a:xfrm>
            <a:off x="9362659" y="113710"/>
            <a:ext cx="2658174" cy="6607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DC7B486-C932-6340-AA92-7D59BBE8AEB0}"/>
              </a:ext>
            </a:extLst>
          </p:cNvPr>
          <p:cNvCxnSpPr>
            <a:cxnSpLocks/>
          </p:cNvCxnSpPr>
          <p:nvPr/>
        </p:nvCxnSpPr>
        <p:spPr>
          <a:xfrm>
            <a:off x="9362658" y="1094017"/>
            <a:ext cx="26581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DA64775-7867-A042-A733-4FA9498B220C}"/>
              </a:ext>
            </a:extLst>
          </p:cNvPr>
          <p:cNvCxnSpPr/>
          <p:nvPr/>
        </p:nvCxnSpPr>
        <p:spPr>
          <a:xfrm>
            <a:off x="9362658" y="3042560"/>
            <a:ext cx="26581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A359ADE-2940-6D44-8E50-36C01E8CA3A6}"/>
              </a:ext>
            </a:extLst>
          </p:cNvPr>
          <p:cNvCxnSpPr/>
          <p:nvPr/>
        </p:nvCxnSpPr>
        <p:spPr>
          <a:xfrm>
            <a:off x="9362658" y="4272643"/>
            <a:ext cx="26581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CD4C2EB-F851-CC44-8892-4BA5E4494702}"/>
              </a:ext>
            </a:extLst>
          </p:cNvPr>
          <p:cNvCxnSpPr/>
          <p:nvPr/>
        </p:nvCxnSpPr>
        <p:spPr>
          <a:xfrm>
            <a:off x="9362658" y="5519057"/>
            <a:ext cx="26581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47EF3D6-AC4E-734A-9AAB-558287FB63FD}"/>
              </a:ext>
            </a:extLst>
          </p:cNvPr>
          <p:cNvSpPr txBox="1"/>
          <p:nvPr/>
        </p:nvSpPr>
        <p:spPr>
          <a:xfrm>
            <a:off x="9362658" y="148506"/>
            <a:ext cx="310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8D37758-7068-D949-9324-FD93D6EFCAD4}"/>
              </a:ext>
            </a:extLst>
          </p:cNvPr>
          <p:cNvSpPr txBox="1"/>
          <p:nvPr/>
        </p:nvSpPr>
        <p:spPr>
          <a:xfrm>
            <a:off x="9385373" y="1122777"/>
            <a:ext cx="310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5F1AEDD-A96D-BF42-8E67-0122AF9A6EEA}"/>
              </a:ext>
            </a:extLst>
          </p:cNvPr>
          <p:cNvSpPr txBox="1"/>
          <p:nvPr/>
        </p:nvSpPr>
        <p:spPr>
          <a:xfrm>
            <a:off x="9359103" y="3063485"/>
            <a:ext cx="310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AEECBA4-8CED-7A4F-AB98-DF26F13D4FB4}"/>
              </a:ext>
            </a:extLst>
          </p:cNvPr>
          <p:cNvSpPr txBox="1"/>
          <p:nvPr/>
        </p:nvSpPr>
        <p:spPr>
          <a:xfrm>
            <a:off x="9385212" y="4272643"/>
            <a:ext cx="310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B6F7811-4087-974F-9843-B6B4DFCF6567}"/>
              </a:ext>
            </a:extLst>
          </p:cNvPr>
          <p:cNvSpPr txBox="1"/>
          <p:nvPr/>
        </p:nvSpPr>
        <p:spPr>
          <a:xfrm>
            <a:off x="9369047" y="5565946"/>
            <a:ext cx="310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10809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Nombres décimaux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B3208DC7-2E1E-0947-A321-18604666E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810" y="1064367"/>
            <a:ext cx="6004379" cy="570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3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Nombres décimaux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mission 1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132901DF-BAB5-1D47-95BC-3FA268D2C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177" y="1090593"/>
            <a:ext cx="7886627" cy="563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7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038721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47004" y="309949"/>
            <a:ext cx="1277051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563929" y="299815"/>
            <a:ext cx="1043603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76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3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division de deux nombres entiers avec diviseur à un chiffre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FD6D33D-87A8-3948-8025-7D095CEB993B}"/>
              </a:ext>
            </a:extLst>
          </p:cNvPr>
          <p:cNvSpPr/>
          <p:nvPr/>
        </p:nvSpPr>
        <p:spPr>
          <a:xfrm>
            <a:off x="2578201" y="2279123"/>
            <a:ext cx="7035598" cy="39407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87 : 3</a:t>
            </a:r>
          </a:p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982 : 4</a:t>
            </a:r>
          </a:p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835 : 5</a:t>
            </a:r>
          </a:p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2 406 : 7</a:t>
            </a:r>
          </a:p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954 : 9</a:t>
            </a:r>
          </a:p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5 031 : 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B28E64-269C-3549-B66F-8A7CC1C7767F}"/>
              </a:ext>
            </a:extLst>
          </p:cNvPr>
          <p:cNvSpPr/>
          <p:nvPr/>
        </p:nvSpPr>
        <p:spPr>
          <a:xfrm>
            <a:off x="2578201" y="1267244"/>
            <a:ext cx="7035598" cy="83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Pose et résous les divisions suivantes :</a:t>
            </a:r>
          </a:p>
        </p:txBody>
      </p:sp>
    </p:spTree>
    <p:extLst>
      <p:ext uri="{BB962C8B-B14F-4D97-AF65-F5344CB8AC3E}">
        <p14:creationId xmlns:p14="http://schemas.microsoft.com/office/powerpoint/2010/main" val="2413893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3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6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Les nombres décimaux :</a:t>
            </a:r>
          </a:p>
          <a:p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1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09913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460562" y="2274860"/>
            <a:ext cx="9283894" cy="23082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nombres décimaux :</a:t>
            </a:r>
          </a:p>
          <a:p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Vérification des prérequis et situation de référence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Jeu mathématique :</a:t>
            </a:r>
          </a:p>
          <a:p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Des chiffres en folie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950403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Les nombres décimaux :</a:t>
            </a:r>
          </a:p>
          <a:p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1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321897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nombres décimaux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mission 1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652777B3-CF0E-7E4D-9432-FB8812A304C6}"/>
              </a:ext>
            </a:extLst>
          </p:cNvPr>
          <p:cNvSpPr txBox="1"/>
          <p:nvPr/>
        </p:nvSpPr>
        <p:spPr>
          <a:xfrm>
            <a:off x="2208628" y="1140114"/>
            <a:ext cx="792010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1, 2 et 7 p.48 – BONUS : ex 12 p.48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DBDD23-88AD-5745-A201-F416C5D19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827089"/>
            <a:ext cx="3623567" cy="19563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6BEE3C5-F59B-0741-A2AC-70E456AEA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9" y="1827089"/>
            <a:ext cx="3736526" cy="279841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B14BA4D-1A4C-3845-BF0A-42420503C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151" y="1827089"/>
            <a:ext cx="3974739" cy="253389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A2AB038-FCEA-494C-AC9A-9224339CA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2120" y="4893304"/>
            <a:ext cx="3736525" cy="182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77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855563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47004" y="309949"/>
            <a:ext cx="1277051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563929" y="299815"/>
            <a:ext cx="1043603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76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3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division de deux nombres entiers avec diviseur à un chiffre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FD6D33D-87A8-3948-8025-7D095CEB993B}"/>
              </a:ext>
            </a:extLst>
          </p:cNvPr>
          <p:cNvSpPr/>
          <p:nvPr/>
        </p:nvSpPr>
        <p:spPr>
          <a:xfrm>
            <a:off x="2578201" y="2279123"/>
            <a:ext cx="7035598" cy="39407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963 : 9</a:t>
            </a:r>
          </a:p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257 : 2</a:t>
            </a:r>
          </a:p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2 345 : 7</a:t>
            </a:r>
          </a:p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859 : 4</a:t>
            </a:r>
          </a:p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4 277 : 5</a:t>
            </a:r>
          </a:p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7 319 :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B28E64-269C-3549-B66F-8A7CC1C7767F}"/>
              </a:ext>
            </a:extLst>
          </p:cNvPr>
          <p:cNvSpPr/>
          <p:nvPr/>
        </p:nvSpPr>
        <p:spPr>
          <a:xfrm>
            <a:off x="2578201" y="1267244"/>
            <a:ext cx="7035598" cy="83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Pose et résous les divisions suivantes :</a:t>
            </a:r>
          </a:p>
        </p:txBody>
      </p:sp>
    </p:spTree>
    <p:extLst>
      <p:ext uri="{BB962C8B-B14F-4D97-AF65-F5344CB8AC3E}">
        <p14:creationId xmlns:p14="http://schemas.microsoft.com/office/powerpoint/2010/main" val="3316471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3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6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nombres décimaux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2</a:t>
            </a:r>
          </a:p>
          <a:p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- </a:t>
            </a:r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Jeux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 : Les fractions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735152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nombres décimaux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2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222975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Nombres décimaux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D5760408-A696-C649-9A55-62298F996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506" y="1064367"/>
            <a:ext cx="7714987" cy="554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68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Nombres décimaux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32CD5423-707E-9A41-A0CB-44C87B64AA64}"/>
              </a:ext>
            </a:extLst>
          </p:cNvPr>
          <p:cNvSpPr/>
          <p:nvPr/>
        </p:nvSpPr>
        <p:spPr>
          <a:xfrm>
            <a:off x="1453316" y="4908320"/>
            <a:ext cx="5917224" cy="1746214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devez-vous faire ?</a:t>
            </a:r>
          </a:p>
          <a:p>
            <a:endParaRPr lang="fr-F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quel matériel disposez-vous ?</a:t>
            </a:r>
          </a:p>
          <a:p>
            <a:endParaRPr lang="fr-F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Vous souvenez-vous du tableau de numération ?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4B413B2-EA8C-8A40-9618-77F1A7D96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9028">
            <a:off x="394497" y="1212224"/>
            <a:ext cx="5115879" cy="367843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BD25CDF-990A-7743-81A8-6325D095B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88616">
            <a:off x="6867152" y="852647"/>
            <a:ext cx="4057245" cy="576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44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Nombres décimaux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32CD5423-707E-9A41-A0CB-44C87B64AA64}"/>
              </a:ext>
            </a:extLst>
          </p:cNvPr>
          <p:cNvSpPr/>
          <p:nvPr/>
        </p:nvSpPr>
        <p:spPr>
          <a:xfrm>
            <a:off x="8401049" y="2521527"/>
            <a:ext cx="3347414" cy="3075709"/>
          </a:xfrm>
          <a:prstGeom prst="round2SameRect">
            <a:avLst/>
          </a:prstGeom>
          <a:solidFill>
            <a:srgbClr val="FFF5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Lors de cette mission, vous allez compléter le tableau de numération que vous connaissez déjà pour les nombres entiers, pour pouvoir écrire et lire les nombres décimaux.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4B413B2-EA8C-8A40-9618-77F1A7D96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7" y="1142949"/>
            <a:ext cx="7714987" cy="554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2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1962658" y="261257"/>
            <a:ext cx="7601839" cy="9541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1962658" y="432196"/>
            <a:ext cx="7601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Nombres décimaux</a:t>
            </a:r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67F7D0-26F0-1047-AB12-EF35689C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776" y="324913"/>
            <a:ext cx="2257424" cy="984005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57DE39D1-7626-534D-8897-601C3361C8C6}"/>
              </a:ext>
            </a:extLst>
          </p:cNvPr>
          <p:cNvGrpSpPr/>
          <p:nvPr/>
        </p:nvGrpSpPr>
        <p:grpSpPr>
          <a:xfrm>
            <a:off x="2250620" y="1649241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FAA7461D-09FC-264B-9654-BD06DC816177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05DE04C-34CF-2E44-BB70-5747E1258ECA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45A1CE5-8F1C-DD4C-B133-821D131E7833}"/>
              </a:ext>
            </a:extLst>
          </p:cNvPr>
          <p:cNvGrpSpPr/>
          <p:nvPr/>
        </p:nvGrpSpPr>
        <p:grpSpPr>
          <a:xfrm>
            <a:off x="8332686" y="163357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EFAE3519-6164-7A45-A85B-EFB6835C029E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5678B18-6F40-1243-8025-9F7EB0D969A9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C5BEA59A-2CB8-FA41-9F79-6A153C0AE72E}"/>
              </a:ext>
            </a:extLst>
          </p:cNvPr>
          <p:cNvSpPr txBox="1"/>
          <p:nvPr/>
        </p:nvSpPr>
        <p:spPr>
          <a:xfrm>
            <a:off x="3554148" y="1400173"/>
            <a:ext cx="4804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FC04"/>
                </a:solidFill>
                <a:latin typeface="Century Gothic" panose="020B0502020202020204" pitchFamily="34" charset="0"/>
              </a:rPr>
              <a:t>5 minutes pour s’autoévaluer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F2D3BA-0D37-C84D-AAA4-910D3583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C051DB2-9897-CD41-BA99-7BFF89198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28" y="2422526"/>
            <a:ext cx="5880100" cy="42164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FE42585-8DD7-224A-902F-BE6B5110B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927" y="2441576"/>
            <a:ext cx="58674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57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Nombres décimaux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2317558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82582DE-EC05-BD43-AA62-23A5F1333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05190" y="-1293722"/>
            <a:ext cx="6620147" cy="94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95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Nombres décimaux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B619B463-F4E1-CC49-82DD-5C74F8EE0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2" y="1995056"/>
            <a:ext cx="11667199" cy="351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18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Nombres décimaux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Mémo 1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3AF734AF-BF7A-2740-B764-F293117FB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433" y="1052193"/>
            <a:ext cx="8090116" cy="574914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11D9204-0724-D041-9A64-F0F0BFE6B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850" y="2520950"/>
            <a:ext cx="36703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34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Nombres décimaux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mission 2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37DC7A35-6B4A-2342-9B27-65332707D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171" y="1099175"/>
            <a:ext cx="7827658" cy="5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93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Jeux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 : Les fractions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93233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Jeux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64FF7051-C6C3-7C43-B900-A85B61535E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001" b="48242"/>
          <a:stretch/>
        </p:blipFill>
        <p:spPr>
          <a:xfrm rot="5400000">
            <a:off x="798660" y="1279258"/>
            <a:ext cx="1206699" cy="20509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C7D57C8-D560-0A4E-ACBA-A82327B558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76" t="48922"/>
          <a:stretch/>
        </p:blipFill>
        <p:spPr>
          <a:xfrm rot="5400000">
            <a:off x="1346630" y="2550688"/>
            <a:ext cx="1254535" cy="20509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935E2E2-BC8C-E441-8E31-38829C9D8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993002" y="3882896"/>
            <a:ext cx="1207015" cy="20509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F277775-E2B7-7749-8DFE-0BE30CFB2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759" y="1190626"/>
            <a:ext cx="3683906" cy="474234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AA6306B-40CF-DA49-858B-EAA4B7419E44}"/>
              </a:ext>
            </a:extLst>
          </p:cNvPr>
          <p:cNvSpPr txBox="1"/>
          <p:nvPr/>
        </p:nvSpPr>
        <p:spPr>
          <a:xfrm>
            <a:off x="300762" y="6125517"/>
            <a:ext cx="392457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Domino des fractions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5693673-1125-564F-BFA5-AC83B152E092}"/>
              </a:ext>
            </a:extLst>
          </p:cNvPr>
          <p:cNvSpPr txBox="1"/>
          <p:nvPr/>
        </p:nvSpPr>
        <p:spPr>
          <a:xfrm>
            <a:off x="4407894" y="6125517"/>
            <a:ext cx="392457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Jeu du </a:t>
            </a:r>
            <a:r>
              <a:rPr lang="fr-FR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dé-nominateur</a:t>
            </a:r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2324BF4-6388-C24F-9730-84E0807D0306}"/>
              </a:ext>
            </a:extLst>
          </p:cNvPr>
          <p:cNvSpPr txBox="1"/>
          <p:nvPr/>
        </p:nvSpPr>
        <p:spPr>
          <a:xfrm>
            <a:off x="8515026" y="6125517"/>
            <a:ext cx="348493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Bingo des fractions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98FDDC1-AE8D-C042-898D-B4D6888DA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624238">
            <a:off x="9275067" y="969184"/>
            <a:ext cx="1929954" cy="288661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077F1C5-2525-BB4B-80FB-14F93E62D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163059">
            <a:off x="9310987" y="2976515"/>
            <a:ext cx="2061215" cy="306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5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1962658" y="261257"/>
            <a:ext cx="7601839" cy="9541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1962658" y="432196"/>
            <a:ext cx="7601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Nombres décimaux</a:t>
            </a:r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67F7D0-26F0-1047-AB12-EF35689C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776" y="324913"/>
            <a:ext cx="2257424" cy="984005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57DE39D1-7626-534D-8897-601C3361C8C6}"/>
              </a:ext>
            </a:extLst>
          </p:cNvPr>
          <p:cNvGrpSpPr/>
          <p:nvPr/>
        </p:nvGrpSpPr>
        <p:grpSpPr>
          <a:xfrm>
            <a:off x="2250620" y="1649241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FAA7461D-09FC-264B-9654-BD06DC816177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05DE04C-34CF-2E44-BB70-5747E1258ECA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45A1CE5-8F1C-DD4C-B133-821D131E7833}"/>
              </a:ext>
            </a:extLst>
          </p:cNvPr>
          <p:cNvGrpSpPr/>
          <p:nvPr/>
        </p:nvGrpSpPr>
        <p:grpSpPr>
          <a:xfrm>
            <a:off x="8332686" y="163357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EFAE3519-6164-7A45-A85B-EFB6835C029E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5678B18-6F40-1243-8025-9F7EB0D969A9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C5BEA59A-2CB8-FA41-9F79-6A153C0AE72E}"/>
              </a:ext>
            </a:extLst>
          </p:cNvPr>
          <p:cNvSpPr txBox="1"/>
          <p:nvPr/>
        </p:nvSpPr>
        <p:spPr>
          <a:xfrm>
            <a:off x="3554148" y="1400173"/>
            <a:ext cx="4804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FC04"/>
                </a:solidFill>
                <a:latin typeface="Century Gothic" panose="020B0502020202020204" pitchFamily="34" charset="0"/>
              </a:rPr>
              <a:t>10 minutes pour comprendre ses erreurs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F2D3BA-0D37-C84D-AAA4-910D3583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FE0DE65-8AD2-F243-B2BD-F4EA354E9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13" y="2482111"/>
            <a:ext cx="5829300" cy="4191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912EF47-FC77-E440-B218-C7A8ABB06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685" y="2499151"/>
            <a:ext cx="58547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7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2119089" y="393415"/>
            <a:ext cx="7742442" cy="9541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2330469" y="559903"/>
            <a:ext cx="7531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Nombres décimaux</a:t>
            </a:r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BEA59A-2CB8-FA41-9F79-6A153C0AE72E}"/>
              </a:ext>
            </a:extLst>
          </p:cNvPr>
          <p:cNvSpPr txBox="1"/>
          <p:nvPr/>
        </p:nvSpPr>
        <p:spPr>
          <a:xfrm>
            <a:off x="9861531" y="467569"/>
            <a:ext cx="2076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Manuel</a:t>
            </a:r>
          </a:p>
          <a:p>
            <a:pPr algn="ctr"/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page 46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D71D4B-70B8-E346-BD18-645FBC4D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5D65DCFC-5529-D64C-B213-BF544436D960}"/>
              </a:ext>
            </a:extLst>
          </p:cNvPr>
          <p:cNvSpPr/>
          <p:nvPr/>
        </p:nvSpPr>
        <p:spPr>
          <a:xfrm>
            <a:off x="85994" y="1871497"/>
            <a:ext cx="3375325" cy="863299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quoi parle-t-on ? Que devons-nous chercher à faire 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45129E3-BC69-B94E-AA58-83A5F4CFA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312" y="1439856"/>
            <a:ext cx="7575539" cy="531866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0CF0E71-6C52-184E-9A4C-AC3FA6CE40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615"/>
          <a:stretch/>
        </p:blipFill>
        <p:spPr>
          <a:xfrm>
            <a:off x="406400" y="2788777"/>
            <a:ext cx="2907578" cy="206817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1465A89-C830-7547-818E-C968DC677C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97" t="420"/>
          <a:stretch/>
        </p:blipFill>
        <p:spPr>
          <a:xfrm>
            <a:off x="417293" y="4811843"/>
            <a:ext cx="2907578" cy="19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9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88245" y="214116"/>
            <a:ext cx="11895609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Jeu :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des chiffres en folie</a:t>
              </a:r>
            </a:p>
          </p:txBody>
        </p:sp>
      </p:grp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B920066-2E01-6C40-9821-6B3BC7F9923A}"/>
              </a:ext>
            </a:extLst>
          </p:cNvPr>
          <p:cNvSpPr/>
          <p:nvPr/>
        </p:nvSpPr>
        <p:spPr>
          <a:xfrm>
            <a:off x="188245" y="1086371"/>
            <a:ext cx="7753257" cy="5597526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dirty="0">
                <a:solidFill>
                  <a:srgbClr val="374997"/>
                </a:solidFill>
                <a:latin typeface="Century Gothic" panose="020B0502020202020204" pitchFamily="34" charset="0"/>
              </a:rPr>
              <a:t>« Des chiffres en folie » est un </a:t>
            </a:r>
            <a:r>
              <a:rPr lang="fr-FR" sz="2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jeu de calcul mental</a:t>
            </a:r>
            <a:r>
              <a:rPr lang="fr-FR" sz="2200" dirty="0">
                <a:solidFill>
                  <a:srgbClr val="374997"/>
                </a:solidFill>
                <a:latin typeface="Century Gothic" panose="020B0502020202020204" pitchFamily="34" charset="0"/>
              </a:rPr>
              <a:t> qui utilise cinq dés.</a:t>
            </a:r>
          </a:p>
          <a:p>
            <a:r>
              <a:rPr lang="fr-FR" sz="2200" dirty="0">
                <a:solidFill>
                  <a:srgbClr val="374997"/>
                </a:solidFill>
                <a:latin typeface="Century Gothic" panose="020B0502020202020204" pitchFamily="34" charset="0"/>
              </a:rPr>
              <a:t>Le lancer des cinq dés détermine cinq nombres. Ce sont les nombres avec lesquels les joueurs peuvent effectuer tous les calculs possibles de façon à fabriquer un nombre-cible.</a:t>
            </a:r>
          </a:p>
          <a:p>
            <a:r>
              <a:rPr lang="fr-FR" sz="2200" dirty="0">
                <a:solidFill>
                  <a:srgbClr val="00B0F0"/>
                </a:solidFill>
                <a:latin typeface="Century Gothic" panose="020B0502020202020204" pitchFamily="34" charset="0"/>
              </a:rPr>
              <a:t>Une première formule de jeu consiste à essayer de trouver zéro avec ces cinq nombres et les opérations de son choix.</a:t>
            </a:r>
          </a:p>
          <a:p>
            <a:r>
              <a:rPr lang="fr-FR" sz="2200" dirty="0">
                <a:solidFill>
                  <a:srgbClr val="FF41A5"/>
                </a:solidFill>
                <a:latin typeface="Century Gothic" panose="020B0502020202020204" pitchFamily="34" charset="0"/>
              </a:rPr>
              <a:t>Dans une deuxième formule, un nombre-cible est déterminé par le tirage de 2 ou 3 dés. Il faut alors essayer de fabriquer ce nombre-cible avec les cinq nombres annoncés par les dés et les opérations de son choix. Celui qui gagne est celui qui trouve le nombre cible ou s’en approche le plus.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E9F833-5289-534A-B656-B91F9506B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594" y="2851780"/>
            <a:ext cx="3819486" cy="206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8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3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6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349986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06105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nombres décimaux :</a:t>
            </a:r>
          </a:p>
          <a:p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1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814207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nombres décimaux :</a:t>
            </a:r>
          </a:p>
          <a:p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1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949185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5629</TotalTime>
  <Words>729</Words>
  <Application>Microsoft Macintosh PowerPoint</Application>
  <PresentationFormat>Grand écran</PresentationFormat>
  <Paragraphs>155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141</cp:revision>
  <dcterms:created xsi:type="dcterms:W3CDTF">2021-08-14T07:02:46Z</dcterms:created>
  <dcterms:modified xsi:type="dcterms:W3CDTF">2022-12-26T21:53:52Z</dcterms:modified>
</cp:coreProperties>
</file>