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15" r:id="rId2"/>
    <p:sldId id="1246" r:id="rId3"/>
    <p:sldId id="1247" r:id="rId4"/>
    <p:sldId id="1245" r:id="rId5"/>
    <p:sldId id="1249" r:id="rId6"/>
    <p:sldId id="1251" r:id="rId7"/>
    <p:sldId id="1213" r:id="rId8"/>
    <p:sldId id="1189" r:id="rId9"/>
    <p:sldId id="1252" r:id="rId10"/>
    <p:sldId id="1253" r:id="rId11"/>
    <p:sldId id="1254" r:id="rId12"/>
    <p:sldId id="1255" r:id="rId13"/>
    <p:sldId id="1256" r:id="rId14"/>
    <p:sldId id="1257" r:id="rId15"/>
    <p:sldId id="1258" r:id="rId16"/>
    <p:sldId id="1259" r:id="rId17"/>
    <p:sldId id="1264" r:id="rId18"/>
    <p:sldId id="1265" r:id="rId19"/>
    <p:sldId id="1266" r:id="rId20"/>
    <p:sldId id="1268" r:id="rId21"/>
    <p:sldId id="718" r:id="rId22"/>
    <p:sldId id="1192" r:id="rId23"/>
    <p:sldId id="1270" r:id="rId24"/>
    <p:sldId id="1272" r:id="rId25"/>
    <p:sldId id="1271" r:id="rId26"/>
    <p:sldId id="1241" r:id="rId27"/>
    <p:sldId id="756" r:id="rId28"/>
    <p:sldId id="1237" r:id="rId29"/>
    <p:sldId id="1279" r:id="rId30"/>
    <p:sldId id="1283" r:id="rId31"/>
    <p:sldId id="1282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79"/>
    <p:restoredTop sz="96272"/>
  </p:normalViewPr>
  <p:slideViewPr>
    <p:cSldViewPr snapToGrid="0" snapToObjects="1">
      <p:cViewPr varScale="1">
        <p:scale>
          <a:sx n="113" d="100"/>
          <a:sy n="113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26/12/2022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26/12/2022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D9264CD-9DCD-354C-B8FE-0FCC673F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63" y="1064367"/>
            <a:ext cx="7866074" cy="56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9264CD-9DCD-354C-B8FE-0FCC673F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994">
            <a:off x="451628" y="1014140"/>
            <a:ext cx="6419771" cy="461695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91F20F15-432B-3948-8AA6-1F01C8997408}"/>
              </a:ext>
            </a:extLst>
          </p:cNvPr>
          <p:cNvSpPr/>
          <p:nvPr/>
        </p:nvSpPr>
        <p:spPr>
          <a:xfrm>
            <a:off x="1235606" y="5600674"/>
            <a:ext cx="9720787" cy="113954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Qu’est-ce qui est représenté sur la fiche ?</a:t>
            </a:r>
          </a:p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différentes colonnes du tableau à compléter ?</a:t>
            </a:r>
          </a:p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6B1899-28FA-5445-AA77-EF1C39A7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106">
            <a:off x="6494530" y="1332408"/>
            <a:ext cx="5435600" cy="40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8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9264CD-9DCD-354C-B8FE-0FCC673F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994">
            <a:off x="451628" y="1014140"/>
            <a:ext cx="6419771" cy="461695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76B1899-28FA-5445-AA77-EF1C39A7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106">
            <a:off x="6494530" y="1332408"/>
            <a:ext cx="5435600" cy="4015396"/>
          </a:xfrm>
          <a:prstGeom prst="rect">
            <a:avLst/>
          </a:prstGeom>
        </p:spPr>
      </p:pic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C683E39A-559D-314B-B222-E5DB22425D88}"/>
              </a:ext>
            </a:extLst>
          </p:cNvPr>
          <p:cNvSpPr/>
          <p:nvPr/>
        </p:nvSpPr>
        <p:spPr>
          <a:xfrm>
            <a:off x="1504861" y="5550229"/>
            <a:ext cx="9817379" cy="1095010"/>
          </a:xfrm>
          <a:prstGeom prst="round2SameRect">
            <a:avLst/>
          </a:prstGeom>
          <a:solidFill>
            <a:srgbClr val="FFF5C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ranger les quadrilatères dans un tableau, selon leurs propriétés, pour mieux comprendre ce que sont un rectangle et un carré.</a:t>
            </a:r>
          </a:p>
        </p:txBody>
      </p:sp>
    </p:spTree>
    <p:extLst>
      <p:ext uri="{BB962C8B-B14F-4D97-AF65-F5344CB8AC3E}">
        <p14:creationId xmlns:p14="http://schemas.microsoft.com/office/powerpoint/2010/main" val="15542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CFED74E-4B18-FF41-B647-16DF3190E328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EC151B7-C45E-C14F-997B-224AEB9B99A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F001EEE-A739-4543-AC27-699FA63AADDC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0BCB88-38AA-F340-A14E-27C21A3C0EF4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3DB2762-179F-0B4C-AFBE-6735ACB58A41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2E9E7BE-2027-BC4D-A114-4C5049977D93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83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294011-90FF-0741-BE61-C7B24DC9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6" y="1096840"/>
            <a:ext cx="7614011" cy="56246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FCD8C6-B935-C34D-9DEA-7DCED6DE0D58}"/>
              </a:ext>
            </a:extLst>
          </p:cNvPr>
          <p:cNvSpPr/>
          <p:nvPr/>
        </p:nvSpPr>
        <p:spPr>
          <a:xfrm>
            <a:off x="8153400" y="1066747"/>
            <a:ext cx="3747448" cy="5624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F33289F-F62A-BB43-9906-FD2AB54BB4CE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3CC744B-3048-8740-97B9-99966E55A78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58FD559-814D-5648-B65D-2C50F483940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1873C32-3A42-E84E-92A5-09A8CB4FFC58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AB8B9A7-FC70-924E-84B4-B8ACBF858F30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8B2B883-861E-EE46-A8CD-8DB20B2E5054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93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2AF21-D552-8542-B260-DEE6B556D567}"/>
              </a:ext>
            </a:extLst>
          </p:cNvPr>
          <p:cNvSpPr/>
          <p:nvPr/>
        </p:nvSpPr>
        <p:spPr>
          <a:xfrm>
            <a:off x="291914" y="1123949"/>
            <a:ext cx="11556426" cy="5597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J’ai classé les quadrilatères dans les colonnes en  </a:t>
            </a: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J’ai trouvé les noms des quadrilatères : dans la 1</a:t>
            </a:r>
            <a:r>
              <a:rPr lang="fr-FR" sz="2400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ère</a:t>
            </a:r>
            <a:r>
              <a:rPr lang="fr-FR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  colonne ce sont les …….. et dans la 2</a:t>
            </a:r>
            <a:r>
              <a:rPr lang="fr-FR" sz="2400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ème</a:t>
            </a:r>
            <a:r>
              <a:rPr lang="fr-FR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 colonne ce sont les …..</a:t>
            </a: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Certains quadrilatères peuvent se ranger dans plusieurs colonnes car ….</a:t>
            </a: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fr-FR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Pour tracer les quadrilatères, j’ai utilisé …</a:t>
            </a: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3FFB72A-117E-9F47-8439-E2261C32D6ED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6FE55AF-C2DB-C14E-A670-994109CC00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ACB1B2-7F2A-ED41-AF92-42D11B7DC034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8B083C9-0278-FF4B-B505-38BE12D5D8DF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67F7A9D-71BA-F54D-B1E6-6C0B867F2FF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30045A0-F468-224E-8D3D-3BB6F6C8B607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45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6F8561-DA36-6948-A035-E4CAB4E7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83" y="1019077"/>
            <a:ext cx="6144999" cy="567230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396C017-5217-5E40-870A-7DF32C6975E6}"/>
              </a:ext>
            </a:extLst>
          </p:cNvPr>
          <p:cNvGrpSpPr/>
          <p:nvPr/>
        </p:nvGrpSpPr>
        <p:grpSpPr>
          <a:xfrm>
            <a:off x="300762" y="189840"/>
            <a:ext cx="1303528" cy="648830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77B5245A-F264-1942-A910-9DB9A22814F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78E576A-1077-DB46-9395-51EB9AA52788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761D7C0-D45F-F548-8ACE-F18851CB392E}"/>
              </a:ext>
            </a:extLst>
          </p:cNvPr>
          <p:cNvGrpSpPr/>
          <p:nvPr/>
        </p:nvGrpSpPr>
        <p:grpSpPr>
          <a:xfrm>
            <a:off x="1675555" y="163335"/>
            <a:ext cx="10324408" cy="695717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B465B9F6-481E-5941-8384-7F1C35BBAC4D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296934E-041B-FA4A-B9D5-2349A18D7BE2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45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31351EF-86CD-4749-A65E-B250A715D854}"/>
              </a:ext>
            </a:extLst>
          </p:cNvPr>
          <p:cNvGrpSpPr/>
          <p:nvPr/>
        </p:nvGrpSpPr>
        <p:grpSpPr>
          <a:xfrm>
            <a:off x="549257" y="203488"/>
            <a:ext cx="1303528" cy="648830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4D5DE6A-6B5C-B24D-9256-E48CDAB743C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8A08124-C86C-5E46-A2DB-E29679CF045F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A998CF1-C489-544F-A1DF-8C92F5356EB2}"/>
              </a:ext>
            </a:extLst>
          </p:cNvPr>
          <p:cNvGrpSpPr/>
          <p:nvPr/>
        </p:nvGrpSpPr>
        <p:grpSpPr>
          <a:xfrm>
            <a:off x="259970" y="1055806"/>
            <a:ext cx="1790976" cy="1610874"/>
            <a:chOff x="933796" y="5711291"/>
            <a:chExt cx="10324408" cy="74260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6A501C4-3206-4B4D-A449-11BF2500BCA6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44CDFBC-1E1F-2E44-9FBD-16F6748FB1CF}"/>
                </a:ext>
              </a:extLst>
            </p:cNvPr>
            <p:cNvSpPr txBox="1"/>
            <p:nvPr/>
          </p:nvSpPr>
          <p:spPr>
            <a:xfrm>
              <a:off x="1005307" y="5784765"/>
              <a:ext cx="10001396" cy="63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3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45A0A515-F47A-1746-8E85-563160527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21" y="-3224"/>
            <a:ext cx="965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 entraînement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09BE37EA-A2E1-7B48-A35E-EC6059CC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66" y="1042101"/>
            <a:ext cx="7856467" cy="56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calcul n°5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1782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figures planes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5040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94130" y="18846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6F8FCE3-1BE6-B749-A7CE-A1DBD1D7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29" y="0"/>
            <a:ext cx="10014662" cy="686189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067A73-7F58-3E4B-928D-DEEA05E6F456}"/>
              </a:ext>
            </a:extLst>
          </p:cNvPr>
          <p:cNvSpPr/>
          <p:nvPr/>
        </p:nvSpPr>
        <p:spPr>
          <a:xfrm>
            <a:off x="290030" y="837294"/>
            <a:ext cx="1303528" cy="648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74997"/>
                </a:solidFill>
              </a:rPr>
              <a:t>Correction</a:t>
            </a:r>
            <a:endParaRPr lang="fr-FR" sz="1400" b="1" dirty="0">
              <a:solidFill>
                <a:srgbClr val="3749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Figures planes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  <a:endParaRPr lang="fr-FR" sz="2800" dirty="0">
              <a:solidFill>
                <a:srgbClr val="C3A7BA"/>
              </a:solidFill>
            </a:endParaRP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Division de nombres entiers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3893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Figures planes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  <a:endParaRPr lang="fr-FR" sz="2800" dirty="0">
              <a:solidFill>
                <a:srgbClr val="C3A7BA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6281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 entraînement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BE16EB2-A5A2-8D41-8E1F-A8353004D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8" y="2983595"/>
            <a:ext cx="3136900" cy="1841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E82B49-6AA3-9445-BB8E-B870D1CA4FE3}"/>
              </a:ext>
            </a:extLst>
          </p:cNvPr>
          <p:cNvSpPr/>
          <p:nvPr/>
        </p:nvSpPr>
        <p:spPr>
          <a:xfrm>
            <a:off x="2559049" y="1524000"/>
            <a:ext cx="6402331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Ex.33 p.125, 41 et 36 p.126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A0EA07-7562-3443-A3FF-56F766153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614" y="2977245"/>
            <a:ext cx="3505200" cy="1854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00342D-432B-354B-88A8-100471092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277" y="2969440"/>
            <a:ext cx="3340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Division de nombres entiers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640828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09949"/>
            <a:ext cx="1277051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63929" y="299815"/>
            <a:ext cx="1043603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7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3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division de deux nombres entiers avec diviseur à un chiffre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6D33D-87A8-3948-8025-7D095CEB993B}"/>
              </a:ext>
            </a:extLst>
          </p:cNvPr>
          <p:cNvSpPr/>
          <p:nvPr/>
        </p:nvSpPr>
        <p:spPr>
          <a:xfrm>
            <a:off x="2578201" y="2279123"/>
            <a:ext cx="7035598" cy="3940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1 536 : 4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2 575 : 7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783 : 5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540 : 4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477 : 8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1 749 :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28E64-269C-3549-B66F-8A7CC1C7767F}"/>
              </a:ext>
            </a:extLst>
          </p:cNvPr>
          <p:cNvSpPr/>
          <p:nvPr/>
        </p:nvSpPr>
        <p:spPr>
          <a:xfrm>
            <a:off x="2578201" y="1267244"/>
            <a:ext cx="703559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Pose et résous les divisions suivantes :</a:t>
            </a:r>
          </a:p>
        </p:txBody>
      </p:sp>
    </p:spTree>
    <p:extLst>
      <p:ext uri="{BB962C8B-B14F-4D97-AF65-F5344CB8AC3E}">
        <p14:creationId xmlns:p14="http://schemas.microsoft.com/office/powerpoint/2010/main" val="241389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Division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Régulation, </a:t>
            </a:r>
            <a:r>
              <a:rPr lang="fr-FR" sz="2800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rebrassage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fr-FR" sz="2800" i="1" dirty="0">
              <a:solidFill>
                <a:srgbClr val="FF0000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96050F-71A9-724A-82D0-81FB7DFA3C88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35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Division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51076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figures planes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5664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09949"/>
            <a:ext cx="1277051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63929" y="299815"/>
            <a:ext cx="1043603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7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3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division de deux nombres entiers avec diviseur à un chiffre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6D33D-87A8-3948-8025-7D095CEB993B}"/>
              </a:ext>
            </a:extLst>
          </p:cNvPr>
          <p:cNvSpPr/>
          <p:nvPr/>
        </p:nvSpPr>
        <p:spPr>
          <a:xfrm>
            <a:off x="2578201" y="2279123"/>
            <a:ext cx="7035598" cy="3940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798 : 8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75 : 5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297 : 3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682 : 6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2 405 : 4</a:t>
            </a:r>
          </a:p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869 :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28E64-269C-3549-B66F-8A7CC1C7767F}"/>
              </a:ext>
            </a:extLst>
          </p:cNvPr>
          <p:cNvSpPr/>
          <p:nvPr/>
        </p:nvSpPr>
        <p:spPr>
          <a:xfrm>
            <a:off x="2578201" y="1267244"/>
            <a:ext cx="703559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Pose et résous les divisions suivantes :</a:t>
            </a:r>
          </a:p>
        </p:txBody>
      </p:sp>
    </p:spTree>
    <p:extLst>
      <p:ext uri="{BB962C8B-B14F-4D97-AF65-F5344CB8AC3E}">
        <p14:creationId xmlns:p14="http://schemas.microsoft.com/office/powerpoint/2010/main" val="353878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33796" y="311104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Régulation, </a:t>
              </a:r>
              <a:r>
                <a:rPr lang="fr-FR" sz="2800" b="1" dirty="0" err="1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rebrassage</a:t>
              </a:r>
              <a:endParaRPr lang="fr-FR" sz="2800" b="1" dirty="0">
                <a:solidFill>
                  <a:srgbClr val="00B0F0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28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759446" y="214116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Figures planes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2 - entraînement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7A0FAC-3182-214C-B943-160178E51959}"/>
              </a:ext>
            </a:extLst>
          </p:cNvPr>
          <p:cNvGrpSpPr/>
          <p:nvPr/>
        </p:nvGrpSpPr>
        <p:grpSpPr>
          <a:xfrm>
            <a:off x="275928" y="220146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D46B5C-FBDD-C64B-82CD-A8BB05C5E2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A3C36FD-8D2A-8743-8181-050EAABE6855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910CB61F-5DFD-C440-95E5-C18997F5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9" y="2865438"/>
            <a:ext cx="3340100" cy="2616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9ABCEF-562C-A141-AD07-00606E29C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008" y="2865438"/>
            <a:ext cx="3365500" cy="952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3ED351-7F4C-434C-A6CC-611CE4D9A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547" y="2865438"/>
            <a:ext cx="3276600" cy="1536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612A47-866F-2247-9418-8FDD49D2DBA1}"/>
              </a:ext>
            </a:extLst>
          </p:cNvPr>
          <p:cNvSpPr/>
          <p:nvPr/>
        </p:nvSpPr>
        <p:spPr>
          <a:xfrm>
            <a:off x="2559049" y="1524000"/>
            <a:ext cx="6402331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Ex.18, 20 et 27 p.124</a:t>
            </a:r>
          </a:p>
        </p:txBody>
      </p:sp>
    </p:spTree>
    <p:extLst>
      <p:ext uri="{BB962C8B-B14F-4D97-AF65-F5344CB8AC3E}">
        <p14:creationId xmlns:p14="http://schemas.microsoft.com/office/powerpoint/2010/main" val="262918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2050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94130" y="18846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6F8FCE3-1BE6-B749-A7CE-A1DBD1D7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29" y="0"/>
            <a:ext cx="10014662" cy="68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calcul n°5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1420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figures planes :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206761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583</Words>
  <Application>Microsoft Macintosh PowerPoint</Application>
  <PresentationFormat>Grand écran</PresentationFormat>
  <Paragraphs>135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133</cp:revision>
  <dcterms:created xsi:type="dcterms:W3CDTF">2021-08-14T07:02:46Z</dcterms:created>
  <dcterms:modified xsi:type="dcterms:W3CDTF">2022-12-26T21:27:06Z</dcterms:modified>
</cp:coreProperties>
</file>