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715" r:id="rId2"/>
    <p:sldId id="642" r:id="rId3"/>
    <p:sldId id="435" r:id="rId4"/>
    <p:sldId id="1232" r:id="rId5"/>
    <p:sldId id="1177" r:id="rId6"/>
    <p:sldId id="1213" r:id="rId7"/>
    <p:sldId id="1189" r:id="rId8"/>
    <p:sldId id="1233" r:id="rId9"/>
    <p:sldId id="1179" r:id="rId10"/>
    <p:sldId id="1153" r:id="rId11"/>
    <p:sldId id="1154" r:id="rId12"/>
    <p:sldId id="1158" r:id="rId13"/>
    <p:sldId id="1155" r:id="rId14"/>
    <p:sldId id="1156" r:id="rId15"/>
    <p:sldId id="1157" r:id="rId16"/>
    <p:sldId id="1203" r:id="rId17"/>
    <p:sldId id="1239" r:id="rId18"/>
    <p:sldId id="1234" r:id="rId19"/>
    <p:sldId id="1131" r:id="rId20"/>
    <p:sldId id="1240" r:id="rId21"/>
    <p:sldId id="718" r:id="rId22"/>
    <p:sldId id="1192" r:id="rId23"/>
    <p:sldId id="1235" r:id="rId24"/>
    <p:sldId id="1242" r:id="rId25"/>
    <p:sldId id="1241" r:id="rId26"/>
    <p:sldId id="1236" r:id="rId27"/>
    <p:sldId id="1243" r:id="rId28"/>
    <p:sldId id="1244" r:id="rId29"/>
    <p:sldId id="756" r:id="rId30"/>
    <p:sldId id="1237" r:id="rId31"/>
    <p:sldId id="1238" r:id="rId32"/>
    <p:sldId id="1161" r:id="rId33"/>
    <p:sldId id="1133" r:id="rId34"/>
    <p:sldId id="1198" r:id="rId35"/>
    <p:sldId id="1199" r:id="rId36"/>
    <p:sldId id="1167" r:id="rId37"/>
    <p:sldId id="1200" r:id="rId38"/>
    <p:sldId id="1201" r:id="rId39"/>
    <p:sldId id="1202" r:id="rId40"/>
    <p:sldId id="1168" r:id="rId41"/>
    <p:sldId id="1205" r:id="rId42"/>
    <p:sldId id="1222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997"/>
    <a:srgbClr val="C3A7BA"/>
    <a:srgbClr val="FF41A5"/>
    <a:srgbClr val="FFF5CE"/>
    <a:srgbClr val="FF40FF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46"/>
    <p:restoredTop sz="96272"/>
  </p:normalViewPr>
  <p:slideViewPr>
    <p:cSldViewPr snapToGrid="0" snapToObjects="1">
      <p:cViewPr varScale="1">
        <p:scale>
          <a:sx n="32" d="100"/>
          <a:sy n="32" d="100"/>
        </p:scale>
        <p:origin x="184" y="2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26/12/2022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26/12/2022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A74E-9042-0E49-894F-D6B9A7261E8F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8F29-C640-F541-A51F-D84374CF919F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C046-980D-CD46-9176-20C910B4BC4F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839-CB69-C645-B0E7-F57880D6742D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894-A05E-1A41-9888-18D30CE1008F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D88E-75AB-6040-9E60-C7C259F67D47}" type="datetime1">
              <a:rPr lang="fr-FR" smtClean="0"/>
              <a:t>26/12/2022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ACE-04CC-6048-B855-4B5D25B2448C}" type="datetime1">
              <a:rPr lang="fr-FR" smtClean="0"/>
              <a:t>26/12/2022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7BBC-8436-3A45-A070-F8AB323A294A}" type="datetime1">
              <a:rPr lang="fr-FR" smtClean="0"/>
              <a:t>26/12/2022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1F39-CC30-614F-9604-FD263012A949}" type="datetime1">
              <a:rPr lang="fr-FR" smtClean="0"/>
              <a:t>26/12/2022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554F-D219-8845-AF18-C28FFF2337DE}" type="datetime1">
              <a:rPr lang="fr-FR" smtClean="0"/>
              <a:t>26/12/2022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BD2A-4BA6-BC4B-946E-C40A98AEF419}" type="datetime1">
              <a:rPr lang="fr-FR" smtClean="0"/>
              <a:t>26/12/2022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7F2D-E88E-D949-B4C5-4F3C9499FC49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0593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B6EAE4-301F-EC40-8E2F-3E773BBA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254" y="1073150"/>
            <a:ext cx="7861491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6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750141" y="4908320"/>
            <a:ext cx="6620399" cy="1746214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quoi est constituée la figure ?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À quoi peut servir le cure-dent ? Que devez-vous faire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130DBC5-81A0-DC4E-831F-A11C34630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1135268"/>
            <a:ext cx="4912627" cy="35296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2FEE28-E258-AB47-B510-6958B447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436" y="1135268"/>
            <a:ext cx="5931423" cy="41958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E1C9F0-AE14-9145-A722-B4D4F9EAB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8531">
            <a:off x="7927632" y="4891241"/>
            <a:ext cx="317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44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8401049" y="2521527"/>
            <a:ext cx="3347414" cy="3075709"/>
          </a:xfrm>
          <a:prstGeom prst="round2SameRect">
            <a:avLst/>
          </a:prstGeom>
          <a:solidFill>
            <a:srgbClr val="FFF5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Lors de cette mission, vous allez apprendre à tracer une figure particulière en utilisant un instrument de géométrie étrange : le cure-dent.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442AF50-7EA8-5B48-A963-F4679D98D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1092412"/>
            <a:ext cx="7861491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29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2317558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14E8F2-D01C-EB4F-AF71-039D93007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64" y="0"/>
            <a:ext cx="9713072" cy="68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95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9B064C3-3D30-4243-8B9D-3F18ACBAC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64" y="1523947"/>
            <a:ext cx="7394271" cy="44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18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622493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-626839" y="988282"/>
            <a:ext cx="3934923" cy="1480907"/>
            <a:chOff x="-14268451" y="7719063"/>
            <a:chExt cx="10001397" cy="104087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-12129934" y="7798785"/>
              <a:ext cx="5468839" cy="9611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-14268451" y="7719063"/>
              <a:ext cx="10001397" cy="101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</a:t>
              </a: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planes </a:t>
              </a:r>
            </a:p>
            <a:p>
              <a:pPr algn="ctr"/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DA7BA19-1A94-1D43-9B04-2970F2B1E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971" y="0"/>
            <a:ext cx="9690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7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D6DDF3F-1C0B-724F-B830-864D6CDFC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224185"/>
            <a:ext cx="7416800" cy="533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16355B-D61B-7240-9338-15B645D65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463" y="2090515"/>
            <a:ext cx="45085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61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Jeu : </a:t>
            </a:r>
            <a:r>
              <a:rPr lang="fr-FR" sz="2800" b="1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Calculodés</a:t>
            </a:r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division d’un nombre décimal par un entier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292769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Jeux de calcul : </a:t>
              </a:r>
              <a:r>
                <a:rPr lang="fr-FR" sz="2800" b="1" dirty="0" err="1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Calculodés</a:t>
              </a:r>
              <a:endParaRPr lang="fr-FR" sz="28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82951A5-1674-D847-B3FD-DC06CB190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13" r="222" b="23320"/>
          <a:stretch/>
        </p:blipFill>
        <p:spPr>
          <a:xfrm>
            <a:off x="2531713" y="1222159"/>
            <a:ext cx="2575645" cy="1117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33DFBA-DCA1-8B44-8F92-7B03F4FA2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3643709" y="2559050"/>
            <a:ext cx="3194050" cy="37973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BD88C1-180E-FA44-B482-313F9BCAF6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363"/>
          <a:stretch/>
        </p:blipFill>
        <p:spPr>
          <a:xfrm>
            <a:off x="297899" y="2566387"/>
            <a:ext cx="3241168" cy="3797300"/>
          </a:xfrm>
          <a:prstGeom prst="rect">
            <a:avLst/>
          </a:prstGeom>
        </p:spPr>
      </p:pic>
      <p:sp>
        <p:nvSpPr>
          <p:cNvPr id="21" name="Rectangle : avec coins arrondis en haut 20">
            <a:extLst>
              <a:ext uri="{FF2B5EF4-FFF2-40B4-BE49-F238E27FC236}">
                <a16:creationId xmlns:a16="http://schemas.microsoft.com/office/drawing/2014/main" id="{C7730648-8372-914D-BD79-E44F1C5FEF74}"/>
              </a:ext>
            </a:extLst>
          </p:cNvPr>
          <p:cNvSpPr/>
          <p:nvPr/>
        </p:nvSpPr>
        <p:spPr>
          <a:xfrm>
            <a:off x="7084643" y="1111782"/>
            <a:ext cx="4809458" cy="5251906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Dispositif : </a:t>
            </a: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</a:rPr>
              <a:t>2 à 3 joueurs</a:t>
            </a: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Matériel : </a:t>
            </a: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</a:rPr>
              <a:t>3 dés à 10 faces (numérotées de 0 à 9) et des frises calcul</a:t>
            </a: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- Règles du jeu : </a:t>
            </a:r>
            <a:r>
              <a:rPr lang="fr-FR" dirty="0">
                <a:latin typeface="Century Gothic" panose="020B0502020202020204" pitchFamily="34" charset="0"/>
              </a:rPr>
              <a:t>Le joueur dont c’est le tour lance 3 dés afin de constituer le nombre de départ de 3 chiffres (un dé pour les centaines, un dé pour les dizaines, un dé pour les unités).</a:t>
            </a:r>
          </a:p>
          <a:p>
            <a:r>
              <a:rPr lang="fr-FR" dirty="0">
                <a:latin typeface="Century Gothic" panose="020B0502020202020204" pitchFamily="34" charset="0"/>
              </a:rPr>
              <a:t>Il pioche aussi une  frise calcul . Tous les joueurs doivent trouver le nombre « arrivée ».  Le premier (avec le bon résultat) gagne 3 points, le second 2 points, le troisième 1 point, si l’on joue à 3 joueurs.</a:t>
            </a: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7943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4038600" y="24358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6953021" y="243586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03C6AF5-C6CC-FB4D-82E3-05703642ECF4}"/>
              </a:ext>
            </a:extLst>
          </p:cNvPr>
          <p:cNvSpPr/>
          <p:nvPr/>
        </p:nvSpPr>
        <p:spPr>
          <a:xfrm>
            <a:off x="2025037" y="3307500"/>
            <a:ext cx="8128907" cy="1597066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figures planes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Vérification des </a:t>
            </a:r>
            <a:r>
              <a:rPr lang="fr-FR" sz="32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pré-requis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 et situation de référence</a:t>
            </a:r>
          </a:p>
        </p:txBody>
      </p:sp>
    </p:spTree>
    <p:extLst>
      <p:ext uri="{BB962C8B-B14F-4D97-AF65-F5344CB8AC3E}">
        <p14:creationId xmlns:p14="http://schemas.microsoft.com/office/powerpoint/2010/main" val="2371815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47004" y="309949"/>
            <a:ext cx="1277051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563929" y="299815"/>
            <a:ext cx="1043603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division d’un nombre décimal par un entier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4A1D787-B223-A941-B3F0-F513DB487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2598"/>
          <a:stretch/>
        </p:blipFill>
        <p:spPr>
          <a:xfrm>
            <a:off x="2559049" y="2895599"/>
            <a:ext cx="6402331" cy="19812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D9CF1A-7343-284F-A2E5-3D61F7E576B3}"/>
              </a:ext>
            </a:extLst>
          </p:cNvPr>
          <p:cNvSpPr/>
          <p:nvPr/>
        </p:nvSpPr>
        <p:spPr>
          <a:xfrm>
            <a:off x="2559049" y="1524000"/>
            <a:ext cx="6402331" cy="831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Century Gothic" panose="020B0502020202020204" pitchFamily="34" charset="0"/>
              </a:rPr>
              <a:t>Ex.2 p.233</a:t>
            </a:r>
          </a:p>
        </p:txBody>
      </p:sp>
    </p:spTree>
    <p:extLst>
      <p:ext uri="{BB962C8B-B14F-4D97-AF65-F5344CB8AC3E}">
        <p14:creationId xmlns:p14="http://schemas.microsoft.com/office/powerpoint/2010/main" val="2404845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Jeudi</a:t>
            </a:r>
          </a:p>
        </p:txBody>
      </p:sp>
    </p:spTree>
    <p:extLst>
      <p:ext uri="{BB962C8B-B14F-4D97-AF65-F5344CB8AC3E}">
        <p14:creationId xmlns:p14="http://schemas.microsoft.com/office/powerpoint/2010/main" val="4204916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Figures planes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1 </a:t>
            </a:r>
            <a:endParaRPr lang="fr-FR" sz="2800" dirty="0">
              <a:solidFill>
                <a:srgbClr val="C3A7BA"/>
              </a:solidFill>
            </a:endParaRP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Diviser des nombres entiers - entraînement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Diviser un nombre décimal par un entier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Figures planes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 CM1</a:t>
            </a:r>
            <a:endParaRPr lang="fr-FR" sz="2800" dirty="0">
              <a:solidFill>
                <a:srgbClr val="C3A7BA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238937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1 </a:t>
            </a:r>
            <a:endParaRPr lang="fr-FR" sz="2800" dirty="0">
              <a:solidFill>
                <a:srgbClr val="C3A7BA"/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Diviser un nombre décimal par un entier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817201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 entraînement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B2987C7-A440-9245-BC49-95E8E4EA1070}"/>
              </a:ext>
            </a:extLst>
          </p:cNvPr>
          <p:cNvSpPr/>
          <p:nvPr/>
        </p:nvSpPr>
        <p:spPr>
          <a:xfrm>
            <a:off x="2559049" y="1524000"/>
            <a:ext cx="6402331" cy="831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Century Gothic" panose="020B0502020202020204" pitchFamily="34" charset="0"/>
              </a:rPr>
              <a:t>Ex.1 et 3 p.122 / Ex.8 et 10 p.123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8B46A61-DEE8-C741-81A0-2435F8E00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2732932"/>
            <a:ext cx="3416300" cy="34417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588516-573A-6D45-9687-69EAD3F56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802" y="2736850"/>
            <a:ext cx="3165230" cy="34829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F13E792-246B-2E4D-B0DC-96D5BE207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943" y="4709547"/>
            <a:ext cx="3505200" cy="11684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D5881F1-980F-B54C-8FEC-F4E1D3B0B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943" y="3022546"/>
            <a:ext cx="3365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83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47004" y="309949"/>
            <a:ext cx="1277051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563929" y="299815"/>
            <a:ext cx="1043603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division d’un nombre décimal par un entier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4A1D787-B223-A941-B3F0-F513DB487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-246" b="-2352"/>
          <a:stretch/>
        </p:blipFill>
        <p:spPr>
          <a:xfrm>
            <a:off x="2559049" y="2895599"/>
            <a:ext cx="6402331" cy="19812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D9CF1A-7343-284F-A2E5-3D61F7E576B3}"/>
              </a:ext>
            </a:extLst>
          </p:cNvPr>
          <p:cNvSpPr/>
          <p:nvPr/>
        </p:nvSpPr>
        <p:spPr>
          <a:xfrm>
            <a:off x="2559049" y="1524000"/>
            <a:ext cx="6402331" cy="831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Century Gothic" panose="020B0502020202020204" pitchFamily="34" charset="0"/>
              </a:rPr>
              <a:t>Ex.3 p.233</a:t>
            </a:r>
          </a:p>
        </p:txBody>
      </p:sp>
    </p:spTree>
    <p:extLst>
      <p:ext uri="{BB962C8B-B14F-4D97-AF65-F5344CB8AC3E}">
        <p14:creationId xmlns:p14="http://schemas.microsoft.com/office/powerpoint/2010/main" val="2413893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Diviser des nombres entiers - entraînement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 CM1</a:t>
            </a:r>
            <a:endParaRPr lang="fr-FR" sz="2800" dirty="0">
              <a:solidFill>
                <a:srgbClr val="C3A7BA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911981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Division entraînement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B2987C7-A440-9245-BC49-95E8E4EA1070}"/>
              </a:ext>
            </a:extLst>
          </p:cNvPr>
          <p:cNvSpPr/>
          <p:nvPr/>
        </p:nvSpPr>
        <p:spPr>
          <a:xfrm>
            <a:off x="2559049" y="1524000"/>
            <a:ext cx="6402331" cy="831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Century Gothic" panose="020B0502020202020204" pitchFamily="34" charset="0"/>
              </a:rPr>
              <a:t>Ex.4 p. 229 (a. b.)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EB3777-F212-1F49-BECE-AB92DBB83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9" r="35767" b="43556"/>
          <a:stretch/>
        </p:blipFill>
        <p:spPr>
          <a:xfrm>
            <a:off x="2559050" y="2883740"/>
            <a:ext cx="6402330" cy="251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01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Révisions CM1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B2987C7-A440-9245-BC49-95E8E4EA1070}"/>
              </a:ext>
            </a:extLst>
          </p:cNvPr>
          <p:cNvSpPr/>
          <p:nvPr/>
        </p:nvSpPr>
        <p:spPr>
          <a:xfrm>
            <a:off x="2805178" y="1132057"/>
            <a:ext cx="6402331" cy="831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Century Gothic" panose="020B0502020202020204" pitchFamily="34" charset="0"/>
              </a:rPr>
              <a:t>Ex.21 et 26 p.124, ex.41 p.126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D21DF5-9083-0647-AEE3-6E136A6A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46" y="2243386"/>
            <a:ext cx="4726410" cy="15811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C8AAB4-3BB5-4249-AB06-CAA4B40D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46" y="3985049"/>
            <a:ext cx="4282018" cy="223477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313E69D-B610-804C-B6AC-D3927152A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977" y="2270256"/>
            <a:ext cx="4282018" cy="22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34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Vendredi</a:t>
            </a:r>
          </a:p>
        </p:txBody>
      </p:sp>
    </p:spTree>
    <p:extLst>
      <p:ext uri="{BB962C8B-B14F-4D97-AF65-F5344CB8AC3E}">
        <p14:creationId xmlns:p14="http://schemas.microsoft.com/office/powerpoint/2010/main" val="192656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716956" y="244930"/>
            <a:ext cx="9278192" cy="6368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8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Vérifie ce que tu sais déjà !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196852" y="277586"/>
            <a:ext cx="2382154" cy="604157"/>
            <a:chOff x="1778000" y="2070542"/>
            <a:chExt cx="3859784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79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B2F1C8E-BA3F-3747-A715-EA233E0EBB65}"/>
                </a:ext>
              </a:extLst>
            </p:cNvPr>
            <p:cNvSpPr/>
            <p:nvPr/>
          </p:nvSpPr>
          <p:spPr>
            <a:xfrm>
              <a:off x="3707892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CM2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4467372" y="1127522"/>
            <a:ext cx="2541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5 minutes pour s’autoévaluer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BF6E02B-693C-1449-9A51-CE16938A4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9" y="2161281"/>
            <a:ext cx="5904478" cy="42073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7D8310-81CD-4B4C-A9A4-0422311A0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869" y="2161281"/>
            <a:ext cx="5904478" cy="425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7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224717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Figures planes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  <a:p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- Régulation, </a:t>
            </a:r>
            <a:r>
              <a:rPr lang="fr-FR" sz="28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rebrassage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 </a:t>
            </a:r>
            <a:endParaRPr lang="fr-FR" sz="2800" dirty="0">
              <a:solidFill>
                <a:srgbClr val="374997"/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069678" y="1822102"/>
            <a:ext cx="5921850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Défi 29 questions n°5</a:t>
            </a:r>
          </a:p>
          <a:p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- Régulation, </a:t>
            </a:r>
            <a:r>
              <a:rPr lang="fr-FR" sz="28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rebrassage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 </a:t>
            </a:r>
            <a:endParaRPr lang="fr-FR" sz="2800" dirty="0">
              <a:solidFill>
                <a:srgbClr val="374997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96050F-71A9-724A-82D0-81FB7DFA3C88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35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 </a:t>
            </a:r>
            <a:endParaRPr lang="fr-FR" sz="2800" dirty="0">
              <a:solidFill>
                <a:srgbClr val="374997"/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Défi 29 questions n°5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716950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94130" y="18846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2B517F-7E3D-4B40-8B90-50CDB204A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442" y="0"/>
            <a:ext cx="10212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18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88" y="978668"/>
            <a:ext cx="7871424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7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1009634"/>
            <a:ext cx="7871424" cy="5686425"/>
          </a:xfrm>
          <a:prstGeom prst="rect">
            <a:avLst/>
          </a:prstGeom>
        </p:spPr>
      </p:pic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ECF34050-FB29-CE4B-873F-8C98C58EACDF}"/>
              </a:ext>
            </a:extLst>
          </p:cNvPr>
          <p:cNvSpPr/>
          <p:nvPr/>
        </p:nvSpPr>
        <p:spPr>
          <a:xfrm>
            <a:off x="8406109" y="1947979"/>
            <a:ext cx="3526673" cy="3809734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Quelle est la particularité de cette mission ?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devez-vous faire ?</a:t>
            </a:r>
          </a:p>
        </p:txBody>
      </p:sp>
    </p:spTree>
    <p:extLst>
      <p:ext uri="{BB962C8B-B14F-4D97-AF65-F5344CB8AC3E}">
        <p14:creationId xmlns:p14="http://schemas.microsoft.com/office/powerpoint/2010/main" val="669647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6" y="1009634"/>
            <a:ext cx="7871424" cy="5686425"/>
          </a:xfrm>
          <a:prstGeom prst="rect">
            <a:avLst/>
          </a:prstGeom>
        </p:spPr>
      </p:pic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ECF34050-FB29-CE4B-873F-8C98C58EACDF}"/>
              </a:ext>
            </a:extLst>
          </p:cNvPr>
          <p:cNvSpPr/>
          <p:nvPr/>
        </p:nvSpPr>
        <p:spPr>
          <a:xfrm>
            <a:off x="8406109" y="1947979"/>
            <a:ext cx="3526673" cy="3809734"/>
          </a:xfrm>
          <a:prstGeom prst="round2SameRect">
            <a:avLst/>
          </a:prstGeom>
          <a:solidFill>
            <a:srgbClr val="FFF5C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Lors de cette mission, vous allez compléter vos connaissances pour tracer des triangles, d’abord le triangle quelconque puis le triangle rectangle.</a:t>
            </a:r>
          </a:p>
        </p:txBody>
      </p:sp>
    </p:spTree>
    <p:extLst>
      <p:ext uri="{BB962C8B-B14F-4D97-AF65-F5344CB8AC3E}">
        <p14:creationId xmlns:p14="http://schemas.microsoft.com/office/powerpoint/2010/main" val="877905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3626895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9" t="55202" r="11939" b="32563"/>
          <a:stretch/>
        </p:blipFill>
        <p:spPr>
          <a:xfrm>
            <a:off x="292861" y="988485"/>
            <a:ext cx="8201186" cy="8890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005174-78E7-EF42-8F76-DDF4D4CFDEA0}"/>
              </a:ext>
            </a:extLst>
          </p:cNvPr>
          <p:cNvSpPr/>
          <p:nvPr/>
        </p:nvSpPr>
        <p:spPr>
          <a:xfrm>
            <a:off x="291914" y="1981200"/>
            <a:ext cx="11556426" cy="4375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02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11390F2-EF6B-654F-BB76-DB7966CAC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3" t="67437" r="8002" b="20042"/>
          <a:stretch/>
        </p:blipFill>
        <p:spPr>
          <a:xfrm>
            <a:off x="291914" y="990600"/>
            <a:ext cx="8546339" cy="9098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005174-78E7-EF42-8F76-DDF4D4CFDEA0}"/>
              </a:ext>
            </a:extLst>
          </p:cNvPr>
          <p:cNvSpPr/>
          <p:nvPr/>
        </p:nvSpPr>
        <p:spPr>
          <a:xfrm>
            <a:off x="291914" y="1981200"/>
            <a:ext cx="11556426" cy="4375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732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5C4ACCE-1409-BB42-BB8A-F1E694364197}"/>
              </a:ext>
            </a:extLst>
          </p:cNvPr>
          <p:cNvSpPr/>
          <p:nvPr/>
        </p:nvSpPr>
        <p:spPr>
          <a:xfrm>
            <a:off x="291914" y="1123949"/>
            <a:ext cx="11556426" cy="55975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Pour tracer un triangle quelconque, la méthode la plus précise est</a:t>
            </a: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fr-FR" sz="3600" dirty="0">
                <a:solidFill>
                  <a:srgbClr val="C00000"/>
                </a:solidFill>
                <a:latin typeface="Century Gothic" panose="020B0502020202020204" pitchFamily="34" charset="0"/>
              </a:rPr>
              <a:t>Pour tracer un triangle rectangle, la méthode la plus précise est</a:t>
            </a: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FR" sz="36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5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716956" y="244930"/>
            <a:ext cx="9278192" cy="6368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8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Vérifie ce que tu sais déjà !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196852" y="277586"/>
            <a:ext cx="2382154" cy="604157"/>
            <a:chOff x="1778000" y="2070542"/>
            <a:chExt cx="3859784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79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B2F1C8E-BA3F-3747-A715-EA233E0EBB65}"/>
                </a:ext>
              </a:extLst>
            </p:cNvPr>
            <p:cNvSpPr/>
            <p:nvPr/>
          </p:nvSpPr>
          <p:spPr>
            <a:xfrm>
              <a:off x="3707892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CM2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4467372" y="1127522"/>
            <a:ext cx="2541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10 minutes pour comprendre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D912728-CD2D-A047-842B-5B2094EDF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3" y="2270790"/>
            <a:ext cx="5852198" cy="411372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D1DD68-B5FA-F846-9D6C-5508C2598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798" y="2270790"/>
            <a:ext cx="5876350" cy="411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87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2FDEBB12-D83E-E84F-B00A-664CF410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850" y="931168"/>
            <a:ext cx="57023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8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622493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-626839" y="988282"/>
            <a:ext cx="3934923" cy="1480907"/>
            <a:chOff x="-14268451" y="7719063"/>
            <a:chExt cx="10001397" cy="104087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-12129934" y="7798785"/>
              <a:ext cx="5468839" cy="9611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-14268451" y="7719063"/>
              <a:ext cx="10001397" cy="101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</a:t>
              </a:r>
            </a:p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planes </a:t>
              </a:r>
            </a:p>
            <a:p>
              <a:pPr algn="ctr"/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2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2FA7E1BA-33E4-6548-BFF5-81AD1D93D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952" y="-1"/>
            <a:ext cx="96449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66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5944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 entraînement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7A0FAC-3182-214C-B943-160178E51959}"/>
              </a:ext>
            </a:extLst>
          </p:cNvPr>
          <p:cNvGrpSpPr/>
          <p:nvPr/>
        </p:nvGrpSpPr>
        <p:grpSpPr>
          <a:xfrm>
            <a:off x="275928" y="22014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D46B5C-FBDD-C64B-82CD-A8BB05C5E2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A3C36FD-8D2A-8743-8181-050EAABE68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9F27D72-0E60-4D43-8774-28D51753B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768" y="997841"/>
            <a:ext cx="8054463" cy="57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07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62864"/>
            <a:ext cx="7601839" cy="954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0" y="247529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Figures planes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9425798" y="368141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0C7B854-2CAB-3143-9BDF-996634F1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19" y="1102548"/>
            <a:ext cx="7543800" cy="5651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0CE001C-223F-044D-83D4-264C24F3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349" y="1116772"/>
            <a:ext cx="4058820" cy="199111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92156E89-6CBC-324B-9DFA-ED41A449E2BF}"/>
              </a:ext>
            </a:extLst>
          </p:cNvPr>
          <p:cNvGrpSpPr/>
          <p:nvPr/>
        </p:nvGrpSpPr>
        <p:grpSpPr>
          <a:xfrm>
            <a:off x="9363995" y="3314203"/>
            <a:ext cx="1303528" cy="648830"/>
            <a:chOff x="1778000" y="2070542"/>
            <a:chExt cx="1929892" cy="111132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CA64D55D-2B61-B545-850A-EEAC0C6A4459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34AB4E4-A96A-9541-95CB-C9A922DBD5BB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6533A041-B618-0D4B-8D78-E3A53AF73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525" y="4239621"/>
            <a:ext cx="4041874" cy="177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2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349986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figures planes :</a:t>
            </a:r>
          </a:p>
          <a:p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Jeu : </a:t>
            </a:r>
            <a:r>
              <a:rPr lang="fr-FR" sz="2800" b="1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Calculodés</a:t>
            </a:r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figures planes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 CM1</a:t>
            </a: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division d’un nombre décimal par un entier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814207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figures planes :</a:t>
            </a:r>
          </a:p>
          <a:p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Les figures planes :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 CM1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457632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Révisions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BA470BD6-24DA-924C-8FD4-02F9269691D1}"/>
              </a:ext>
            </a:extLst>
          </p:cNvPr>
          <p:cNvSpPr txBox="1"/>
          <p:nvPr/>
        </p:nvSpPr>
        <p:spPr>
          <a:xfrm>
            <a:off x="-1114425" y="1104931"/>
            <a:ext cx="6945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ex. 15p. 123 et 29 p.125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E175555-B968-A24A-BC7A-B2F38F4B9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5" y="1737551"/>
            <a:ext cx="4064845" cy="42715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3B2EFD-A7F0-8047-89D9-6B62E61CD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860" y="1739657"/>
            <a:ext cx="5130801" cy="426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608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5421</TotalTime>
  <Words>912</Words>
  <Application>Microsoft Macintosh PowerPoint</Application>
  <PresentationFormat>Grand écran</PresentationFormat>
  <Paragraphs>200</Paragraphs>
  <Slides>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132</cp:revision>
  <dcterms:created xsi:type="dcterms:W3CDTF">2021-08-14T07:02:46Z</dcterms:created>
  <dcterms:modified xsi:type="dcterms:W3CDTF">2022-12-26T21:18:26Z</dcterms:modified>
</cp:coreProperties>
</file>