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15" r:id="rId2"/>
    <p:sldId id="263" r:id="rId3"/>
    <p:sldId id="260" r:id="rId4"/>
    <p:sldId id="296" r:id="rId5"/>
    <p:sldId id="800" r:id="rId6"/>
    <p:sldId id="801" r:id="rId7"/>
    <p:sldId id="804" r:id="rId8"/>
    <p:sldId id="809" r:id="rId9"/>
    <p:sldId id="810" r:id="rId10"/>
    <p:sldId id="817" r:id="rId11"/>
    <p:sldId id="818" r:id="rId12"/>
    <p:sldId id="1044" r:id="rId13"/>
    <p:sldId id="1045" r:id="rId14"/>
    <p:sldId id="1046" r:id="rId15"/>
    <p:sldId id="1047" r:id="rId16"/>
    <p:sldId id="718" r:id="rId17"/>
    <p:sldId id="729" r:id="rId18"/>
    <p:sldId id="754" r:id="rId19"/>
    <p:sldId id="1236" r:id="rId20"/>
    <p:sldId id="838" r:id="rId21"/>
    <p:sldId id="1235" r:id="rId22"/>
    <p:sldId id="696" r:id="rId23"/>
    <p:sldId id="1238" r:id="rId24"/>
    <p:sldId id="844" r:id="rId25"/>
    <p:sldId id="756" r:id="rId26"/>
    <p:sldId id="1239" r:id="rId27"/>
    <p:sldId id="1240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A5"/>
    <a:srgbClr val="374997"/>
    <a:srgbClr val="C3A7BA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32"/>
    <p:restoredTop sz="96272"/>
  </p:normalViewPr>
  <p:slideViewPr>
    <p:cSldViewPr snapToGrid="0" snapToObjects="1">
      <p:cViewPr varScale="1">
        <p:scale>
          <a:sx n="121" d="100"/>
          <a:sy n="121" d="100"/>
        </p:scale>
        <p:origin x="19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26/12/2022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26/12/2022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26/12/2022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26/12/2022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26/12/2022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26/12/2022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26/12/2022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26/12/2022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2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9B8794-32ED-D741-9B96-2C864B5A05C5}"/>
              </a:ext>
            </a:extLst>
          </p:cNvPr>
          <p:cNvSpPr txBox="1"/>
          <p:nvPr/>
        </p:nvSpPr>
        <p:spPr>
          <a:xfrm>
            <a:off x="200891" y="240780"/>
            <a:ext cx="7545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Compléter maintenant le problème jusqu’à la fin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8153400" y="162174"/>
            <a:ext cx="36312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F78396-B898-344A-8C2B-C4FF20223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751172"/>
            <a:ext cx="78486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4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492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</a:t>
            </a:r>
            <a:r>
              <a:rPr lang="fr-FR" sz="3200" b="1" dirty="0"/>
              <a:t>+</a:t>
            </a:r>
            <a:endParaRPr lang="fr-FR" sz="3200" b="1" dirty="0">
              <a:solidFill>
                <a:srgbClr val="FF41A5"/>
              </a:solidFill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écart entre les deux quantités</a:t>
            </a:r>
          </a:p>
        </p:txBody>
      </p:sp>
    </p:spTree>
    <p:extLst>
      <p:ext uri="{BB962C8B-B14F-4D97-AF65-F5344CB8AC3E}">
        <p14:creationId xmlns:p14="http://schemas.microsoft.com/office/powerpoint/2010/main" val="56486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4928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</a:t>
            </a:r>
            <a:r>
              <a:rPr lang="fr-FR" sz="3200" b="1" dirty="0"/>
              <a:t>+</a:t>
            </a:r>
            <a:endParaRPr lang="fr-FR" sz="3200" b="1" dirty="0">
              <a:solidFill>
                <a:srgbClr val="FF41A5"/>
              </a:solidFill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écart entre les deux quantités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?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48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00B050"/>
                </a:solidFill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354021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4928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</a:t>
            </a:r>
            <a:r>
              <a:rPr lang="fr-FR" sz="3200" b="1" dirty="0"/>
              <a:t>+</a:t>
            </a:r>
            <a:endParaRPr lang="fr-FR" sz="3200" b="1" dirty="0">
              <a:solidFill>
                <a:srgbClr val="FF41A5"/>
              </a:solidFill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écart entre les deux quantités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?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48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00B050"/>
                </a:solidFill>
              </a:rPr>
              <a:t> 12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48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 </a:t>
            </a:r>
            <a:r>
              <a:rPr lang="fr-FR" sz="3200" b="1" dirty="0">
                <a:solidFill>
                  <a:srgbClr val="00B05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3264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4928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</a:t>
            </a:r>
            <a:r>
              <a:rPr lang="fr-FR" sz="3200" b="1" dirty="0"/>
              <a:t>+</a:t>
            </a:r>
            <a:endParaRPr lang="fr-FR" sz="3200" b="1" dirty="0">
              <a:solidFill>
                <a:srgbClr val="FF41A5"/>
              </a:solidFill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écart entre les deux quantités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?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48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00B050"/>
                </a:solidFill>
              </a:rPr>
              <a:t> 12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48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 </a:t>
            </a:r>
            <a:r>
              <a:rPr lang="fr-FR" sz="3200" b="1" dirty="0">
                <a:solidFill>
                  <a:srgbClr val="00B050"/>
                </a:solidFill>
              </a:rPr>
              <a:t>12</a:t>
            </a:r>
          </a:p>
          <a:p>
            <a:r>
              <a:rPr lang="fr-FR" sz="3200" b="1" dirty="0"/>
              <a:t>Phrase réponse :</a:t>
            </a:r>
          </a:p>
        </p:txBody>
      </p:sp>
    </p:spTree>
    <p:extLst>
      <p:ext uri="{BB962C8B-B14F-4D97-AF65-F5344CB8AC3E}">
        <p14:creationId xmlns:p14="http://schemas.microsoft.com/office/powerpoint/2010/main" val="319008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3495153" y="364056"/>
            <a:ext cx="5201694" cy="605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2E7D48-037B-1F47-B1BC-D9D43B5988FE}"/>
              </a:ext>
            </a:extLst>
          </p:cNvPr>
          <p:cNvSpPr txBox="1"/>
          <p:nvPr/>
        </p:nvSpPr>
        <p:spPr>
          <a:xfrm>
            <a:off x="1942419" y="398900"/>
            <a:ext cx="980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41A5"/>
                </a:solidFill>
              </a:rPr>
              <a:t>CM1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7FC6C-09A1-F042-92A5-EC79D5C134A2}"/>
              </a:ext>
            </a:extLst>
          </p:cNvPr>
          <p:cNvSpPr txBox="1"/>
          <p:nvPr/>
        </p:nvSpPr>
        <p:spPr>
          <a:xfrm>
            <a:off x="2849589" y="1754104"/>
            <a:ext cx="64928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Grande quantité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FF41A5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petite quantité </a:t>
            </a:r>
            <a:r>
              <a:rPr lang="fr-FR" sz="3200" b="1" dirty="0"/>
              <a:t>+</a:t>
            </a:r>
            <a:endParaRPr lang="fr-FR" sz="3200" b="1" dirty="0">
              <a:solidFill>
                <a:srgbClr val="FF41A5"/>
              </a:solidFill>
            </a:endParaRPr>
          </a:p>
          <a:p>
            <a:r>
              <a:rPr lang="fr-FR" sz="3200" b="1" dirty="0">
                <a:solidFill>
                  <a:srgbClr val="00B050"/>
                </a:solidFill>
              </a:rPr>
              <a:t>écart entre les deux quantités</a:t>
            </a:r>
          </a:p>
          <a:p>
            <a:endParaRPr lang="fr-FR" sz="3200" b="1" dirty="0">
              <a:solidFill>
                <a:srgbClr val="00B05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?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48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</a:t>
            </a:r>
            <a:r>
              <a:rPr lang="fr-FR" sz="3200" b="1" dirty="0">
                <a:solidFill>
                  <a:srgbClr val="00B050"/>
                </a:solidFill>
              </a:rPr>
              <a:t> 12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60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=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>
                <a:solidFill>
                  <a:srgbClr val="00B0F0"/>
                </a:solidFill>
              </a:rPr>
              <a:t>48</a:t>
            </a:r>
            <a:r>
              <a:rPr lang="fr-FR" sz="3200" b="1" dirty="0">
                <a:solidFill>
                  <a:srgbClr val="00B050"/>
                </a:solidFill>
              </a:rPr>
              <a:t> </a:t>
            </a:r>
            <a:r>
              <a:rPr lang="fr-FR" sz="3200" b="1" dirty="0"/>
              <a:t>+ </a:t>
            </a:r>
            <a:r>
              <a:rPr lang="fr-FR" sz="3200" b="1" dirty="0">
                <a:solidFill>
                  <a:srgbClr val="00B050"/>
                </a:solidFill>
              </a:rPr>
              <a:t>12</a:t>
            </a:r>
          </a:p>
          <a:p>
            <a:r>
              <a:rPr lang="fr-FR" sz="3200" b="1" dirty="0"/>
              <a:t>Phrase réponse : Bérénice possède 60 cartes.</a:t>
            </a:r>
          </a:p>
        </p:txBody>
      </p:sp>
    </p:spTree>
    <p:extLst>
      <p:ext uri="{BB962C8B-B14F-4D97-AF65-F5344CB8AC3E}">
        <p14:creationId xmlns:p14="http://schemas.microsoft.com/office/powerpoint/2010/main" val="2267263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2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583513" y="299815"/>
            <a:ext cx="11024972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5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Réactivation</a:t>
              </a:r>
            </a:p>
          </p:txBody>
        </p:sp>
      </p:grp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85104738-A06A-AA49-A16C-3D4B6330085F}"/>
              </a:ext>
            </a:extLst>
          </p:cNvPr>
          <p:cNvSpPr/>
          <p:nvPr/>
        </p:nvSpPr>
        <p:spPr>
          <a:xfrm>
            <a:off x="583513" y="2113148"/>
            <a:ext cx="11024973" cy="3125585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000" b="1" dirty="0">
                <a:latin typeface="Century Gothic" panose="020B0502020202020204" pitchFamily="34" charset="0"/>
              </a:rPr>
              <a:t>Pouvez-vous rappeler ce qu’on a appris en séance 1 ?</a:t>
            </a:r>
          </a:p>
          <a:p>
            <a:r>
              <a:rPr lang="fr-FR" sz="4000" b="1" dirty="0">
                <a:latin typeface="Century Gothic" panose="020B0502020202020204" pitchFamily="34" charset="0"/>
              </a:rPr>
              <a:t>Qu’est-ce qu’on appelle une situation de COMPARAISON ?</a:t>
            </a:r>
          </a:p>
        </p:txBody>
      </p:sp>
    </p:spTree>
    <p:extLst>
      <p:ext uri="{BB962C8B-B14F-4D97-AF65-F5344CB8AC3E}">
        <p14:creationId xmlns:p14="http://schemas.microsoft.com/office/powerpoint/2010/main" val="89257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B33645C-5B93-6F4D-A12E-28776D20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804EF8-5A95-D546-897D-DC0EF35FD166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145F2C-A95C-9344-8F1B-D0C1EDCCA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" b="40531"/>
          <a:stretch/>
        </p:blipFill>
        <p:spPr>
          <a:xfrm>
            <a:off x="358702" y="17500"/>
            <a:ext cx="11392650" cy="68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B33645C-5B93-6F4D-A12E-28776D20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804EF8-5A95-D546-897D-DC0EF35FD166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F835194-09AA-B043-BD2B-1D04A1B14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" t="59760" r="-1"/>
          <a:stretch/>
        </p:blipFill>
        <p:spPr>
          <a:xfrm>
            <a:off x="1290018" y="300526"/>
            <a:ext cx="9611962" cy="39204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8CB5EEB-A185-BE45-A875-3C1265CE0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0" t="48653" r="5765"/>
          <a:stretch/>
        </p:blipFill>
        <p:spPr>
          <a:xfrm>
            <a:off x="1277690" y="4357514"/>
            <a:ext cx="9636619" cy="208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1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5682199" y="1440691"/>
            <a:ext cx="5347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APPRENDRE À CHERCHER</a:t>
            </a:r>
            <a:endParaRPr lang="fr-FR" sz="6000" b="1" dirty="0">
              <a:solidFill>
                <a:srgbClr val="E7C6DB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648375-633D-F447-AC18-235307B7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41FF01-CB6F-2144-AB40-A2734C40997D}"/>
              </a:ext>
            </a:extLst>
          </p:cNvPr>
          <p:cNvSpPr txBox="1"/>
          <p:nvPr/>
        </p:nvSpPr>
        <p:spPr>
          <a:xfrm>
            <a:off x="5682198" y="3478318"/>
            <a:ext cx="5347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Situations de comparaison</a:t>
            </a:r>
          </a:p>
        </p:txBody>
      </p:sp>
    </p:spTree>
    <p:extLst>
      <p:ext uri="{BB962C8B-B14F-4D97-AF65-F5344CB8AC3E}">
        <p14:creationId xmlns:p14="http://schemas.microsoft.com/office/powerpoint/2010/main" val="3041196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240274" y="2776675"/>
            <a:ext cx="1908894" cy="1304649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249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3 problèmes pour comprendre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89A62CD1-B20C-F148-88C3-43865125B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05" y="-1"/>
            <a:ext cx="4845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3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2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3682577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241501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Appropriation du bilan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Exercices « à toi de créer »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Entraînement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75161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677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B0236A8-A31E-C24D-84A3-C8D468477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598" y="10167"/>
            <a:ext cx="4824804" cy="685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9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Exercices « à toi de créer »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1, 2 et 3 p.247</a:t>
            </a:r>
          </a:p>
          <a:p>
            <a:r>
              <a:rPr 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Correction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5 et 6 p.247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926978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2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1210579" y="136525"/>
            <a:ext cx="9810074" cy="6673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 : Situations de comparaison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2C6C6C7-A6A9-9346-BC73-5E6F84434B49}"/>
              </a:ext>
            </a:extLst>
          </p:cNvPr>
          <p:cNvSpPr/>
          <p:nvPr/>
        </p:nvSpPr>
        <p:spPr>
          <a:xfrm>
            <a:off x="933796" y="1967042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C1F79F-67EB-F64A-A8C4-5D3863D6107E}"/>
              </a:ext>
            </a:extLst>
          </p:cNvPr>
          <p:cNvSpPr txBox="1"/>
          <p:nvPr/>
        </p:nvSpPr>
        <p:spPr>
          <a:xfrm>
            <a:off x="1210579" y="3429000"/>
            <a:ext cx="9770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Ateliers d’entraînement différencié</a:t>
            </a:r>
            <a:endParaRPr lang="fr-FR" sz="4000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584882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35F473-221D-8141-A65B-DFF66DA7B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50674"/>
            <a:ext cx="4826000" cy="667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2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14512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507002" y="1858458"/>
            <a:ext cx="5164975" cy="3567193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Ali possède des cartes.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Bérénice en possède plus. Il existe un écart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entre les quantités de cartes.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813196" y="306115"/>
            <a:ext cx="105525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9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Lis la situation écrite, imagine-la. Ensuite, essaye de représenter la situation avec tes deux bandes de papier.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17937FD-3305-BD41-B78F-9D51B668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74130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2273153" y="427861"/>
            <a:ext cx="8091671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2C6C6C7-A6A9-9346-BC73-5E6F84434B49}"/>
              </a:ext>
            </a:extLst>
          </p:cNvPr>
          <p:cNvSpPr/>
          <p:nvPr/>
        </p:nvSpPr>
        <p:spPr>
          <a:xfrm>
            <a:off x="933796" y="1967042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C1F79F-67EB-F64A-A8C4-5D3863D6107E}"/>
              </a:ext>
            </a:extLst>
          </p:cNvPr>
          <p:cNvSpPr txBox="1"/>
          <p:nvPr/>
        </p:nvSpPr>
        <p:spPr>
          <a:xfrm>
            <a:off x="1154809" y="3142496"/>
            <a:ext cx="9770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7200" dirty="0"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21066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2050163" y="449623"/>
            <a:ext cx="8091671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Apprendre à chercher</a:t>
            </a:r>
            <a:endParaRPr lang="fr-FR" sz="28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BACAE6B-CB65-3E49-BEC1-3B3713CD8477}"/>
              </a:ext>
            </a:extLst>
          </p:cNvPr>
          <p:cNvSpPr/>
          <p:nvPr/>
        </p:nvSpPr>
        <p:spPr>
          <a:xfrm>
            <a:off x="967047" y="1792154"/>
            <a:ext cx="10257905" cy="1426811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Ali possède des cartes. Bérénice en possède plus.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existe un écart entre les quantités de cartes.</a:t>
            </a:r>
          </a:p>
        </p:txBody>
      </p:sp>
    </p:spTree>
    <p:extLst>
      <p:ext uri="{BB962C8B-B14F-4D97-AF65-F5344CB8AC3E}">
        <p14:creationId xmlns:p14="http://schemas.microsoft.com/office/powerpoint/2010/main" val="25958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888DA9F-C0B2-6645-BC0B-9849CFA10389}"/>
              </a:ext>
            </a:extLst>
          </p:cNvPr>
          <p:cNvSpPr/>
          <p:nvPr/>
        </p:nvSpPr>
        <p:spPr>
          <a:xfrm>
            <a:off x="914399" y="947650"/>
            <a:ext cx="10257905" cy="1426811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Ali possède des cartes. Bérénice en possède plus.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Il existe un écart entre les quantités de cartes.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D2ADE6-784D-5444-953C-9BB9014E0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38" y="2859313"/>
            <a:ext cx="9884124" cy="25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5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E6AC2B-0F1F-9D4B-BB8A-D15F5528F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98" y="1704372"/>
            <a:ext cx="9321204" cy="34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6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9B8794-32ED-D741-9B96-2C864B5A05C5}"/>
              </a:ext>
            </a:extLst>
          </p:cNvPr>
          <p:cNvSpPr txBox="1"/>
          <p:nvPr/>
        </p:nvSpPr>
        <p:spPr>
          <a:xfrm>
            <a:off x="749531" y="755053"/>
            <a:ext cx="106929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Nous avons travaillé sur une histoire avec des cartes. Maintenant, nous allons inventer des situations de COMPARAISON avec autre chose que des cartes.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Par exemple, on peut imaginer que l’on compare le nombre d’élèves dans deux classes. 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À vous de créer des situations de COMPARAISON avec ce que vous voulez.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51EA3F4-A5A4-A441-BBAC-AA7686AAA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045" y="4232232"/>
            <a:ext cx="5451909" cy="13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48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790FD9-0F35-F546-BE65-F84961E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9B8794-32ED-D741-9B96-2C864B5A05C5}"/>
              </a:ext>
            </a:extLst>
          </p:cNvPr>
          <p:cNvSpPr txBox="1"/>
          <p:nvPr/>
        </p:nvSpPr>
        <p:spPr>
          <a:xfrm>
            <a:off x="200891" y="240780"/>
            <a:ext cx="7545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Vous allez réaliser votre fiche seulement jusqu’au premier tableau de la question 2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8FDD43F-053D-F34A-8FA1-C376EF47FF39}"/>
              </a:ext>
            </a:extLst>
          </p:cNvPr>
          <p:cNvSpPr/>
          <p:nvPr/>
        </p:nvSpPr>
        <p:spPr>
          <a:xfrm>
            <a:off x="8153400" y="162174"/>
            <a:ext cx="3631286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95E184-0092-D74C-85C6-D0A473021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7" t="4909" r="1" b="32710"/>
          <a:stretch/>
        </p:blipFill>
        <p:spPr>
          <a:xfrm>
            <a:off x="3308858" y="1549484"/>
            <a:ext cx="5574284" cy="517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81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5411</TotalTime>
  <Words>533</Words>
  <Application>Microsoft Macintosh PowerPoint</Application>
  <PresentationFormat>Grand écran</PresentationFormat>
  <Paragraphs>108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128</cp:revision>
  <dcterms:created xsi:type="dcterms:W3CDTF">2021-08-14T07:02:46Z</dcterms:created>
  <dcterms:modified xsi:type="dcterms:W3CDTF">2022-12-26T20:57:38Z</dcterms:modified>
</cp:coreProperties>
</file>