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715" r:id="rId2"/>
    <p:sldId id="642" r:id="rId3"/>
    <p:sldId id="1190" r:id="rId4"/>
    <p:sldId id="996" r:id="rId5"/>
    <p:sldId id="1096" r:id="rId6"/>
    <p:sldId id="1080" r:id="rId7"/>
    <p:sldId id="1097" r:id="rId8"/>
    <p:sldId id="1098" r:id="rId9"/>
    <p:sldId id="1099" r:id="rId10"/>
    <p:sldId id="1002" r:id="rId11"/>
    <p:sldId id="1102" r:id="rId12"/>
    <p:sldId id="1215" r:id="rId13"/>
    <p:sldId id="1212" r:id="rId14"/>
    <p:sldId id="1210" r:id="rId15"/>
    <p:sldId id="1213" r:id="rId16"/>
    <p:sldId id="1189" r:id="rId17"/>
    <p:sldId id="1216" r:id="rId18"/>
    <p:sldId id="1218" r:id="rId19"/>
    <p:sldId id="1117" r:id="rId20"/>
    <p:sldId id="1219" r:id="rId21"/>
    <p:sldId id="1220" r:id="rId22"/>
    <p:sldId id="1217" r:id="rId23"/>
    <p:sldId id="738" r:id="rId24"/>
    <p:sldId id="1138" r:id="rId25"/>
    <p:sldId id="1137" r:id="rId26"/>
    <p:sldId id="1139" r:id="rId27"/>
    <p:sldId id="1140" r:id="rId28"/>
    <p:sldId id="1066" r:id="rId29"/>
    <p:sldId id="718" r:id="rId30"/>
    <p:sldId id="1192" r:id="rId31"/>
    <p:sldId id="1193" r:id="rId32"/>
    <p:sldId id="1057" r:id="rId33"/>
    <p:sldId id="1222" r:id="rId34"/>
    <p:sldId id="1146" r:id="rId35"/>
    <p:sldId id="1147" r:id="rId36"/>
    <p:sldId id="1149" r:id="rId37"/>
    <p:sldId id="756" r:id="rId38"/>
    <p:sldId id="857" r:id="rId39"/>
    <p:sldId id="1228" r:id="rId40"/>
    <p:sldId id="1229" r:id="rId41"/>
    <p:sldId id="1231" r:id="rId4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1A5"/>
    <a:srgbClr val="C3A7BA"/>
    <a:srgbClr val="374997"/>
    <a:srgbClr val="FFF5CE"/>
    <a:srgbClr val="FF40FF"/>
    <a:srgbClr val="FFD861"/>
    <a:srgbClr val="FFFC04"/>
    <a:srgbClr val="E7C6DB"/>
    <a:srgbClr val="A7E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03"/>
    <p:restoredTop sz="96250"/>
  </p:normalViewPr>
  <p:slideViewPr>
    <p:cSldViewPr snapToGrid="0" snapToObjects="1">
      <p:cViewPr varScale="1">
        <p:scale>
          <a:sx n="117" d="100"/>
          <a:sy n="117" d="100"/>
        </p:scale>
        <p:origin x="184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D2C6362-6665-4346-957D-2B02740DFE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83E094-F71D-814C-A131-7BF058CEA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61E8B-93D1-E14E-A6FA-357B92BC1F76}" type="datetimeFigureOut">
              <a:rPr lang="fr-FR" smtClean="0"/>
              <a:t>26/12/2022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3A55AA-36E5-2549-8B18-A9C32D3EA8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147B2A-01B4-AE40-A2FB-DD81104C33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3E183-A31D-A642-A9DF-B0B491FA38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8442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FC02C-ED17-1B41-92F2-31DE3F7E17F9}" type="datetimeFigureOut">
              <a:rPr lang="fr-FR" smtClean="0"/>
              <a:t>26/12/2022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F5486-13F4-EE41-A58B-F5BB93A9F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0564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A8005-6A57-FF42-BC98-88AE26054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3C2478-BB82-7F4E-93B5-77E8CDF0F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8269B2-3FA8-D541-B25F-3ECC345E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74E-9042-0E49-894F-D6B9A7261E8F}" type="datetime1">
              <a:rPr lang="fr-FR" smtClean="0"/>
              <a:t>26/12/2022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BE4722-3353-5A4D-AB6F-5829E6FDE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3270B-659F-8346-B2A2-DFB946EB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71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96D55B-8695-CB49-83D4-0BD82A12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0C2B73-073B-F842-830E-46F393E06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627AAE-7190-4242-98E8-5D4DE189F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8F29-C640-F541-A51F-D84374CF919F}" type="datetime1">
              <a:rPr lang="fr-FR" smtClean="0"/>
              <a:t>26/12/2022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F56E97-DBC2-8E46-B5D9-498B64EA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C05B40-7699-B144-9480-7DA48A4F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12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51E524F-C979-EC44-8EF4-55BD91CE2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7F9508-CE42-8B45-BC55-882506CC6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4876B7-17E4-2C44-92D7-797E0744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C046-980D-CD46-9176-20C910B4BC4F}" type="datetime1">
              <a:rPr lang="fr-FR" smtClean="0"/>
              <a:t>26/12/2022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26557D-9331-764C-B0AC-964E1FE4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B028C8-2025-D548-8314-312EFEA5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61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415BE-432E-DB44-82EB-744E41C5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5507CE-2891-7D47-A450-81BD1209D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31D05E-633F-8340-AA53-0C2905CD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5839-CB69-C645-B0E7-F57880D6742D}" type="datetime1">
              <a:rPr lang="fr-FR" smtClean="0"/>
              <a:t>26/12/2022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2ECD4D-5A05-7B4B-85CF-E3561FA6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5A12A2-81F7-1B4C-AB4A-D584857B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42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A4D84D-92FA-CC45-B1FB-B73DE9C8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8BBB7D-8064-A941-9505-4919F6FB5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1D0C35-E9F9-604A-9323-4D2D7819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F894-A05E-1A41-9888-18D30CE1008F}" type="datetime1">
              <a:rPr lang="fr-FR" smtClean="0"/>
              <a:t>26/12/2022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B3C7E5-0ACF-D444-A43D-45E17EF7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A828CA-9C71-D74A-9A71-C35A5C76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54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95815-ACB6-C740-AEB5-016F85E5D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351D3C-B11A-C941-9237-DC18C549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15F150-8A92-EE42-B23F-EB1A284F1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E786C1-4832-844F-AA23-907E4635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88E-75AB-6040-9E60-C7C259F67D47}" type="datetime1">
              <a:rPr lang="fr-FR" smtClean="0"/>
              <a:t>26/12/2022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F57588-EE8F-5F41-A9F5-C28FBD18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A060B8-A3D1-1F40-956F-20D6EB10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22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807BA-FE58-3F48-9738-D94DE541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CF4509-6E07-F240-A8E2-39B451015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6B3CBD-2FBF-024F-B117-61DF28446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073368-9226-F147-A37E-7355E122E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E291C4-61E3-3E4F-9B9B-F87E1CC93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6D16709-2DA1-024C-B83E-D523058C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5ACE-04CC-6048-B855-4B5D25B2448C}" type="datetime1">
              <a:rPr lang="fr-FR" smtClean="0"/>
              <a:t>26/12/2022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A06772-0833-2849-8E31-F010E45C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F6DEE0B-B11F-C345-BC65-CC2902B7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90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1830A3-2946-6144-8885-E2B7235C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2BCB65-3E2C-BA44-B791-F84A3AD6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7BBC-8436-3A45-A070-F8AB323A294A}" type="datetime1">
              <a:rPr lang="fr-FR" smtClean="0"/>
              <a:t>26/12/2022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B8ECC4-F2CC-3F46-8B78-DB202208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5650F1-43D5-C143-A2DA-8B10517A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47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26B111-35B8-CD48-892C-206653D0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1F39-CC30-614F-9604-FD263012A949}" type="datetime1">
              <a:rPr lang="fr-FR" smtClean="0"/>
              <a:t>26/12/2022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A1455F-4F9F-404F-8AA1-E1E8E3B5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A7C4E0-0A2D-6E48-B769-0BCAE56C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29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EB2381-A2A9-D543-9573-4DA99EBB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D1ACBC-E34C-1E43-B966-3A15CFC20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AE28F7-D6C6-9047-ABB8-3B4461F9F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6E41E7-6E89-1E4A-9A69-28AF6009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554F-D219-8845-AF18-C28FFF2337DE}" type="datetime1">
              <a:rPr lang="fr-FR" smtClean="0"/>
              <a:t>26/12/2022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175EE4-484B-A84F-A48D-97B82475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B06B74-A675-2D46-8C2F-3ACBF5BF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06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36AB1-C6BE-7841-9E30-516AC6DE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BEC5F30-39B4-1F4A-8773-1892DE46D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28D7FA-4873-DB40-9BE9-4DAE878B0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AD06D4-6F70-3245-8072-0A085202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BD2A-4BA6-BC4B-946E-C40A98AEF419}" type="datetime1">
              <a:rPr lang="fr-FR" smtClean="0"/>
              <a:t>26/12/2022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AEB163-40AC-2248-9816-EDF9DE45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42AB99-1FDF-E84C-A293-5DA38DF9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03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BDF52D3-B9A5-6043-9AEA-3B8C9284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2ADB59-4199-1249-8F73-C3331E185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47D0CA-4A00-7B47-8D70-92EB27425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B7F2D-E88E-D949-B4C5-4F3C9499FC49}" type="datetime1">
              <a:rPr lang="fr-FR" smtClean="0"/>
              <a:t>26/12/2022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037111-7B2E-4B41-9416-23B331F40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D0CA13-8CA2-0D43-9551-4B8D775E9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94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xnlNSGkXgTQ?feature=oembed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574e3eax" TargetMode="External"/><Relationship Id="rId2" Type="http://schemas.openxmlformats.org/officeDocument/2006/relationships/hyperlink" Target="https://bit.ly/3BVoSSo" TargetMode="Externa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574e3eax" TargetMode="External"/><Relationship Id="rId2" Type="http://schemas.openxmlformats.org/officeDocument/2006/relationships/hyperlink" Target="https://bit.ly/3BVoSSo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3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1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Lundi</a:t>
            </a:r>
          </a:p>
        </p:txBody>
      </p:sp>
    </p:spTree>
    <p:extLst>
      <p:ext uri="{BB962C8B-B14F-4D97-AF65-F5344CB8AC3E}">
        <p14:creationId xmlns:p14="http://schemas.microsoft.com/office/powerpoint/2010/main" val="205935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5BEA59A-2CB8-FA41-9F79-6A153C0AE72E}"/>
              </a:ext>
            </a:extLst>
          </p:cNvPr>
          <p:cNvSpPr txBox="1"/>
          <p:nvPr/>
        </p:nvSpPr>
        <p:spPr>
          <a:xfrm>
            <a:off x="10099829" y="1064367"/>
            <a:ext cx="2076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Manuel</a:t>
            </a:r>
          </a:p>
          <a:p>
            <a:pPr algn="ctr"/>
            <a:r>
              <a:rPr lang="fr-FR" sz="20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page 34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D71D4B-70B8-E346-BD18-645FBC4DE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69F2A9C-416A-E84D-BD65-3D17810CAE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208"/>
          <a:stretch/>
        </p:blipFill>
        <p:spPr>
          <a:xfrm>
            <a:off x="2382732" y="1080128"/>
            <a:ext cx="7426536" cy="5478057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4E8A9A6E-DF22-C04B-8BDA-91F25636AA02}"/>
              </a:ext>
            </a:extLst>
          </p:cNvPr>
          <p:cNvGrpSpPr/>
          <p:nvPr/>
        </p:nvGrpSpPr>
        <p:grpSpPr>
          <a:xfrm>
            <a:off x="198120" y="299815"/>
            <a:ext cx="11801843" cy="695717"/>
            <a:chOff x="933796" y="5711291"/>
            <a:chExt cx="10324408" cy="742604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73663FF0-1988-F841-8DBF-2AA0AA5E6FAF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FC8DF4E4-60FA-AE4D-B56C-B2ED798D8224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Retour sur la situation de référence</a:t>
              </a:r>
              <a:endParaRPr lang="fr-FR" sz="2800" b="1" dirty="0">
                <a:solidFill>
                  <a:schemeClr val="accent1"/>
                </a:solidFill>
                <a:latin typeface="Century Gothic" panose="020B0502020202020204" pitchFamily="34" charset="0"/>
                <a:cs typeface="Baloo" panose="03080902040302020200" pitchFamily="66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1989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D71D4B-70B8-E346-BD18-645FBC4DE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69F2A9C-416A-E84D-BD65-3D17810CAE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08" t="23474" r="21903" b="30679"/>
          <a:stretch/>
        </p:blipFill>
        <p:spPr>
          <a:xfrm>
            <a:off x="198120" y="3331753"/>
            <a:ext cx="3766458" cy="314417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7B5F329-4874-4D45-95CF-C32B8DB9F6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176" r="50909"/>
          <a:stretch/>
        </p:blipFill>
        <p:spPr>
          <a:xfrm>
            <a:off x="198120" y="1164249"/>
            <a:ext cx="3766458" cy="1959987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4E8A9A6E-DF22-C04B-8BDA-91F25636AA02}"/>
              </a:ext>
            </a:extLst>
          </p:cNvPr>
          <p:cNvGrpSpPr/>
          <p:nvPr/>
        </p:nvGrpSpPr>
        <p:grpSpPr>
          <a:xfrm>
            <a:off x="198120" y="299815"/>
            <a:ext cx="11801843" cy="695717"/>
            <a:chOff x="933796" y="5711291"/>
            <a:chExt cx="10324408" cy="742604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73663FF0-1988-F841-8DBF-2AA0AA5E6FAF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FC8DF4E4-60FA-AE4D-B56C-B2ED798D8224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Retour sur la situation de référence</a:t>
              </a:r>
              <a:endParaRPr lang="fr-FR" sz="2800" b="1" dirty="0">
                <a:solidFill>
                  <a:schemeClr val="accent1"/>
                </a:solidFill>
                <a:latin typeface="Century Gothic" panose="020B0502020202020204" pitchFamily="34" charset="0"/>
                <a:cs typeface="Baloo" panose="03080902040302020200" pitchFamily="66" charset="77"/>
              </a:endParaRP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25709234-737C-654E-B012-8EC6D502F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486025"/>
            <a:ext cx="8046301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42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5437727" y="1731378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C03C6AF5-C6CC-FB4D-82E3-05703642ECF4}"/>
              </a:ext>
            </a:extLst>
          </p:cNvPr>
          <p:cNvSpPr/>
          <p:nvPr/>
        </p:nvSpPr>
        <p:spPr>
          <a:xfrm>
            <a:off x="1846384" y="2603042"/>
            <a:ext cx="8128907" cy="2679775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Ateliers de jeux (2x15 min) :</a:t>
            </a:r>
          </a:p>
          <a:p>
            <a:pPr algn="ctr"/>
            <a:r>
              <a:rPr lang="fr-FR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- bingo des fractions (CM1)</a:t>
            </a:r>
          </a:p>
          <a:p>
            <a:pPr algn="ctr"/>
            <a:r>
              <a:rPr lang="fr-FR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- jeu du trombone(CM2)</a:t>
            </a:r>
          </a:p>
          <a:p>
            <a:pPr algn="ctr"/>
            <a:r>
              <a:rPr lang="fr-FR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- l’œil du lynx (CM1-CM2)</a:t>
            </a:r>
          </a:p>
        </p:txBody>
      </p:sp>
    </p:spTree>
    <p:extLst>
      <p:ext uri="{BB962C8B-B14F-4D97-AF65-F5344CB8AC3E}">
        <p14:creationId xmlns:p14="http://schemas.microsoft.com/office/powerpoint/2010/main" val="4074120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325F671-64B6-D244-8959-D25F77607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48" y="180863"/>
            <a:ext cx="4336702" cy="372083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0B3BA25-9077-6A45-A4F0-C072352B4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178681">
            <a:off x="6588471" y="754720"/>
            <a:ext cx="2806700" cy="41783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F871640-95BA-5A45-82D3-0AE82900C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60173">
            <a:off x="7963081" y="344111"/>
            <a:ext cx="2819400" cy="41656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782E570-62F7-4943-8F84-4645874D55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056905" y="1619786"/>
            <a:ext cx="2819400" cy="41656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F0F5240-E1A1-614C-A685-187B0E0D89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867274">
            <a:off x="1612691" y="4138635"/>
            <a:ext cx="1397000" cy="14097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A92B02B-87CA-C048-98BE-769B8BF032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657907">
            <a:off x="2606531" y="5016907"/>
            <a:ext cx="1435100" cy="14097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6FA981A-2038-5A43-A9B7-6BF004534C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3474097" y="4055915"/>
            <a:ext cx="1435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09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F4F2562-6F8C-5A4F-A54D-1C5FA4A65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810" y="136525"/>
            <a:ext cx="5914768" cy="343267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3CB41FC-28A1-834B-82B7-33716234C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98" y="0"/>
            <a:ext cx="4913772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A41C44F-B2B9-0A43-80C2-D228A5B62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194" y="3634916"/>
            <a:ext cx="55880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46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3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1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Mardi</a:t>
            </a:r>
          </a:p>
        </p:txBody>
      </p:sp>
    </p:spTree>
    <p:extLst>
      <p:ext uri="{BB962C8B-B14F-4D97-AF65-F5344CB8AC3E}">
        <p14:creationId xmlns:p14="http://schemas.microsoft.com/office/powerpoint/2010/main" val="3499867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3087" y="1814856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Les fractions décimales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préparation à l’évaluation</a:t>
            </a:r>
          </a:p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Calcul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Diviser des nombres entiers (1)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814207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3087" y="1907637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Les fractions décimales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préparation à l’évaluation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710526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133740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119606" y="5845767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4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 à l’évaluation</a:t>
              </a:r>
            </a:p>
          </p:txBody>
        </p:sp>
      </p:grpSp>
      <p:sp>
        <p:nvSpPr>
          <p:cNvPr id="13" name="Rectangle : avec coins arrondis en haut 12">
            <a:extLst>
              <a:ext uri="{FF2B5EF4-FFF2-40B4-BE49-F238E27FC236}">
                <a16:creationId xmlns:a16="http://schemas.microsoft.com/office/drawing/2014/main" id="{0BBAA00B-6946-194C-ACB6-A59913365E94}"/>
              </a:ext>
            </a:extLst>
          </p:cNvPr>
          <p:cNvSpPr/>
          <p:nvPr/>
        </p:nvSpPr>
        <p:spPr>
          <a:xfrm>
            <a:off x="3565336" y="1121517"/>
            <a:ext cx="5048309" cy="1219253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Écris pour chaque figure la fraction qui est représentée. (Ardoise)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48AB24F-5962-A04D-B80A-5311DCD8D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458" y="2562347"/>
            <a:ext cx="5304063" cy="3588706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A1FD72EB-E88E-3047-834A-499CACAE464D}"/>
              </a:ext>
            </a:extLst>
          </p:cNvPr>
          <p:cNvGrpSpPr/>
          <p:nvPr/>
        </p:nvGrpSpPr>
        <p:grpSpPr>
          <a:xfrm>
            <a:off x="308822" y="323258"/>
            <a:ext cx="1303528" cy="648830"/>
            <a:chOff x="1778000" y="2070542"/>
            <a:chExt cx="1929892" cy="1111320"/>
          </a:xfrm>
        </p:grpSpPr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BB5FE4D2-967E-B240-843C-C0D06ED8EE12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A9A24DA4-5F69-0E4A-84CE-07D18650AEB5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0978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453316" y="279433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119606" y="5845767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4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 à l’évaluation</a:t>
              </a:r>
            </a:p>
          </p:txBody>
        </p:sp>
      </p:grpSp>
      <p:sp>
        <p:nvSpPr>
          <p:cNvPr id="13" name="Rectangle : avec coins arrondis en haut 12">
            <a:extLst>
              <a:ext uri="{FF2B5EF4-FFF2-40B4-BE49-F238E27FC236}">
                <a16:creationId xmlns:a16="http://schemas.microsoft.com/office/drawing/2014/main" id="{0BBAA00B-6946-194C-ACB6-A59913365E94}"/>
              </a:ext>
            </a:extLst>
          </p:cNvPr>
          <p:cNvSpPr/>
          <p:nvPr/>
        </p:nvSpPr>
        <p:spPr>
          <a:xfrm>
            <a:off x="314999" y="1066746"/>
            <a:ext cx="4837293" cy="695717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Colorie les surfaces pour représenter les fractions. (au tableau)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27542C3-4AB8-C94F-8CB4-6929E9A82E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182" b="-7756"/>
          <a:stretch/>
        </p:blipFill>
        <p:spPr>
          <a:xfrm>
            <a:off x="300762" y="2746592"/>
            <a:ext cx="3776178" cy="14478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 : avec coins arrondis en haut 13">
                <a:extLst>
                  <a:ext uri="{FF2B5EF4-FFF2-40B4-BE49-F238E27FC236}">
                    <a16:creationId xmlns:a16="http://schemas.microsoft.com/office/drawing/2014/main" id="{42FC56DF-B460-A346-AC30-AFCFEC17EA77}"/>
                  </a:ext>
                </a:extLst>
              </p:cNvPr>
              <p:cNvSpPr/>
              <p:nvPr/>
            </p:nvSpPr>
            <p:spPr>
              <a:xfrm>
                <a:off x="300762" y="4243910"/>
                <a:ext cx="3708130" cy="788436"/>
              </a:xfrm>
              <a:prstGeom prst="round2SameRect">
                <a:avLst/>
              </a:prstGeom>
              <a:solidFill>
                <a:srgbClr val="37499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fr-F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fr-FR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𝟓𝟎</m:t>
                        </m:r>
                      </m:num>
                      <m:den>
                        <m: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     </a:t>
                </a:r>
              </a:p>
            </p:txBody>
          </p:sp>
        </mc:Choice>
        <mc:Fallback xmlns="">
          <p:sp>
            <p:nvSpPr>
              <p:cNvPr id="14" name="Rectangle : avec coins arrondis en haut 13">
                <a:extLst>
                  <a:ext uri="{FF2B5EF4-FFF2-40B4-BE49-F238E27FC236}">
                    <a16:creationId xmlns:a16="http://schemas.microsoft.com/office/drawing/2014/main" id="{42FC56DF-B460-A346-AC30-AFCFEC17EA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62" y="4243910"/>
                <a:ext cx="3708130" cy="788436"/>
              </a:xfrm>
              <a:prstGeom prst="round2Same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08735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 : avec coins arrondis en haut 22">
                <a:extLst>
                  <a:ext uri="{FF2B5EF4-FFF2-40B4-BE49-F238E27FC236}">
                    <a16:creationId xmlns:a16="http://schemas.microsoft.com/office/drawing/2014/main" id="{2EF62A78-6B94-8442-9FC7-D3A296AA999A}"/>
                  </a:ext>
                </a:extLst>
              </p:cNvPr>
              <p:cNvSpPr/>
              <p:nvPr/>
            </p:nvSpPr>
            <p:spPr>
              <a:xfrm>
                <a:off x="314999" y="1914277"/>
                <a:ext cx="3571201" cy="788436"/>
              </a:xfrm>
              <a:prstGeom prst="round2SameRect">
                <a:avLst/>
              </a:prstGeom>
              <a:solidFill>
                <a:srgbClr val="37499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𝟐𝟗</m:t>
                        </m:r>
                      </m:num>
                      <m:den>
                        <m: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endParaRPr lang="fr-FR" sz="2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23" name="Rectangle : avec coins arrondis en haut 22">
                <a:extLst>
                  <a:ext uri="{FF2B5EF4-FFF2-40B4-BE49-F238E27FC236}">
                    <a16:creationId xmlns:a16="http://schemas.microsoft.com/office/drawing/2014/main" id="{2EF62A78-6B94-8442-9FC7-D3A296AA9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99" y="1914277"/>
                <a:ext cx="3571201" cy="788436"/>
              </a:xfrm>
              <a:prstGeom prst="round2Same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Image 23">
            <a:extLst>
              <a:ext uri="{FF2B5EF4-FFF2-40B4-BE49-F238E27FC236}">
                <a16:creationId xmlns:a16="http://schemas.microsoft.com/office/drawing/2014/main" id="{DB13DE6B-EE23-4642-9FDB-283EF4641E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16" t="784"/>
          <a:stretch/>
        </p:blipFill>
        <p:spPr>
          <a:xfrm>
            <a:off x="300763" y="5149325"/>
            <a:ext cx="3720304" cy="1300139"/>
          </a:xfrm>
          <a:prstGeom prst="rect">
            <a:avLst/>
          </a:prstGeom>
        </p:spPr>
      </p:pic>
      <p:sp>
        <p:nvSpPr>
          <p:cNvPr id="27" name="Rectangle : avec coins arrondis en haut 26">
            <a:extLst>
              <a:ext uri="{FF2B5EF4-FFF2-40B4-BE49-F238E27FC236}">
                <a16:creationId xmlns:a16="http://schemas.microsoft.com/office/drawing/2014/main" id="{36EA2858-FA8D-4349-8E75-A010A56BA652}"/>
              </a:ext>
            </a:extLst>
          </p:cNvPr>
          <p:cNvSpPr/>
          <p:nvPr/>
        </p:nvSpPr>
        <p:spPr>
          <a:xfrm>
            <a:off x="7244274" y="1150714"/>
            <a:ext cx="3882725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Complète les égalités. (Ardoise)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C9666386-3E9C-9D43-BEF9-C88DEE6015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9552" y="2021276"/>
            <a:ext cx="4672166" cy="1450632"/>
          </a:xfrm>
          <a:prstGeom prst="rect">
            <a:avLst/>
          </a:prstGeom>
        </p:spPr>
      </p:pic>
      <p:sp>
        <p:nvSpPr>
          <p:cNvPr id="42" name="Rectangle : avec coins arrondis en haut 41">
            <a:extLst>
              <a:ext uri="{FF2B5EF4-FFF2-40B4-BE49-F238E27FC236}">
                <a16:creationId xmlns:a16="http://schemas.microsoft.com/office/drawing/2014/main" id="{2159A639-BACF-5542-8323-98EE3A6CE899}"/>
              </a:ext>
            </a:extLst>
          </p:cNvPr>
          <p:cNvSpPr/>
          <p:nvPr/>
        </p:nvSpPr>
        <p:spPr>
          <a:xfrm>
            <a:off x="6580155" y="3965849"/>
            <a:ext cx="5060369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Vrai ou faux? Expliquez pourquoi. (Ardoise)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EEF17206-4B4F-E04B-8EE5-2315A68A6A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0208" y="4822291"/>
            <a:ext cx="5450855" cy="135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59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C03C6AF5-C6CC-FB4D-82E3-05703642ECF4}"/>
              </a:ext>
            </a:extLst>
          </p:cNvPr>
          <p:cNvSpPr/>
          <p:nvPr/>
        </p:nvSpPr>
        <p:spPr>
          <a:xfrm>
            <a:off x="1617784" y="2191163"/>
            <a:ext cx="8128907" cy="4083574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Les fractions décimales : </a:t>
            </a:r>
            <a:r>
              <a:rPr lang="fr-FR" sz="3200" dirty="0">
                <a:solidFill>
                  <a:srgbClr val="374997"/>
                </a:solidFill>
                <a:latin typeface="Century Gothic" panose="020B0502020202020204" pitchFamily="34" charset="0"/>
              </a:rPr>
              <a:t>Synthèse, retour sur la situation de référence</a:t>
            </a:r>
          </a:p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Ateliers de jeux (2x15min) :</a:t>
            </a:r>
          </a:p>
          <a:p>
            <a:r>
              <a:rPr lang="fr-FR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- bingo des fractions (CM1)</a:t>
            </a:r>
          </a:p>
          <a:p>
            <a:r>
              <a:rPr lang="fr-FR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- l’œil du lynx (CM1-CM2)</a:t>
            </a:r>
          </a:p>
        </p:txBody>
      </p:sp>
    </p:spTree>
    <p:extLst>
      <p:ext uri="{BB962C8B-B14F-4D97-AF65-F5344CB8AC3E}">
        <p14:creationId xmlns:p14="http://schemas.microsoft.com/office/powerpoint/2010/main" val="2371815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133740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119606" y="5845767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4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 à l’évaluation</a:t>
              </a:r>
            </a:p>
          </p:txBody>
        </p:sp>
      </p:grpSp>
      <p:pic>
        <p:nvPicPr>
          <p:cNvPr id="23" name="Image 22">
            <a:extLst>
              <a:ext uri="{FF2B5EF4-FFF2-40B4-BE49-F238E27FC236}">
                <a16:creationId xmlns:a16="http://schemas.microsoft.com/office/drawing/2014/main" id="{05480913-20D7-0F43-B5F3-68581912D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97" y="1093310"/>
            <a:ext cx="11453666" cy="845289"/>
          </a:xfrm>
          <a:prstGeom prst="rect">
            <a:avLst/>
          </a:prstGeom>
        </p:spPr>
      </p:pic>
      <p:sp>
        <p:nvSpPr>
          <p:cNvPr id="31" name="Rectangle : avec coins arrondis en haut 30">
            <a:extLst>
              <a:ext uri="{FF2B5EF4-FFF2-40B4-BE49-F238E27FC236}">
                <a16:creationId xmlns:a16="http://schemas.microsoft.com/office/drawing/2014/main" id="{AEB431F2-FB91-FC40-A7BF-DC94D70E983A}"/>
              </a:ext>
            </a:extLst>
          </p:cNvPr>
          <p:cNvSpPr/>
          <p:nvPr/>
        </p:nvSpPr>
        <p:spPr>
          <a:xfrm>
            <a:off x="354929" y="2036377"/>
            <a:ext cx="11562001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Décompose ou recompose chaque fraction. (Ardoise)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64F98BC0-96B2-C64D-85C6-C3B20422E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644" y="2821874"/>
            <a:ext cx="1061528" cy="1129285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31CEEB51-F759-B740-8FB9-AD51C2561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541" y="2782985"/>
            <a:ext cx="1106788" cy="1252418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AA5164F3-D130-144F-A81C-BA3008E9C4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2440" y="2803436"/>
            <a:ext cx="1596833" cy="1147724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FEEA8A9A-19A0-6A4B-B839-316073F050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8597" y="2772577"/>
            <a:ext cx="1596833" cy="125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133740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119606" y="5845767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4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 à l’évaluation</a:t>
              </a:r>
            </a:p>
          </p:txBody>
        </p:sp>
      </p:grpSp>
      <p:sp>
        <p:nvSpPr>
          <p:cNvPr id="40" name="Rectangle : avec coins arrondis en haut 39">
            <a:extLst>
              <a:ext uri="{FF2B5EF4-FFF2-40B4-BE49-F238E27FC236}">
                <a16:creationId xmlns:a16="http://schemas.microsoft.com/office/drawing/2014/main" id="{8C149BD4-8AE9-1844-8BB8-DBAC071D0083}"/>
              </a:ext>
            </a:extLst>
          </p:cNvPr>
          <p:cNvSpPr/>
          <p:nvPr/>
        </p:nvSpPr>
        <p:spPr>
          <a:xfrm>
            <a:off x="308822" y="1143751"/>
            <a:ext cx="4432847" cy="628558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Indique les fractions décimales qui correspondent aux repères.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92355140-65C7-8348-8667-582232EB6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31" y="1857292"/>
            <a:ext cx="11867920" cy="1080949"/>
          </a:xfrm>
          <a:prstGeom prst="rect">
            <a:avLst/>
          </a:prstGeom>
        </p:spPr>
      </p:pic>
      <p:sp>
        <p:nvSpPr>
          <p:cNvPr id="42" name="Rectangle : avec coins arrondis en haut 41">
            <a:extLst>
              <a:ext uri="{FF2B5EF4-FFF2-40B4-BE49-F238E27FC236}">
                <a16:creationId xmlns:a16="http://schemas.microsoft.com/office/drawing/2014/main" id="{3738E032-6225-D04B-9D7A-98CA30DE2530}"/>
              </a:ext>
            </a:extLst>
          </p:cNvPr>
          <p:cNvSpPr/>
          <p:nvPr/>
        </p:nvSpPr>
        <p:spPr>
          <a:xfrm>
            <a:off x="1319550" y="3235157"/>
            <a:ext cx="3011001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Compare les fractions.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BC2357FC-3DAF-004A-BBE1-EC2480C8B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15" y="4113712"/>
            <a:ext cx="3883069" cy="1373487"/>
          </a:xfrm>
          <a:prstGeom prst="rect">
            <a:avLst/>
          </a:prstGeom>
        </p:spPr>
      </p:pic>
      <p:sp>
        <p:nvSpPr>
          <p:cNvPr id="44" name="Rectangle : avec coins arrondis en haut 43">
            <a:extLst>
              <a:ext uri="{FF2B5EF4-FFF2-40B4-BE49-F238E27FC236}">
                <a16:creationId xmlns:a16="http://schemas.microsoft.com/office/drawing/2014/main" id="{20077EBA-95C8-2B44-B613-986148517609}"/>
              </a:ext>
            </a:extLst>
          </p:cNvPr>
          <p:cNvSpPr/>
          <p:nvPr/>
        </p:nvSpPr>
        <p:spPr>
          <a:xfrm>
            <a:off x="6457958" y="3305687"/>
            <a:ext cx="4765579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Encadre les fractions suivantes entre deux nombres entiers qui se suivent.</a:t>
            </a: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65247820-490A-EF49-858E-946DCCF04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225" y="4113712"/>
            <a:ext cx="5161046" cy="167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92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2948125" y="1248799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Calcul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Diviser des nombres entiers (1)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45409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933796" y="298584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 </a:t>
              </a:r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Diviser deux nombres entiers : diviseur à 1 chiffre</a:t>
              </a:r>
            </a:p>
          </p:txBody>
        </p:sp>
      </p:grpSp>
      <p:sp>
        <p:nvSpPr>
          <p:cNvPr id="8" name="Rectangle : avec coins arrondis en haut 7">
            <a:extLst>
              <a:ext uri="{FF2B5EF4-FFF2-40B4-BE49-F238E27FC236}">
                <a16:creationId xmlns:a16="http://schemas.microsoft.com/office/drawing/2014/main" id="{85104738-A06A-AA49-A16C-3D4B6330085F}"/>
              </a:ext>
            </a:extLst>
          </p:cNvPr>
          <p:cNvSpPr/>
          <p:nvPr/>
        </p:nvSpPr>
        <p:spPr>
          <a:xfrm>
            <a:off x="723490" y="1515308"/>
            <a:ext cx="10745020" cy="323636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Century Gothic" panose="020B0502020202020204" pitchFamily="34" charset="0"/>
              </a:rPr>
              <a:t>Un chocolatier a confectionné 639 chocolats. Il désire faire des paquets de 5 pour vendre dans son magasin. </a:t>
            </a:r>
          </a:p>
          <a:p>
            <a:r>
              <a:rPr lang="fr-FR" sz="2800" b="1" dirty="0">
                <a:latin typeface="Century Gothic" panose="020B0502020202020204" pitchFamily="34" charset="0"/>
              </a:rPr>
              <a:t>Combien de paquets </a:t>
            </a:r>
            <a:r>
              <a:rPr lang="fr-FR" sz="2800" b="1" dirty="0" err="1">
                <a:latin typeface="Century Gothic" panose="020B0502020202020204" pitchFamily="34" charset="0"/>
              </a:rPr>
              <a:t>pourra-t-il</a:t>
            </a:r>
            <a:r>
              <a:rPr lang="fr-FR" sz="2800" b="1" dirty="0">
                <a:latin typeface="Century Gothic" panose="020B0502020202020204" pitchFamily="34" charset="0"/>
              </a:rPr>
              <a:t> faire ? Restera-t-il des chocolats non empaquetés 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8F3226B-7652-1540-B8A0-147EC8D64D10}"/>
              </a:ext>
            </a:extLst>
          </p:cNvPr>
          <p:cNvSpPr txBox="1"/>
          <p:nvPr/>
        </p:nvSpPr>
        <p:spPr>
          <a:xfrm>
            <a:off x="723490" y="5112155"/>
            <a:ext cx="11024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Century Gothic" panose="020B0502020202020204" pitchFamily="34" charset="0"/>
              </a:rPr>
              <a:t>Quelle opération doit-on poser pour résoudre ce problème ?</a:t>
            </a:r>
          </a:p>
        </p:txBody>
      </p:sp>
    </p:spTree>
    <p:extLst>
      <p:ext uri="{BB962C8B-B14F-4D97-AF65-F5344CB8AC3E}">
        <p14:creationId xmlns:p14="http://schemas.microsoft.com/office/powerpoint/2010/main" val="2681367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927287" y="329248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 </a:t>
              </a:r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Diviser deux nombres entiers : diviseur à 1 chiffre</a:t>
              </a:r>
            </a:p>
          </p:txBody>
        </p:sp>
      </p:grp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69308057-1EDC-8A42-A62A-1A90E3224127}"/>
              </a:ext>
            </a:extLst>
          </p:cNvPr>
          <p:cNvSpPr/>
          <p:nvPr/>
        </p:nvSpPr>
        <p:spPr>
          <a:xfrm>
            <a:off x="3106634" y="1607469"/>
            <a:ext cx="8416550" cy="4734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8009ED9-EDB7-D544-B7E8-435A2984D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" t="5443" r="2765"/>
          <a:stretch/>
        </p:blipFill>
        <p:spPr>
          <a:xfrm>
            <a:off x="4144379" y="2395577"/>
            <a:ext cx="6137043" cy="3770691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42F761D3-D866-2F41-B882-F93B8EE205F1}"/>
              </a:ext>
            </a:extLst>
          </p:cNvPr>
          <p:cNvSpPr txBox="1"/>
          <p:nvPr/>
        </p:nvSpPr>
        <p:spPr>
          <a:xfrm>
            <a:off x="4144379" y="1790693"/>
            <a:ext cx="6137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Résolution au tableau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C136683-25DC-A24C-AA76-817547E668CF}"/>
              </a:ext>
            </a:extLst>
          </p:cNvPr>
          <p:cNvSpPr txBox="1"/>
          <p:nvPr/>
        </p:nvSpPr>
        <p:spPr>
          <a:xfrm>
            <a:off x="196372" y="2395577"/>
            <a:ext cx="2706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- 639 est le dividende.</a:t>
            </a:r>
          </a:p>
          <a:p>
            <a:r>
              <a:rPr lang="fr-FR" sz="2400" dirty="0">
                <a:latin typeface="Century Gothic" panose="020B0502020202020204" pitchFamily="34" charset="0"/>
              </a:rPr>
              <a:t>- 5 est le diviseur.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53907B5-77B8-484C-995C-CA1F8E75D39D}"/>
              </a:ext>
            </a:extLst>
          </p:cNvPr>
          <p:cNvSpPr txBox="1"/>
          <p:nvPr/>
        </p:nvSpPr>
        <p:spPr>
          <a:xfrm>
            <a:off x="298380" y="1444433"/>
            <a:ext cx="270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entury Gothic" panose="020B0502020202020204" pitchFamily="34" charset="0"/>
              </a:rPr>
              <a:t>639 : 5</a:t>
            </a:r>
          </a:p>
        </p:txBody>
      </p:sp>
    </p:spTree>
    <p:extLst>
      <p:ext uri="{BB962C8B-B14F-4D97-AF65-F5344CB8AC3E}">
        <p14:creationId xmlns:p14="http://schemas.microsoft.com/office/powerpoint/2010/main" val="3357692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0B9D30-5919-7948-AC32-C865D6E5136B}"/>
              </a:ext>
            </a:extLst>
          </p:cNvPr>
          <p:cNvSpPr txBox="1"/>
          <p:nvPr/>
        </p:nvSpPr>
        <p:spPr>
          <a:xfrm>
            <a:off x="94932" y="1687602"/>
            <a:ext cx="2910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Partager ensuite le nombre de dizaines.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8C1CEF9-060C-0048-B57F-D488B700816D}"/>
              </a:ext>
            </a:extLst>
          </p:cNvPr>
          <p:cNvSpPr/>
          <p:nvPr/>
        </p:nvSpPr>
        <p:spPr>
          <a:xfrm>
            <a:off x="3106634" y="1607469"/>
            <a:ext cx="8416550" cy="4734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0271D8-B771-4F49-8996-E24E76E4F4E9}"/>
              </a:ext>
            </a:extLst>
          </p:cNvPr>
          <p:cNvSpPr txBox="1"/>
          <p:nvPr/>
        </p:nvSpPr>
        <p:spPr>
          <a:xfrm>
            <a:off x="4144379" y="1790693"/>
            <a:ext cx="6137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Résolution au tableau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3AB1D1-87A0-D04A-8A31-3BD1AD582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" t="5443" r="2765"/>
          <a:stretch/>
        </p:blipFill>
        <p:spPr>
          <a:xfrm>
            <a:off x="4144379" y="2395577"/>
            <a:ext cx="6137043" cy="3770691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17E1A-AEC7-FC4B-A697-C903B583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917FEEC-E15B-374D-9D65-6417040942BF}"/>
              </a:ext>
            </a:extLst>
          </p:cNvPr>
          <p:cNvGrpSpPr/>
          <p:nvPr/>
        </p:nvGrpSpPr>
        <p:grpSpPr>
          <a:xfrm>
            <a:off x="927287" y="249629"/>
            <a:ext cx="10324408" cy="695717"/>
            <a:chOff x="933796" y="5711291"/>
            <a:chExt cx="10324408" cy="742604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DBDB986A-080A-CD46-A1A7-B78D1537DCB8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98D671BC-29D5-5F4B-B3DB-AB73FC087B00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 </a:t>
              </a:r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Diviser deux nombres entiers : diviseur à 1 chiffre</a:t>
              </a:r>
            </a:p>
          </p:txBody>
        </p: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AA8481F2-43E7-9B4A-BFBF-9283E66F36F6}"/>
              </a:ext>
            </a:extLst>
          </p:cNvPr>
          <p:cNvSpPr txBox="1"/>
          <p:nvPr/>
        </p:nvSpPr>
        <p:spPr>
          <a:xfrm>
            <a:off x="298380" y="1248487"/>
            <a:ext cx="270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entury Gothic" panose="020B0502020202020204" pitchFamily="34" charset="0"/>
              </a:rPr>
              <a:t>639 : 5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4D83255-A5D9-D347-8C39-09212C5C5D5A}"/>
              </a:ext>
            </a:extLst>
          </p:cNvPr>
          <p:cNvSpPr txBox="1"/>
          <p:nvPr/>
        </p:nvSpPr>
        <p:spPr>
          <a:xfrm>
            <a:off x="100193" y="3050728"/>
            <a:ext cx="30064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41A5"/>
                </a:solidFill>
                <a:latin typeface="Century Gothic" panose="020B0502020202020204" pitchFamily="34" charset="0"/>
              </a:rPr>
              <a:t>En 13, combien de fois 5 ? 2 fois.</a:t>
            </a:r>
          </a:p>
          <a:p>
            <a:r>
              <a:rPr lang="fr-FR" sz="2400" dirty="0">
                <a:solidFill>
                  <a:srgbClr val="FF41A5"/>
                </a:solidFill>
                <a:latin typeface="Century Gothic" panose="020B0502020202020204" pitchFamily="34" charset="0"/>
              </a:rPr>
              <a:t>2d x 5 = 10d.</a:t>
            </a:r>
          </a:p>
          <a:p>
            <a:r>
              <a:rPr lang="fr-FR" sz="2400" dirty="0">
                <a:solidFill>
                  <a:srgbClr val="FF41A5"/>
                </a:solidFill>
                <a:latin typeface="Century Gothic" panose="020B0502020202020204" pitchFamily="34" charset="0"/>
              </a:rPr>
              <a:t>13d – 10d = 3d.</a:t>
            </a:r>
          </a:p>
          <a:p>
            <a:r>
              <a:rPr lang="fr-FR" sz="2400" dirty="0">
                <a:solidFill>
                  <a:srgbClr val="FF41A5"/>
                </a:solidFill>
                <a:latin typeface="Century Gothic" panose="020B0502020202020204" pitchFamily="34" charset="0"/>
              </a:rPr>
              <a:t>Il reste 3 dizaines (soit 30 unités) qu’on ajoute aux unités du dividende.</a:t>
            </a:r>
          </a:p>
        </p:txBody>
      </p:sp>
    </p:spTree>
    <p:extLst>
      <p:ext uri="{BB962C8B-B14F-4D97-AF65-F5344CB8AC3E}">
        <p14:creationId xmlns:p14="http://schemas.microsoft.com/office/powerpoint/2010/main" val="824778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0B9D30-5919-7948-AC32-C865D6E5136B}"/>
              </a:ext>
            </a:extLst>
          </p:cNvPr>
          <p:cNvSpPr txBox="1"/>
          <p:nvPr/>
        </p:nvSpPr>
        <p:spPr>
          <a:xfrm>
            <a:off x="94932" y="1687602"/>
            <a:ext cx="2910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Partager enfin les unités.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8C1CEF9-060C-0048-B57F-D488B700816D}"/>
              </a:ext>
            </a:extLst>
          </p:cNvPr>
          <p:cNvSpPr/>
          <p:nvPr/>
        </p:nvSpPr>
        <p:spPr>
          <a:xfrm>
            <a:off x="3106634" y="1607469"/>
            <a:ext cx="8416550" cy="4734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0271D8-B771-4F49-8996-E24E76E4F4E9}"/>
              </a:ext>
            </a:extLst>
          </p:cNvPr>
          <p:cNvSpPr txBox="1"/>
          <p:nvPr/>
        </p:nvSpPr>
        <p:spPr>
          <a:xfrm>
            <a:off x="4144379" y="1790693"/>
            <a:ext cx="6137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Résolution au tableau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3AB1D1-87A0-D04A-8A31-3BD1AD582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" t="5443" r="2765"/>
          <a:stretch/>
        </p:blipFill>
        <p:spPr>
          <a:xfrm>
            <a:off x="4144379" y="2395577"/>
            <a:ext cx="6137043" cy="3770691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17E1A-AEC7-FC4B-A697-C903B583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917FEEC-E15B-374D-9D65-6417040942BF}"/>
              </a:ext>
            </a:extLst>
          </p:cNvPr>
          <p:cNvGrpSpPr/>
          <p:nvPr/>
        </p:nvGrpSpPr>
        <p:grpSpPr>
          <a:xfrm>
            <a:off x="933796" y="190122"/>
            <a:ext cx="10324408" cy="695717"/>
            <a:chOff x="933796" y="5711291"/>
            <a:chExt cx="10324408" cy="742604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DBDB986A-080A-CD46-A1A7-B78D1537DCB8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98D671BC-29D5-5F4B-B3DB-AB73FC087B00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 </a:t>
              </a:r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Diviser deux nombres entiers : diviseur à 1 chiffre</a:t>
              </a:r>
            </a:p>
          </p:txBody>
        </p: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AA8481F2-43E7-9B4A-BFBF-9283E66F36F6}"/>
              </a:ext>
            </a:extLst>
          </p:cNvPr>
          <p:cNvSpPr txBox="1"/>
          <p:nvPr/>
        </p:nvSpPr>
        <p:spPr>
          <a:xfrm>
            <a:off x="298380" y="1248487"/>
            <a:ext cx="270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entury Gothic" panose="020B0502020202020204" pitchFamily="34" charset="0"/>
              </a:rPr>
              <a:t>639 : 5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4D83255-A5D9-D347-8C39-09212C5C5D5A}"/>
              </a:ext>
            </a:extLst>
          </p:cNvPr>
          <p:cNvSpPr txBox="1"/>
          <p:nvPr/>
        </p:nvSpPr>
        <p:spPr>
          <a:xfrm>
            <a:off x="100193" y="3050728"/>
            <a:ext cx="30064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41A5"/>
                </a:solidFill>
                <a:latin typeface="Century Gothic" panose="020B0502020202020204" pitchFamily="34" charset="0"/>
              </a:rPr>
              <a:t>En 39, combien de fois 5 ? 7 fois.</a:t>
            </a:r>
          </a:p>
          <a:p>
            <a:r>
              <a:rPr lang="fr-FR" sz="2400" dirty="0">
                <a:solidFill>
                  <a:srgbClr val="FF41A5"/>
                </a:solidFill>
                <a:latin typeface="Century Gothic" panose="020B0502020202020204" pitchFamily="34" charset="0"/>
              </a:rPr>
              <a:t>7u x 5 = 35u.</a:t>
            </a:r>
          </a:p>
          <a:p>
            <a:r>
              <a:rPr lang="fr-FR" sz="2400" dirty="0">
                <a:solidFill>
                  <a:srgbClr val="FF41A5"/>
                </a:solidFill>
                <a:latin typeface="Century Gothic" panose="020B0502020202020204" pitchFamily="34" charset="0"/>
              </a:rPr>
              <a:t>39u – 35u = 4u.</a:t>
            </a:r>
          </a:p>
        </p:txBody>
      </p:sp>
    </p:spTree>
    <p:extLst>
      <p:ext uri="{BB962C8B-B14F-4D97-AF65-F5344CB8AC3E}">
        <p14:creationId xmlns:p14="http://schemas.microsoft.com/office/powerpoint/2010/main" val="81131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0B9D30-5919-7948-AC32-C865D6E5136B}"/>
              </a:ext>
            </a:extLst>
          </p:cNvPr>
          <p:cNvSpPr txBox="1"/>
          <p:nvPr/>
        </p:nvSpPr>
        <p:spPr>
          <a:xfrm>
            <a:off x="94932" y="1981524"/>
            <a:ext cx="2910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Vérifier si le reste est bien inférieur au diviseur.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8C1CEF9-060C-0048-B57F-D488B700816D}"/>
              </a:ext>
            </a:extLst>
          </p:cNvPr>
          <p:cNvSpPr/>
          <p:nvPr/>
        </p:nvSpPr>
        <p:spPr>
          <a:xfrm>
            <a:off x="3106634" y="1607469"/>
            <a:ext cx="8416550" cy="4734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0271D8-B771-4F49-8996-E24E76E4F4E9}"/>
              </a:ext>
            </a:extLst>
          </p:cNvPr>
          <p:cNvSpPr txBox="1"/>
          <p:nvPr/>
        </p:nvSpPr>
        <p:spPr>
          <a:xfrm>
            <a:off x="4144379" y="1790693"/>
            <a:ext cx="6137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Résolution au tableau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3AB1D1-87A0-D04A-8A31-3BD1AD582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" t="5443" r="2765"/>
          <a:stretch/>
        </p:blipFill>
        <p:spPr>
          <a:xfrm>
            <a:off x="4144379" y="2395577"/>
            <a:ext cx="6137043" cy="3770691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17E1A-AEC7-FC4B-A697-C903B583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917FEEC-E15B-374D-9D65-6417040942BF}"/>
              </a:ext>
            </a:extLst>
          </p:cNvPr>
          <p:cNvGrpSpPr/>
          <p:nvPr/>
        </p:nvGrpSpPr>
        <p:grpSpPr>
          <a:xfrm>
            <a:off x="927287" y="250097"/>
            <a:ext cx="10324408" cy="695717"/>
            <a:chOff x="933796" y="5711291"/>
            <a:chExt cx="10324408" cy="742604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DBDB986A-080A-CD46-A1A7-B78D1537DCB8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98D671BC-29D5-5F4B-B3DB-AB73FC087B00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 </a:t>
              </a:r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Diviser deux nombres entiers : diviseur à 1 chiffre</a:t>
              </a:r>
            </a:p>
          </p:txBody>
        </p: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AA8481F2-43E7-9B4A-BFBF-9283E66F36F6}"/>
              </a:ext>
            </a:extLst>
          </p:cNvPr>
          <p:cNvSpPr txBox="1"/>
          <p:nvPr/>
        </p:nvSpPr>
        <p:spPr>
          <a:xfrm>
            <a:off x="298380" y="1248487"/>
            <a:ext cx="270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entury Gothic" panose="020B0502020202020204" pitchFamily="34" charset="0"/>
              </a:rPr>
              <a:t>639 : 5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4D83255-A5D9-D347-8C39-09212C5C5D5A}"/>
              </a:ext>
            </a:extLst>
          </p:cNvPr>
          <p:cNvSpPr txBox="1"/>
          <p:nvPr/>
        </p:nvSpPr>
        <p:spPr>
          <a:xfrm>
            <a:off x="100193" y="3556913"/>
            <a:ext cx="30064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41A5"/>
                </a:solidFill>
                <a:latin typeface="Century Gothic" panose="020B0502020202020204" pitchFamily="34" charset="0"/>
              </a:rPr>
              <a:t>Il reste 4 unités et 4 est bien plus petit que 5.</a:t>
            </a:r>
          </a:p>
          <a:p>
            <a:r>
              <a:rPr lang="fr-FR" sz="2400" dirty="0">
                <a:solidFill>
                  <a:srgbClr val="FF41A5"/>
                </a:solidFill>
                <a:latin typeface="Century Gothic" panose="020B0502020202020204" pitchFamily="34" charset="0"/>
              </a:rPr>
              <a:t>On s’arrête.</a:t>
            </a:r>
          </a:p>
        </p:txBody>
      </p:sp>
    </p:spTree>
    <p:extLst>
      <p:ext uri="{BB962C8B-B14F-4D97-AF65-F5344CB8AC3E}">
        <p14:creationId xmlns:p14="http://schemas.microsoft.com/office/powerpoint/2010/main" val="1939887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17E1A-AEC7-FC4B-A697-C903B583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917FEEC-E15B-374D-9D65-6417040942BF}"/>
              </a:ext>
            </a:extLst>
          </p:cNvPr>
          <p:cNvGrpSpPr/>
          <p:nvPr/>
        </p:nvGrpSpPr>
        <p:grpSpPr>
          <a:xfrm>
            <a:off x="927287" y="303001"/>
            <a:ext cx="10324408" cy="695717"/>
            <a:chOff x="933796" y="5711291"/>
            <a:chExt cx="10324408" cy="742604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DBDB986A-080A-CD46-A1A7-B78D1537DCB8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98D671BC-29D5-5F4B-B3DB-AB73FC087B00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 </a:t>
              </a:r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Diviser deux nombres entiers : diviseur à 1 chiffre</a:t>
              </a:r>
              <a:endParaRPr lang="fr-FR" sz="2800" b="1" dirty="0">
                <a:solidFill>
                  <a:schemeClr val="accent1"/>
                </a:solidFill>
                <a:latin typeface="Century Gothic" panose="020B0502020202020204" pitchFamily="34" charset="0"/>
                <a:cs typeface="Baloo" panose="03080902040302020200" pitchFamily="66" charset="77"/>
              </a:endParaRPr>
            </a:p>
          </p:txBody>
        </p:sp>
      </p:grpSp>
      <p:pic>
        <p:nvPicPr>
          <p:cNvPr id="4" name="Média en ligne 3" descr="Module 4 : La division euclidienne">
            <a:hlinkClick r:id="" action="ppaction://media"/>
            <a:extLst>
              <a:ext uri="{FF2B5EF4-FFF2-40B4-BE49-F238E27FC236}">
                <a16:creationId xmlns:a16="http://schemas.microsoft.com/office/drawing/2014/main" id="{2AD4414A-3E7D-D54A-8C55-9A2A1B23F4E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79554" y="1261104"/>
            <a:ext cx="9632891" cy="544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9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3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1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Jeudi</a:t>
            </a:r>
          </a:p>
        </p:txBody>
      </p:sp>
    </p:spTree>
    <p:extLst>
      <p:ext uri="{BB962C8B-B14F-4D97-AF65-F5344CB8AC3E}">
        <p14:creationId xmlns:p14="http://schemas.microsoft.com/office/powerpoint/2010/main" val="4204916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511324" y="2823406"/>
            <a:ext cx="11182370" cy="1376420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Les fractions décimales :</a:t>
            </a:r>
          </a:p>
          <a:p>
            <a:pPr algn="ctr"/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Synthèse, retour sur la situation de référence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4057447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06105" y="1564031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Fractions décimales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évaluation </a:t>
            </a:r>
            <a:endParaRPr lang="fr-FR" sz="2800" dirty="0">
              <a:solidFill>
                <a:srgbClr val="C3A7BA"/>
              </a:solidFill>
            </a:endParaRPr>
          </a:p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Calcul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Diviser des nombres entiers (2)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2389370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3087" y="1749542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Fractions décimales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évaluation </a:t>
            </a:r>
            <a:endParaRPr lang="fr-FR" sz="2800" dirty="0">
              <a:solidFill>
                <a:srgbClr val="C3A7BA"/>
              </a:solidFill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1338839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95F5FEC1-5BE8-414A-9693-E32947202194}"/>
              </a:ext>
            </a:extLst>
          </p:cNvPr>
          <p:cNvCxnSpPr>
            <a:cxnSpLocks/>
          </p:cNvCxnSpPr>
          <p:nvPr/>
        </p:nvCxnSpPr>
        <p:spPr>
          <a:xfrm>
            <a:off x="5919492" y="1568610"/>
            <a:ext cx="0" cy="4380514"/>
          </a:xfrm>
          <a:prstGeom prst="line">
            <a:avLst/>
          </a:prstGeom>
          <a:ln w="50800">
            <a:solidFill>
              <a:srgbClr val="C3A7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459C6E76-5061-D84B-94A4-28AE19980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320" y="0"/>
            <a:ext cx="4981544" cy="6858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A3679EB-64A8-FA4B-A7FA-B5AB29AC7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864" y="0"/>
            <a:ext cx="5065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305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9596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Calcul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Diviser des nombres entiers (2)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0874727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0B9D30-5919-7948-AC32-C865D6E5136B}"/>
              </a:ext>
            </a:extLst>
          </p:cNvPr>
          <p:cNvSpPr txBox="1"/>
          <p:nvPr/>
        </p:nvSpPr>
        <p:spPr>
          <a:xfrm>
            <a:off x="94363" y="3311426"/>
            <a:ext cx="29102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Qui peut expliquer comment poser et résoudre cette division ?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8C1CEF9-060C-0048-B57F-D488B700816D}"/>
              </a:ext>
            </a:extLst>
          </p:cNvPr>
          <p:cNvSpPr/>
          <p:nvPr/>
        </p:nvSpPr>
        <p:spPr>
          <a:xfrm>
            <a:off x="3106634" y="1607469"/>
            <a:ext cx="8416550" cy="4734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0271D8-B771-4F49-8996-E24E76E4F4E9}"/>
              </a:ext>
            </a:extLst>
          </p:cNvPr>
          <p:cNvSpPr txBox="1"/>
          <p:nvPr/>
        </p:nvSpPr>
        <p:spPr>
          <a:xfrm>
            <a:off x="4144379" y="1790693"/>
            <a:ext cx="6137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Résolution au tableau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3AB1D1-87A0-D04A-8A31-3BD1AD582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" t="5443" r="2765"/>
          <a:stretch/>
        </p:blipFill>
        <p:spPr>
          <a:xfrm>
            <a:off x="4144379" y="2395577"/>
            <a:ext cx="6137043" cy="3770691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17E1A-AEC7-FC4B-A697-C903B583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917FEEC-E15B-374D-9D65-6417040942BF}"/>
              </a:ext>
            </a:extLst>
          </p:cNvPr>
          <p:cNvGrpSpPr/>
          <p:nvPr/>
        </p:nvGrpSpPr>
        <p:grpSpPr>
          <a:xfrm>
            <a:off x="933796" y="248787"/>
            <a:ext cx="10324408" cy="695717"/>
            <a:chOff x="933796" y="5711291"/>
            <a:chExt cx="10324408" cy="742604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DBDB986A-080A-CD46-A1A7-B78D1537DCB8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98D671BC-29D5-5F4B-B3DB-AB73FC087B00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 </a:t>
              </a:r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Diviser deux nombres entiers : diviseur à 1 chiffre</a:t>
              </a:r>
            </a:p>
          </p:txBody>
        </p: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AA8481F2-43E7-9B4A-BFBF-9283E66F36F6}"/>
              </a:ext>
            </a:extLst>
          </p:cNvPr>
          <p:cNvSpPr txBox="1"/>
          <p:nvPr/>
        </p:nvSpPr>
        <p:spPr>
          <a:xfrm>
            <a:off x="298380" y="2252358"/>
            <a:ext cx="270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entury Gothic" panose="020B0502020202020204" pitchFamily="34" charset="0"/>
              </a:rPr>
              <a:t>408 : 5</a:t>
            </a:r>
          </a:p>
        </p:txBody>
      </p:sp>
    </p:spTree>
    <p:extLst>
      <p:ext uri="{BB962C8B-B14F-4D97-AF65-F5344CB8AC3E}">
        <p14:creationId xmlns:p14="http://schemas.microsoft.com/office/powerpoint/2010/main" val="6339482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3949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17E1A-AEC7-FC4B-A697-C903B583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917FEEC-E15B-374D-9D65-6417040942BF}"/>
              </a:ext>
            </a:extLst>
          </p:cNvPr>
          <p:cNvGrpSpPr/>
          <p:nvPr/>
        </p:nvGrpSpPr>
        <p:grpSpPr>
          <a:xfrm>
            <a:off x="927287" y="152832"/>
            <a:ext cx="10324408" cy="695717"/>
            <a:chOff x="933796" y="5711291"/>
            <a:chExt cx="10324408" cy="742604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DBDB986A-080A-CD46-A1A7-B78D1537DCB8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98D671BC-29D5-5F4B-B3DB-AB73FC087B00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MÉMO : </a:t>
              </a:r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Diviser deux nombres entiers : diviseur à 1 chiffre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3A6805DB-169B-0C4E-99B7-6FA0100B1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415" y="964683"/>
            <a:ext cx="8175170" cy="57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473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17E1A-AEC7-FC4B-A697-C903B583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917FEEC-E15B-374D-9D65-6417040942BF}"/>
              </a:ext>
            </a:extLst>
          </p:cNvPr>
          <p:cNvGrpSpPr/>
          <p:nvPr/>
        </p:nvGrpSpPr>
        <p:grpSpPr>
          <a:xfrm>
            <a:off x="891654" y="286692"/>
            <a:ext cx="10395673" cy="695717"/>
            <a:chOff x="933796" y="5711291"/>
            <a:chExt cx="10395673" cy="742604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DBDB986A-080A-CD46-A1A7-B78D1537DCB8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98D671BC-29D5-5F4B-B3DB-AB73FC087B00}"/>
                </a:ext>
              </a:extLst>
            </p:cNvPr>
            <p:cNvSpPr txBox="1"/>
            <p:nvPr/>
          </p:nvSpPr>
          <p:spPr>
            <a:xfrm>
              <a:off x="1328071" y="5813020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 : </a:t>
              </a:r>
              <a:r>
                <a:rPr lang="fr-FR" sz="24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Diviser deux nombres entiers : diviseur à 1 chiffre</a:t>
              </a:r>
            </a:p>
          </p:txBody>
        </p:sp>
      </p:grp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C93D8DF4-6A4D-2B43-AAB5-F5C3A0186751}"/>
              </a:ext>
            </a:extLst>
          </p:cNvPr>
          <p:cNvSpPr/>
          <p:nvPr/>
        </p:nvSpPr>
        <p:spPr>
          <a:xfrm>
            <a:off x="324983" y="2862293"/>
            <a:ext cx="11529016" cy="1614173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Pose et résous :</a:t>
            </a:r>
          </a:p>
          <a:p>
            <a:endParaRPr lang="fr-FR" sz="32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C2D5DE5-7871-A140-8E6D-03D13EA5C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424" y="3207225"/>
            <a:ext cx="7803565" cy="111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431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3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1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Vendredi</a:t>
            </a:r>
          </a:p>
        </p:txBody>
      </p:sp>
    </p:spTree>
    <p:extLst>
      <p:ext uri="{BB962C8B-B14F-4D97-AF65-F5344CB8AC3E}">
        <p14:creationId xmlns:p14="http://schemas.microsoft.com/office/powerpoint/2010/main" val="1926561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06105" y="1427387"/>
            <a:ext cx="5592808" cy="4003226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Jeux mathématiques </a:t>
            </a:r>
            <a:r>
              <a:rPr lang="fr-FR" sz="2800" i="1" dirty="0">
                <a:solidFill>
                  <a:srgbClr val="C3A7BA"/>
                </a:solidFill>
                <a:latin typeface="Century Gothic" panose="020B0502020202020204" pitchFamily="34" charset="0"/>
              </a:rPr>
              <a:t>(</a:t>
            </a:r>
            <a:r>
              <a:rPr lang="fr-FR" sz="2800" i="1" dirty="0" err="1">
                <a:solidFill>
                  <a:srgbClr val="C3A7BA"/>
                </a:solidFill>
                <a:latin typeface="Century Gothic" panose="020B0502020202020204" pitchFamily="34" charset="0"/>
              </a:rPr>
              <a:t>irem</a:t>
            </a:r>
            <a:r>
              <a:rPr lang="fr-FR" sz="2800" i="1" dirty="0">
                <a:solidFill>
                  <a:srgbClr val="C3A7BA"/>
                </a:solidFill>
                <a:latin typeface="Century Gothic" panose="020B0502020202020204" pitchFamily="34" charset="0"/>
              </a:rPr>
              <a:t> de Lyon)</a:t>
            </a:r>
          </a:p>
          <a:p>
            <a:r>
              <a:rPr lang="fr-FR" sz="2400" i="1" dirty="0">
                <a:solidFill>
                  <a:srgbClr val="C3A7BA"/>
                </a:solidFill>
                <a:latin typeface="Century Gothic" panose="020B0502020202020204" pitchFamily="34" charset="0"/>
                <a:hlinkClick r:id="rId2"/>
              </a:rPr>
              <a:t>https://bit.ly/3BVoSSo</a:t>
            </a:r>
            <a:endParaRPr lang="fr-FR" sz="2400" i="1" dirty="0">
              <a:solidFill>
                <a:srgbClr val="C3A7BA"/>
              </a:solidFill>
              <a:latin typeface="Century Gothic" panose="020B0502020202020204" pitchFamily="34" charset="0"/>
            </a:endParaRPr>
          </a:p>
          <a:p>
            <a:r>
              <a:rPr lang="fr-FR" sz="2400" i="1" dirty="0">
                <a:solidFill>
                  <a:srgbClr val="C3A7BA"/>
                </a:solidFill>
                <a:latin typeface="Century Gothic" panose="020B0502020202020204" pitchFamily="34" charset="0"/>
                <a:hlinkClick r:id="rId3"/>
              </a:rPr>
              <a:t>https://tinyurl.com/574e3eax</a:t>
            </a:r>
            <a:endParaRPr lang="fr-FR" sz="2400" i="1" dirty="0">
              <a:solidFill>
                <a:srgbClr val="C3A7BA"/>
              </a:solidFill>
              <a:latin typeface="Century Gothic" panose="020B0502020202020204" pitchFamily="34" charset="0"/>
            </a:endParaRPr>
          </a:p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Calcul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entraînement dirigé « poser une division »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0351385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9596" y="1427387"/>
            <a:ext cx="5592808" cy="4003226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Jeux mathématiques </a:t>
            </a:r>
            <a:r>
              <a:rPr lang="fr-FR" sz="2800" i="1" dirty="0">
                <a:solidFill>
                  <a:srgbClr val="C3A7BA"/>
                </a:solidFill>
                <a:latin typeface="Century Gothic" panose="020B0502020202020204" pitchFamily="34" charset="0"/>
              </a:rPr>
              <a:t>(</a:t>
            </a:r>
            <a:r>
              <a:rPr lang="fr-FR" sz="2800" i="1" dirty="0" err="1">
                <a:solidFill>
                  <a:srgbClr val="C3A7BA"/>
                </a:solidFill>
                <a:latin typeface="Century Gothic" panose="020B0502020202020204" pitchFamily="34" charset="0"/>
              </a:rPr>
              <a:t>irem</a:t>
            </a:r>
            <a:r>
              <a:rPr lang="fr-FR" sz="2800" i="1" dirty="0">
                <a:solidFill>
                  <a:srgbClr val="C3A7BA"/>
                </a:solidFill>
                <a:latin typeface="Century Gothic" panose="020B0502020202020204" pitchFamily="34" charset="0"/>
              </a:rPr>
              <a:t> de Lyon)</a:t>
            </a:r>
          </a:p>
          <a:p>
            <a:r>
              <a:rPr lang="fr-FR" sz="2400" i="1" dirty="0">
                <a:solidFill>
                  <a:srgbClr val="C3A7BA"/>
                </a:solidFill>
                <a:latin typeface="Century Gothic" panose="020B0502020202020204" pitchFamily="34" charset="0"/>
                <a:hlinkClick r:id="rId2"/>
              </a:rPr>
              <a:t>https://bit.ly/3BVoSSo</a:t>
            </a:r>
            <a:endParaRPr lang="fr-FR" sz="2400" i="1" dirty="0">
              <a:solidFill>
                <a:srgbClr val="C3A7BA"/>
              </a:solidFill>
              <a:latin typeface="Century Gothic" panose="020B0502020202020204" pitchFamily="34" charset="0"/>
            </a:endParaRPr>
          </a:p>
          <a:p>
            <a:r>
              <a:rPr lang="fr-FR" sz="2400" i="1" dirty="0">
                <a:solidFill>
                  <a:srgbClr val="C3A7BA"/>
                </a:solidFill>
                <a:latin typeface="Century Gothic" panose="020B0502020202020204" pitchFamily="34" charset="0"/>
                <a:hlinkClick r:id="rId3"/>
              </a:rPr>
              <a:t>https://tinyurl.com/574e3eax</a:t>
            </a:r>
            <a:endParaRPr lang="fr-FR" sz="2400" i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124709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98120" y="299815"/>
            <a:ext cx="11801843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synthèse</a:t>
              </a:r>
              <a:endParaRPr lang="fr-FR" sz="2800" b="1" dirty="0">
                <a:solidFill>
                  <a:schemeClr val="accent1"/>
                </a:solidFill>
                <a:latin typeface="Century Gothic" panose="020B0502020202020204" pitchFamily="34" charset="0"/>
                <a:cs typeface="Baloo" panose="03080902040302020200" pitchFamily="66" charset="77"/>
              </a:endParaRP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F816FC2C-795B-8443-9900-7E5FF6D84C7E}"/>
              </a:ext>
            </a:extLst>
          </p:cNvPr>
          <p:cNvSpPr/>
          <p:nvPr/>
        </p:nvSpPr>
        <p:spPr>
          <a:xfrm>
            <a:off x="178590" y="1309752"/>
            <a:ext cx="6065048" cy="638072"/>
          </a:xfrm>
          <a:prstGeom prst="round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Qu’est-ce qu’une fraction décimale ?</a:t>
            </a:r>
          </a:p>
        </p:txBody>
      </p:sp>
    </p:spTree>
    <p:extLst>
      <p:ext uri="{BB962C8B-B14F-4D97-AF65-F5344CB8AC3E}">
        <p14:creationId xmlns:p14="http://schemas.microsoft.com/office/powerpoint/2010/main" val="13993730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3087" y="1427387"/>
            <a:ext cx="5592808" cy="4003226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Calcul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entraînement dirigé « poser une division »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6721469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17E1A-AEC7-FC4B-A697-C903B583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917FEEC-E15B-374D-9D65-6417040942BF}"/>
              </a:ext>
            </a:extLst>
          </p:cNvPr>
          <p:cNvGrpSpPr/>
          <p:nvPr/>
        </p:nvGrpSpPr>
        <p:grpSpPr>
          <a:xfrm>
            <a:off x="884870" y="299815"/>
            <a:ext cx="10324408" cy="695717"/>
            <a:chOff x="933796" y="5711291"/>
            <a:chExt cx="10324408" cy="742604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DBDB986A-080A-CD46-A1A7-B78D1537DCB8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98D671BC-29D5-5F4B-B3DB-AB73FC087B00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 </a:t>
              </a:r>
              <a:r>
                <a:rPr lang="fr-FR" sz="28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Diviser deux nombres entiers </a:t>
              </a:r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</a:t>
              </a:r>
            </a:p>
          </p:txBody>
        </p:sp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52B6666B-964F-F34E-A274-3E0DF68233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3" b="46784"/>
          <a:stretch/>
        </p:blipFill>
        <p:spPr>
          <a:xfrm>
            <a:off x="2428309" y="2718705"/>
            <a:ext cx="7237531" cy="1835251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1C6D3C2B-0117-0843-9D88-34818645282D}"/>
              </a:ext>
            </a:extLst>
          </p:cNvPr>
          <p:cNvSpPr txBox="1"/>
          <p:nvPr/>
        </p:nvSpPr>
        <p:spPr>
          <a:xfrm>
            <a:off x="1593675" y="1626286"/>
            <a:ext cx="8743838" cy="461665"/>
          </a:xfrm>
          <a:prstGeom prst="rect">
            <a:avLst/>
          </a:prstGeom>
          <a:solidFill>
            <a:srgbClr val="FFF5CE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Ex. 2 p.229 (a, b et c)</a:t>
            </a:r>
            <a:endParaRPr lang="fr-FR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285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98120" y="299815"/>
            <a:ext cx="11801843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synthèse</a:t>
              </a:r>
              <a:endParaRPr lang="fr-FR" sz="2800" b="1" dirty="0">
                <a:solidFill>
                  <a:schemeClr val="accent1"/>
                </a:solidFill>
                <a:latin typeface="Century Gothic" panose="020B0502020202020204" pitchFamily="34" charset="0"/>
                <a:cs typeface="Baloo" panose="03080902040302020200" pitchFamily="66" charset="77"/>
              </a:endParaRP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F816FC2C-795B-8443-9900-7E5FF6D84C7E}"/>
              </a:ext>
            </a:extLst>
          </p:cNvPr>
          <p:cNvSpPr/>
          <p:nvPr/>
        </p:nvSpPr>
        <p:spPr>
          <a:xfrm>
            <a:off x="178590" y="1309752"/>
            <a:ext cx="6065048" cy="638072"/>
          </a:xfrm>
          <a:prstGeom prst="round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Qu’est-ce qu’une fraction décimale ?</a:t>
            </a:r>
          </a:p>
        </p:txBody>
      </p:sp>
      <p:sp>
        <p:nvSpPr>
          <p:cNvPr id="10" name="Rectangle : avec coins arrondis en haut 9">
            <a:extLst>
              <a:ext uri="{FF2B5EF4-FFF2-40B4-BE49-F238E27FC236}">
                <a16:creationId xmlns:a16="http://schemas.microsoft.com/office/drawing/2014/main" id="{3E526E8E-4070-5C42-9FB3-2B0177C77394}"/>
              </a:ext>
            </a:extLst>
          </p:cNvPr>
          <p:cNvSpPr/>
          <p:nvPr/>
        </p:nvSpPr>
        <p:spPr>
          <a:xfrm>
            <a:off x="2457450" y="1868211"/>
            <a:ext cx="9140723" cy="741734"/>
          </a:xfrm>
          <a:prstGeom prst="round2Same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C’est une fraction dont le dénominateur est 10, 100…</a:t>
            </a:r>
          </a:p>
        </p:txBody>
      </p:sp>
    </p:spTree>
    <p:extLst>
      <p:ext uri="{BB962C8B-B14F-4D97-AF65-F5344CB8AC3E}">
        <p14:creationId xmlns:p14="http://schemas.microsoft.com/office/powerpoint/2010/main" val="2612474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98120" y="299815"/>
            <a:ext cx="11801843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synthèse</a:t>
              </a:r>
              <a:endParaRPr lang="fr-FR" sz="2800" b="1" dirty="0">
                <a:solidFill>
                  <a:schemeClr val="accent1"/>
                </a:solidFill>
                <a:latin typeface="Century Gothic" panose="020B0502020202020204" pitchFamily="34" charset="0"/>
                <a:cs typeface="Baloo" panose="03080902040302020200" pitchFamily="66" charset="77"/>
              </a:endParaRP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F816FC2C-795B-8443-9900-7E5FF6D84C7E}"/>
              </a:ext>
            </a:extLst>
          </p:cNvPr>
          <p:cNvSpPr/>
          <p:nvPr/>
        </p:nvSpPr>
        <p:spPr>
          <a:xfrm>
            <a:off x="178590" y="1309752"/>
            <a:ext cx="6065048" cy="638072"/>
          </a:xfrm>
          <a:prstGeom prst="round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Qu’est-ce qu’une fraction décimale ?</a:t>
            </a:r>
          </a:p>
        </p:txBody>
      </p:sp>
      <p:sp>
        <p:nvSpPr>
          <p:cNvPr id="16" name="Rectangle : avec coins arrondis en haut 15">
            <a:extLst>
              <a:ext uri="{FF2B5EF4-FFF2-40B4-BE49-F238E27FC236}">
                <a16:creationId xmlns:a16="http://schemas.microsoft.com/office/drawing/2014/main" id="{5786B119-C492-5844-9915-06F7CA3BF4AB}"/>
              </a:ext>
            </a:extLst>
          </p:cNvPr>
          <p:cNvSpPr/>
          <p:nvPr/>
        </p:nvSpPr>
        <p:spPr>
          <a:xfrm>
            <a:off x="198120" y="2798304"/>
            <a:ext cx="8431530" cy="638072"/>
          </a:xfrm>
          <a:prstGeom prst="round2Same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Comment peut-on représenter une fraction décimale ?</a:t>
            </a:r>
          </a:p>
        </p:txBody>
      </p:sp>
      <p:sp>
        <p:nvSpPr>
          <p:cNvPr id="10" name="Rectangle : avec coins arrondis en haut 9">
            <a:extLst>
              <a:ext uri="{FF2B5EF4-FFF2-40B4-BE49-F238E27FC236}">
                <a16:creationId xmlns:a16="http://schemas.microsoft.com/office/drawing/2014/main" id="{3E526E8E-4070-5C42-9FB3-2B0177C77394}"/>
              </a:ext>
            </a:extLst>
          </p:cNvPr>
          <p:cNvSpPr/>
          <p:nvPr/>
        </p:nvSpPr>
        <p:spPr>
          <a:xfrm>
            <a:off x="2457450" y="1868211"/>
            <a:ext cx="9140723" cy="741734"/>
          </a:xfrm>
          <a:prstGeom prst="round2Same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C’est une fraction dont le dénominateur est 10, 100…</a:t>
            </a:r>
          </a:p>
        </p:txBody>
      </p:sp>
    </p:spTree>
    <p:extLst>
      <p:ext uri="{BB962C8B-B14F-4D97-AF65-F5344CB8AC3E}">
        <p14:creationId xmlns:p14="http://schemas.microsoft.com/office/powerpoint/2010/main" val="3675601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98120" y="299815"/>
            <a:ext cx="11801843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synthèse</a:t>
              </a:r>
              <a:endParaRPr lang="fr-FR" sz="2800" b="1" dirty="0">
                <a:solidFill>
                  <a:schemeClr val="accent1"/>
                </a:solidFill>
                <a:latin typeface="Century Gothic" panose="020B0502020202020204" pitchFamily="34" charset="0"/>
                <a:cs typeface="Baloo" panose="03080902040302020200" pitchFamily="66" charset="77"/>
              </a:endParaRP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F816FC2C-795B-8443-9900-7E5FF6D84C7E}"/>
              </a:ext>
            </a:extLst>
          </p:cNvPr>
          <p:cNvSpPr/>
          <p:nvPr/>
        </p:nvSpPr>
        <p:spPr>
          <a:xfrm>
            <a:off x="178590" y="1309752"/>
            <a:ext cx="6065048" cy="638072"/>
          </a:xfrm>
          <a:prstGeom prst="round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Qu’est-ce qu’une fraction décimale ?</a:t>
            </a:r>
          </a:p>
        </p:txBody>
      </p:sp>
      <p:sp>
        <p:nvSpPr>
          <p:cNvPr id="16" name="Rectangle : avec coins arrondis en haut 15">
            <a:extLst>
              <a:ext uri="{FF2B5EF4-FFF2-40B4-BE49-F238E27FC236}">
                <a16:creationId xmlns:a16="http://schemas.microsoft.com/office/drawing/2014/main" id="{5786B119-C492-5844-9915-06F7CA3BF4AB}"/>
              </a:ext>
            </a:extLst>
          </p:cNvPr>
          <p:cNvSpPr/>
          <p:nvPr/>
        </p:nvSpPr>
        <p:spPr>
          <a:xfrm>
            <a:off x="198120" y="2798304"/>
            <a:ext cx="8431530" cy="638072"/>
          </a:xfrm>
          <a:prstGeom prst="round2Same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Comment peut-on représenter une fraction décimale ?</a:t>
            </a:r>
          </a:p>
        </p:txBody>
      </p:sp>
      <p:sp>
        <p:nvSpPr>
          <p:cNvPr id="17" name="Rectangle : avec coins arrondis en haut 16">
            <a:extLst>
              <a:ext uri="{FF2B5EF4-FFF2-40B4-BE49-F238E27FC236}">
                <a16:creationId xmlns:a16="http://schemas.microsoft.com/office/drawing/2014/main" id="{5570AD73-D0E6-524A-B4C6-6D7AA6C8DF37}"/>
              </a:ext>
            </a:extLst>
          </p:cNvPr>
          <p:cNvSpPr/>
          <p:nvPr/>
        </p:nvSpPr>
        <p:spPr>
          <a:xfrm>
            <a:off x="4300538" y="3375771"/>
            <a:ext cx="7297636" cy="658665"/>
          </a:xfrm>
          <a:prstGeom prst="round2Same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Carré de 10x10, droite graduée</a:t>
            </a:r>
            <a:endParaRPr lang="fr-FR" sz="24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 : avec coins arrondis en haut 9">
            <a:extLst>
              <a:ext uri="{FF2B5EF4-FFF2-40B4-BE49-F238E27FC236}">
                <a16:creationId xmlns:a16="http://schemas.microsoft.com/office/drawing/2014/main" id="{3E526E8E-4070-5C42-9FB3-2B0177C77394}"/>
              </a:ext>
            </a:extLst>
          </p:cNvPr>
          <p:cNvSpPr/>
          <p:nvPr/>
        </p:nvSpPr>
        <p:spPr>
          <a:xfrm>
            <a:off x="2457450" y="1868211"/>
            <a:ext cx="9140723" cy="741734"/>
          </a:xfrm>
          <a:prstGeom prst="round2Same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C’est une fraction dont le dénominateur est 10, 100…</a:t>
            </a:r>
          </a:p>
        </p:txBody>
      </p:sp>
    </p:spTree>
    <p:extLst>
      <p:ext uri="{BB962C8B-B14F-4D97-AF65-F5344CB8AC3E}">
        <p14:creationId xmlns:p14="http://schemas.microsoft.com/office/powerpoint/2010/main" val="1701898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98120" y="299815"/>
            <a:ext cx="11801843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synthèse</a:t>
              </a:r>
              <a:endParaRPr lang="fr-FR" sz="2800" b="1" dirty="0">
                <a:solidFill>
                  <a:schemeClr val="accent1"/>
                </a:solidFill>
                <a:latin typeface="Century Gothic" panose="020B0502020202020204" pitchFamily="34" charset="0"/>
                <a:cs typeface="Baloo" panose="03080902040302020200" pitchFamily="66" charset="77"/>
              </a:endParaRP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F816FC2C-795B-8443-9900-7E5FF6D84C7E}"/>
              </a:ext>
            </a:extLst>
          </p:cNvPr>
          <p:cNvSpPr/>
          <p:nvPr/>
        </p:nvSpPr>
        <p:spPr>
          <a:xfrm>
            <a:off x="178590" y="1309752"/>
            <a:ext cx="6065048" cy="638072"/>
          </a:xfrm>
          <a:prstGeom prst="round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Qu’est-ce qu’une fraction décimale ?</a:t>
            </a:r>
          </a:p>
        </p:txBody>
      </p:sp>
      <p:sp>
        <p:nvSpPr>
          <p:cNvPr id="16" name="Rectangle : avec coins arrondis en haut 15">
            <a:extLst>
              <a:ext uri="{FF2B5EF4-FFF2-40B4-BE49-F238E27FC236}">
                <a16:creationId xmlns:a16="http://schemas.microsoft.com/office/drawing/2014/main" id="{5786B119-C492-5844-9915-06F7CA3BF4AB}"/>
              </a:ext>
            </a:extLst>
          </p:cNvPr>
          <p:cNvSpPr/>
          <p:nvPr/>
        </p:nvSpPr>
        <p:spPr>
          <a:xfrm>
            <a:off x="198120" y="2798304"/>
            <a:ext cx="8431530" cy="638072"/>
          </a:xfrm>
          <a:prstGeom prst="round2Same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Comment peut-on représenter une fraction décimale ?</a:t>
            </a:r>
          </a:p>
        </p:txBody>
      </p:sp>
      <p:sp>
        <p:nvSpPr>
          <p:cNvPr id="17" name="Rectangle : avec coins arrondis en haut 16">
            <a:extLst>
              <a:ext uri="{FF2B5EF4-FFF2-40B4-BE49-F238E27FC236}">
                <a16:creationId xmlns:a16="http://schemas.microsoft.com/office/drawing/2014/main" id="{5570AD73-D0E6-524A-B4C6-6D7AA6C8DF37}"/>
              </a:ext>
            </a:extLst>
          </p:cNvPr>
          <p:cNvSpPr/>
          <p:nvPr/>
        </p:nvSpPr>
        <p:spPr>
          <a:xfrm>
            <a:off x="4300538" y="3375771"/>
            <a:ext cx="7297636" cy="658665"/>
          </a:xfrm>
          <a:prstGeom prst="round2Same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Carré de 10x10, droite graduée</a:t>
            </a:r>
            <a:endParaRPr lang="fr-FR" sz="24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 : avec coins arrondis en haut 9">
            <a:extLst>
              <a:ext uri="{FF2B5EF4-FFF2-40B4-BE49-F238E27FC236}">
                <a16:creationId xmlns:a16="http://schemas.microsoft.com/office/drawing/2014/main" id="{3E526E8E-4070-5C42-9FB3-2B0177C77394}"/>
              </a:ext>
            </a:extLst>
          </p:cNvPr>
          <p:cNvSpPr/>
          <p:nvPr/>
        </p:nvSpPr>
        <p:spPr>
          <a:xfrm>
            <a:off x="2457450" y="1868211"/>
            <a:ext cx="9140723" cy="741734"/>
          </a:xfrm>
          <a:prstGeom prst="round2Same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C’est une fraction dont le dénominateur est 10, 100…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 : avec coins arrondis en haut 17">
                <a:extLst>
                  <a:ext uri="{FF2B5EF4-FFF2-40B4-BE49-F238E27FC236}">
                    <a16:creationId xmlns:a16="http://schemas.microsoft.com/office/drawing/2014/main" id="{3CFB4AA4-2D31-9849-8992-6A62010160A1}"/>
                  </a:ext>
                </a:extLst>
              </p:cNvPr>
              <p:cNvSpPr/>
              <p:nvPr/>
            </p:nvSpPr>
            <p:spPr>
              <a:xfrm>
                <a:off x="178589" y="4190080"/>
                <a:ext cx="11533884" cy="638072"/>
              </a:xfrm>
              <a:prstGeom prst="round2SameRect">
                <a:avLst/>
              </a:prstGeom>
              <a:solidFill>
                <a:srgbClr val="E7C6D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Comment peut-on décomposer une fraction décimale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𝟐𝟒𝟕</m:t>
                        </m:r>
                      </m:num>
                      <m:den>
                        <m: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par exemple ?</a:t>
                </a:r>
              </a:p>
            </p:txBody>
          </p:sp>
        </mc:Choice>
        <mc:Fallback xmlns="">
          <p:sp>
            <p:nvSpPr>
              <p:cNvPr id="18" name="Rectangle : avec coins arrondis en haut 17">
                <a:extLst>
                  <a:ext uri="{FF2B5EF4-FFF2-40B4-BE49-F238E27FC236}">
                    <a16:creationId xmlns:a16="http://schemas.microsoft.com/office/drawing/2014/main" id="{3CFB4AA4-2D31-9849-8992-6A62010160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89" y="4190080"/>
                <a:ext cx="11533884" cy="638072"/>
              </a:xfrm>
              <a:prstGeom prst="round2SameRect">
                <a:avLst/>
              </a:prstGeom>
              <a:blipFill>
                <a:blip r:embed="rId2"/>
                <a:stretch>
                  <a:fillRect l="-440" b="-576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3599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98120" y="299815"/>
            <a:ext cx="11801843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synthèse</a:t>
              </a:r>
              <a:endParaRPr lang="fr-FR" sz="2800" b="1" dirty="0">
                <a:solidFill>
                  <a:schemeClr val="accent1"/>
                </a:solidFill>
                <a:latin typeface="Century Gothic" panose="020B0502020202020204" pitchFamily="34" charset="0"/>
                <a:cs typeface="Baloo" panose="03080902040302020200" pitchFamily="66" charset="77"/>
              </a:endParaRP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F816FC2C-795B-8443-9900-7E5FF6D84C7E}"/>
              </a:ext>
            </a:extLst>
          </p:cNvPr>
          <p:cNvSpPr/>
          <p:nvPr/>
        </p:nvSpPr>
        <p:spPr>
          <a:xfrm>
            <a:off x="178590" y="1309752"/>
            <a:ext cx="6065048" cy="638072"/>
          </a:xfrm>
          <a:prstGeom prst="round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Qu’est-ce qu’une fraction décimale ?</a:t>
            </a:r>
          </a:p>
        </p:txBody>
      </p:sp>
      <p:sp>
        <p:nvSpPr>
          <p:cNvPr id="16" name="Rectangle : avec coins arrondis en haut 15">
            <a:extLst>
              <a:ext uri="{FF2B5EF4-FFF2-40B4-BE49-F238E27FC236}">
                <a16:creationId xmlns:a16="http://schemas.microsoft.com/office/drawing/2014/main" id="{5786B119-C492-5844-9915-06F7CA3BF4AB}"/>
              </a:ext>
            </a:extLst>
          </p:cNvPr>
          <p:cNvSpPr/>
          <p:nvPr/>
        </p:nvSpPr>
        <p:spPr>
          <a:xfrm>
            <a:off x="198120" y="2798304"/>
            <a:ext cx="8431530" cy="638072"/>
          </a:xfrm>
          <a:prstGeom prst="round2Same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Comment peut-on représenter une fraction décimale ?</a:t>
            </a:r>
          </a:p>
        </p:txBody>
      </p:sp>
      <p:sp>
        <p:nvSpPr>
          <p:cNvPr id="17" name="Rectangle : avec coins arrondis en haut 16">
            <a:extLst>
              <a:ext uri="{FF2B5EF4-FFF2-40B4-BE49-F238E27FC236}">
                <a16:creationId xmlns:a16="http://schemas.microsoft.com/office/drawing/2014/main" id="{5570AD73-D0E6-524A-B4C6-6D7AA6C8DF37}"/>
              </a:ext>
            </a:extLst>
          </p:cNvPr>
          <p:cNvSpPr/>
          <p:nvPr/>
        </p:nvSpPr>
        <p:spPr>
          <a:xfrm>
            <a:off x="4300538" y="3375771"/>
            <a:ext cx="7297636" cy="658665"/>
          </a:xfrm>
          <a:prstGeom prst="round2Same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Carré de 10x10, droite graduée</a:t>
            </a:r>
            <a:endParaRPr lang="fr-FR" sz="24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 : avec coins arrondis en haut 9">
            <a:extLst>
              <a:ext uri="{FF2B5EF4-FFF2-40B4-BE49-F238E27FC236}">
                <a16:creationId xmlns:a16="http://schemas.microsoft.com/office/drawing/2014/main" id="{3E526E8E-4070-5C42-9FB3-2B0177C77394}"/>
              </a:ext>
            </a:extLst>
          </p:cNvPr>
          <p:cNvSpPr/>
          <p:nvPr/>
        </p:nvSpPr>
        <p:spPr>
          <a:xfrm>
            <a:off x="2457450" y="1868211"/>
            <a:ext cx="9140723" cy="741734"/>
          </a:xfrm>
          <a:prstGeom prst="round2Same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C’est une fraction dont le dénominateur est 10, 100…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 : avec coins arrondis en haut 17">
                <a:extLst>
                  <a:ext uri="{FF2B5EF4-FFF2-40B4-BE49-F238E27FC236}">
                    <a16:creationId xmlns:a16="http://schemas.microsoft.com/office/drawing/2014/main" id="{3CFB4AA4-2D31-9849-8992-6A62010160A1}"/>
                  </a:ext>
                </a:extLst>
              </p:cNvPr>
              <p:cNvSpPr/>
              <p:nvPr/>
            </p:nvSpPr>
            <p:spPr>
              <a:xfrm>
                <a:off x="178589" y="4190080"/>
                <a:ext cx="11533884" cy="638072"/>
              </a:xfrm>
              <a:prstGeom prst="round2SameRect">
                <a:avLst/>
              </a:prstGeom>
              <a:solidFill>
                <a:srgbClr val="E7C6D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Comment peut-on décomposer une fraction décimale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𝟐𝟒𝟕</m:t>
                        </m:r>
                      </m:num>
                      <m:den>
                        <m: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par exemple ?</a:t>
                </a:r>
              </a:p>
            </p:txBody>
          </p:sp>
        </mc:Choice>
        <mc:Fallback xmlns="">
          <p:sp>
            <p:nvSpPr>
              <p:cNvPr id="18" name="Rectangle : avec coins arrondis en haut 17">
                <a:extLst>
                  <a:ext uri="{FF2B5EF4-FFF2-40B4-BE49-F238E27FC236}">
                    <a16:creationId xmlns:a16="http://schemas.microsoft.com/office/drawing/2014/main" id="{3CFB4AA4-2D31-9849-8992-6A62010160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89" y="4190080"/>
                <a:ext cx="11533884" cy="638072"/>
              </a:xfrm>
              <a:prstGeom prst="round2SameRect">
                <a:avLst/>
              </a:prstGeom>
              <a:blipFill>
                <a:blip r:embed="rId2"/>
                <a:stretch>
                  <a:fillRect l="-440" b="-576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 : avec coins arrondis en haut 20">
                <a:extLst>
                  <a:ext uri="{FF2B5EF4-FFF2-40B4-BE49-F238E27FC236}">
                    <a16:creationId xmlns:a16="http://schemas.microsoft.com/office/drawing/2014/main" id="{E62204FD-CD9D-454B-8F77-AB38194C6787}"/>
                  </a:ext>
                </a:extLst>
              </p:cNvPr>
              <p:cNvSpPr/>
              <p:nvPr/>
            </p:nvSpPr>
            <p:spPr>
              <a:xfrm>
                <a:off x="1833968" y="4762911"/>
                <a:ext cx="5866996" cy="1109696"/>
              </a:xfrm>
              <a:prstGeom prst="round2SameRect">
                <a:avLst/>
              </a:prstGeom>
              <a:solidFill>
                <a:srgbClr val="C3A7B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𝟐𝟒𝟕</m:t>
                        </m:r>
                      </m:num>
                      <m:den>
                        <m:r>
                          <a:rPr lang="fr-F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fr-F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fr-F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fr-F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fr-FR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fr-F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fr-F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fr-FR" sz="2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21" name="Rectangle : avec coins arrondis en haut 20">
                <a:extLst>
                  <a:ext uri="{FF2B5EF4-FFF2-40B4-BE49-F238E27FC236}">
                    <a16:creationId xmlns:a16="http://schemas.microsoft.com/office/drawing/2014/main" id="{E62204FD-CD9D-454B-8F77-AB38194C67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968" y="4762911"/>
                <a:ext cx="5866996" cy="1109696"/>
              </a:xfrm>
              <a:prstGeom prst="round2Same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86817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5357</TotalTime>
  <Words>1083</Words>
  <Application>Microsoft Macintosh PowerPoint</Application>
  <PresentationFormat>Grand écran</PresentationFormat>
  <Paragraphs>172</Paragraphs>
  <Slides>41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Century Gothic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128</cp:revision>
  <dcterms:created xsi:type="dcterms:W3CDTF">2021-08-14T07:02:46Z</dcterms:created>
  <dcterms:modified xsi:type="dcterms:W3CDTF">2022-12-26T20:53:27Z</dcterms:modified>
</cp:coreProperties>
</file>