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715" r:id="rId2"/>
    <p:sldId id="642" r:id="rId3"/>
    <p:sldId id="1190" r:id="rId4"/>
    <p:sldId id="996" r:id="rId5"/>
    <p:sldId id="1096" r:id="rId6"/>
    <p:sldId id="1080" r:id="rId7"/>
    <p:sldId id="1097" r:id="rId8"/>
    <p:sldId id="1098" r:id="rId9"/>
    <p:sldId id="1099" r:id="rId10"/>
    <p:sldId id="1002" r:id="rId11"/>
    <p:sldId id="1102" r:id="rId12"/>
    <p:sldId id="1103" r:id="rId13"/>
    <p:sldId id="1215" r:id="rId14"/>
    <p:sldId id="1212" r:id="rId15"/>
    <p:sldId id="1211" r:id="rId16"/>
    <p:sldId id="1210" r:id="rId17"/>
    <p:sldId id="1213" r:id="rId18"/>
    <p:sldId id="1189" r:id="rId19"/>
    <p:sldId id="1216" r:id="rId20"/>
    <p:sldId id="1218" r:id="rId21"/>
    <p:sldId id="1117" r:id="rId22"/>
    <p:sldId id="1219" r:id="rId23"/>
    <p:sldId id="1220" r:id="rId24"/>
    <p:sldId id="1221" r:id="rId25"/>
    <p:sldId id="1217" r:id="rId26"/>
    <p:sldId id="1116" r:id="rId27"/>
    <p:sldId id="738" r:id="rId28"/>
    <p:sldId id="1138" r:id="rId29"/>
    <p:sldId id="1137" r:id="rId30"/>
    <p:sldId id="1139" r:id="rId31"/>
    <p:sldId id="1140" r:id="rId32"/>
    <p:sldId id="1066" r:id="rId33"/>
    <p:sldId id="718" r:id="rId34"/>
    <p:sldId id="1192" r:id="rId35"/>
    <p:sldId id="1193" r:id="rId36"/>
    <p:sldId id="1057" r:id="rId37"/>
    <p:sldId id="1223" r:id="rId38"/>
    <p:sldId id="1053" r:id="rId39"/>
    <p:sldId id="1054" r:id="rId40"/>
    <p:sldId id="1055" r:id="rId41"/>
    <p:sldId id="1056" r:id="rId42"/>
    <p:sldId id="1225" r:id="rId43"/>
    <p:sldId id="1226" r:id="rId44"/>
    <p:sldId id="1059" r:id="rId45"/>
    <p:sldId id="1060" r:id="rId46"/>
    <p:sldId id="1227" r:id="rId47"/>
    <p:sldId id="1222" r:id="rId48"/>
    <p:sldId id="1146" r:id="rId49"/>
    <p:sldId id="1147" r:id="rId50"/>
    <p:sldId id="1149" r:id="rId51"/>
    <p:sldId id="1058" r:id="rId52"/>
    <p:sldId id="756" r:id="rId53"/>
    <p:sldId id="857" r:id="rId54"/>
    <p:sldId id="1228" r:id="rId55"/>
    <p:sldId id="1087" r:id="rId56"/>
    <p:sldId id="1070" r:id="rId57"/>
    <p:sldId id="1071" r:id="rId58"/>
    <p:sldId id="1229" r:id="rId59"/>
    <p:sldId id="1230" r:id="rId60"/>
    <p:sldId id="1231" r:id="rId6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1A5"/>
    <a:srgbClr val="C3A7BA"/>
    <a:srgbClr val="374997"/>
    <a:srgbClr val="FFF5CE"/>
    <a:srgbClr val="FF40FF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326"/>
    <p:restoredTop sz="96250"/>
  </p:normalViewPr>
  <p:slideViewPr>
    <p:cSldViewPr snapToGrid="0" snapToObjects="1">
      <p:cViewPr varScale="1">
        <p:scale>
          <a:sx n="61" d="100"/>
          <a:sy n="61" d="100"/>
        </p:scale>
        <p:origin x="224" y="1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26/12/2022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26/12/2022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A74E-9042-0E49-894F-D6B9A7261E8F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8F29-C640-F541-A51F-D84374CF919F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C046-980D-CD46-9176-20C910B4BC4F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5839-CB69-C645-B0E7-F57880D6742D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894-A05E-1A41-9888-18D30CE1008F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D88E-75AB-6040-9E60-C7C259F67D47}" type="datetime1">
              <a:rPr lang="fr-FR" smtClean="0"/>
              <a:t>26/12/2022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5ACE-04CC-6048-B855-4B5D25B2448C}" type="datetime1">
              <a:rPr lang="fr-FR" smtClean="0"/>
              <a:t>26/12/2022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7BBC-8436-3A45-A070-F8AB323A294A}" type="datetime1">
              <a:rPr lang="fr-FR" smtClean="0"/>
              <a:t>26/12/2022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51F39-CC30-614F-9604-FD263012A949}" type="datetime1">
              <a:rPr lang="fr-FR" smtClean="0"/>
              <a:t>26/12/2022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D554F-D219-8845-AF18-C28FFF2337DE}" type="datetime1">
              <a:rPr lang="fr-FR" smtClean="0"/>
              <a:t>26/12/2022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BD2A-4BA6-BC4B-946E-C40A98AEF419}" type="datetime1">
              <a:rPr lang="fr-FR" smtClean="0"/>
              <a:t>26/12/2022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7F2D-E88E-D949-B4C5-4F3C9499FC49}" type="datetime1">
              <a:rPr lang="fr-FR" smtClean="0"/>
              <a:t>26/12/2022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xnlNSGkXgTQ?feature=oembe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6y91d9Mm-0?feature=oembed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574e3eax" TargetMode="External"/><Relationship Id="rId2" Type="http://schemas.openxmlformats.org/officeDocument/2006/relationships/hyperlink" Target="https://bit.ly/3BVoSSo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574e3eax" TargetMode="External"/><Relationship Id="rId2" Type="http://schemas.openxmlformats.org/officeDocument/2006/relationships/hyperlink" Target="https://bit.ly/3BVoSSo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1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05935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10099829" y="1064367"/>
            <a:ext cx="2076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Manuel</a:t>
            </a:r>
          </a:p>
          <a:p>
            <a:pPr algn="ctr"/>
            <a:r>
              <a:rPr lang="fr-FR" sz="20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page 34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D71D4B-70B8-E346-BD18-645FBC4D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1450F4-781F-3840-98D2-F4AC0E2A9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77" t="76176" r="4107"/>
          <a:stretch/>
        </p:blipFill>
        <p:spPr>
          <a:xfrm>
            <a:off x="7329878" y="4830705"/>
            <a:ext cx="3079813" cy="16663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69F2A9C-416A-E84D-BD65-3D17810CA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208"/>
          <a:stretch/>
        </p:blipFill>
        <p:spPr>
          <a:xfrm>
            <a:off x="628893" y="1932454"/>
            <a:ext cx="6395830" cy="47177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7B5F329-4874-4D45-95CF-C32B8DB9F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176" r="50909"/>
          <a:stretch/>
        </p:blipFill>
        <p:spPr>
          <a:xfrm>
            <a:off x="7269906" y="1940523"/>
            <a:ext cx="3139786" cy="16338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201E7F-04D6-114E-8603-41958ABE7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815" y="3657635"/>
            <a:ext cx="4877093" cy="1098916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4E8A9A6E-DF22-C04B-8BDA-91F25636AA02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3663FF0-1988-F841-8DBF-2AA0AA5E6FAF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C8DF4E4-60FA-AE4D-B56C-B2ED798D8224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Retour sur la situation de référence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989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D71D4B-70B8-E346-BD18-645FBC4D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69F2A9C-416A-E84D-BD65-3D17810CA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8" t="23474" r="21903" b="30679"/>
          <a:stretch/>
        </p:blipFill>
        <p:spPr>
          <a:xfrm>
            <a:off x="198120" y="3331753"/>
            <a:ext cx="3766458" cy="31441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7B5F329-4874-4D45-95CF-C32B8DB9F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176" r="50909"/>
          <a:stretch/>
        </p:blipFill>
        <p:spPr>
          <a:xfrm>
            <a:off x="198120" y="1164249"/>
            <a:ext cx="3766458" cy="1959987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4E8A9A6E-DF22-C04B-8BDA-91F25636AA02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3663FF0-1988-F841-8DBF-2AA0AA5E6FAF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C8DF4E4-60FA-AE4D-B56C-B2ED798D8224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Retour sur la situation de référence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25709234-737C-654E-B012-8EC6D502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486025"/>
            <a:ext cx="8046301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42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EA59A-2CB8-FA41-9F79-6A153C0AE72E}"/>
              </a:ext>
            </a:extLst>
          </p:cNvPr>
          <p:cNvSpPr txBox="1"/>
          <p:nvPr/>
        </p:nvSpPr>
        <p:spPr>
          <a:xfrm>
            <a:off x="10099829" y="1064367"/>
            <a:ext cx="2076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Manuel</a:t>
            </a:r>
          </a:p>
          <a:p>
            <a:pPr algn="ctr"/>
            <a:r>
              <a:rPr lang="fr-FR" sz="20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page 34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D71D4B-70B8-E346-BD18-645FBC4D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1450F4-781F-3840-98D2-F4AC0E2A9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77" t="76176" r="4107"/>
          <a:stretch/>
        </p:blipFill>
        <p:spPr>
          <a:xfrm>
            <a:off x="242401" y="1064367"/>
            <a:ext cx="3722177" cy="20138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201E7F-04D6-114E-8603-41958ABE7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161228"/>
            <a:ext cx="7984301" cy="1799038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4E8A9A6E-DF22-C04B-8BDA-91F25636AA02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3663FF0-1988-F841-8DBF-2AA0AA5E6FAF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C8DF4E4-60FA-AE4D-B56C-B2ED798D8224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Retour sur la situation de référence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97A478BC-BA69-FB48-AA1C-7E25EA623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8" t="23474" r="21903" b="30679"/>
          <a:stretch/>
        </p:blipFill>
        <p:spPr>
          <a:xfrm>
            <a:off x="198120" y="3331753"/>
            <a:ext cx="3766458" cy="31441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D90470-5F3B-AC43-BDF0-2F6F4DBF1172}"/>
              </a:ext>
            </a:extLst>
          </p:cNvPr>
          <p:cNvSpPr/>
          <p:nvPr/>
        </p:nvSpPr>
        <p:spPr>
          <a:xfrm>
            <a:off x="4035774" y="2890529"/>
            <a:ext cx="7984301" cy="3585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563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4243397" y="1206887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6102509" y="1206887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03C6AF5-C6CC-FB4D-82E3-05703642ECF4}"/>
              </a:ext>
            </a:extLst>
          </p:cNvPr>
          <p:cNvSpPr/>
          <p:nvPr/>
        </p:nvSpPr>
        <p:spPr>
          <a:xfrm>
            <a:off x="1846384" y="2603042"/>
            <a:ext cx="8128907" cy="2679775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Ateliers de jeux (2x15 min) :</a:t>
            </a:r>
          </a:p>
          <a:p>
            <a:pPr algn="ctr"/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- bingo des fractions (CM1)</a:t>
            </a:r>
          </a:p>
          <a:p>
            <a:pPr algn="ctr"/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- jeu du trombone(CM2)</a:t>
            </a:r>
          </a:p>
          <a:p>
            <a:pPr algn="ctr"/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- l’œil du lynx (CM1-CM2)</a:t>
            </a:r>
          </a:p>
        </p:txBody>
      </p:sp>
    </p:spTree>
    <p:extLst>
      <p:ext uri="{BB962C8B-B14F-4D97-AF65-F5344CB8AC3E}">
        <p14:creationId xmlns:p14="http://schemas.microsoft.com/office/powerpoint/2010/main" val="4074120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25F671-64B6-D244-8959-D25F77607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48" y="180863"/>
            <a:ext cx="4336702" cy="37208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B3BA25-9077-6A45-A4F0-C072352B4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78681">
            <a:off x="6588471" y="754720"/>
            <a:ext cx="2806700" cy="41783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F871640-95BA-5A45-82D3-0AE82900C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60173">
            <a:off x="7963081" y="344111"/>
            <a:ext cx="2819400" cy="4165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82E570-62F7-4943-8F84-4645874D5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056905" y="1619786"/>
            <a:ext cx="2819400" cy="4165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0F5240-E1A1-614C-A685-187B0E0D8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867274">
            <a:off x="1612691" y="4138635"/>
            <a:ext cx="1397000" cy="14097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A92B02B-87CA-C048-98BE-769B8BF03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657907">
            <a:off x="2606531" y="5016907"/>
            <a:ext cx="1435100" cy="14097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FA981A-2038-5A43-A9B7-6BF004534C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474097" y="4055915"/>
            <a:ext cx="1435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09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4B40BA-B12A-BA4F-8B0E-D9441CFA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75" y="1274662"/>
            <a:ext cx="4840075" cy="43086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A0F290-D1DE-7241-82BF-60A488442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83401" y="1862513"/>
            <a:ext cx="5145461" cy="31200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3E8E18-E704-3F42-B314-A12583386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34086" y="1868993"/>
            <a:ext cx="5158422" cy="312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93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F4F2562-6F8C-5A4F-A54D-1C5FA4A65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810" y="136525"/>
            <a:ext cx="5914768" cy="34326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3CB41FC-28A1-834B-82B7-33716234C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98" y="0"/>
            <a:ext cx="4913772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41C44F-B2B9-0A43-80C2-D228A5B62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194" y="3634916"/>
            <a:ext cx="55880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46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1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3499867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fractions décimales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préparation à l’évaluation</a:t>
            </a: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Diviser des nombres entiers (1)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fractions décimales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préparation à l’évaluation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Relations et propriétés géométriques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Problèmes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814207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4443821" y="1039687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293087" y="1907637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fractions décimales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préparation à l’évaluation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6444653" y="1013878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710526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4243397" y="1206887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6102509" y="1206887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03C6AF5-C6CC-FB4D-82E3-05703642ECF4}"/>
              </a:ext>
            </a:extLst>
          </p:cNvPr>
          <p:cNvSpPr/>
          <p:nvPr/>
        </p:nvSpPr>
        <p:spPr>
          <a:xfrm>
            <a:off x="1617784" y="2191163"/>
            <a:ext cx="8128907" cy="4083574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fractions décimales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Synthèse, retour sur la situation de référence</a:t>
            </a:r>
          </a:p>
          <a:p>
            <a:pPr algn="ctr"/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Ateliers de jeux </a:t>
            </a:r>
            <a:r>
              <a:rPr lang="fr-FR" sz="3200" b="1">
                <a:solidFill>
                  <a:srgbClr val="C3A7BA"/>
                </a:solidFill>
                <a:latin typeface="Century Gothic" panose="020B0502020202020204" pitchFamily="34" charset="0"/>
              </a:rPr>
              <a:t>(2x15 min</a:t>
            </a:r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) :</a:t>
            </a:r>
          </a:p>
          <a:p>
            <a:pPr algn="ctr"/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- bingo des fractions (CM1)</a:t>
            </a:r>
          </a:p>
          <a:p>
            <a:pPr algn="ctr"/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- jeu du trombone(CM2)</a:t>
            </a:r>
          </a:p>
          <a:p>
            <a:pPr algn="ctr"/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- l’œil du lynx (CM1-CM2)</a:t>
            </a:r>
          </a:p>
        </p:txBody>
      </p:sp>
    </p:spTree>
    <p:extLst>
      <p:ext uri="{BB962C8B-B14F-4D97-AF65-F5344CB8AC3E}">
        <p14:creationId xmlns:p14="http://schemas.microsoft.com/office/powerpoint/2010/main" val="2371815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133740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à l’évaluation</a:t>
              </a:r>
            </a:p>
          </p:txBody>
        </p:sp>
      </p:grp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0BBAA00B-6946-194C-ACB6-A59913365E94}"/>
              </a:ext>
            </a:extLst>
          </p:cNvPr>
          <p:cNvSpPr/>
          <p:nvPr/>
        </p:nvSpPr>
        <p:spPr>
          <a:xfrm>
            <a:off x="308822" y="1368894"/>
            <a:ext cx="5048309" cy="1219253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Écris pour chaque figure la fraction qui est représentée. (Ardoise)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48AB24F-5962-A04D-B80A-5311DCD8D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46" y="2755167"/>
            <a:ext cx="5304063" cy="35887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B0C64A-3D68-7545-AA54-BE7054A57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044" y="3640503"/>
            <a:ext cx="5468694" cy="1151304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A1FD72EB-E88E-3047-834A-499CACAE464D}"/>
              </a:ext>
            </a:extLst>
          </p:cNvPr>
          <p:cNvGrpSpPr/>
          <p:nvPr/>
        </p:nvGrpSpPr>
        <p:grpSpPr>
          <a:xfrm>
            <a:off x="308822" y="323258"/>
            <a:ext cx="1303528" cy="648830"/>
            <a:chOff x="1778000" y="2070542"/>
            <a:chExt cx="1929892" cy="111132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B5FE4D2-967E-B240-843C-C0D06ED8EE12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9A24DA4-5F69-0E4A-84CE-07D18650AEB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DAB6C2C-4782-A446-A2CF-2354C0FAC3CD}"/>
              </a:ext>
            </a:extLst>
          </p:cNvPr>
          <p:cNvGrpSpPr/>
          <p:nvPr/>
        </p:nvGrpSpPr>
        <p:grpSpPr>
          <a:xfrm>
            <a:off x="10669184" y="332217"/>
            <a:ext cx="1303528" cy="648830"/>
            <a:chOff x="1778000" y="2070542"/>
            <a:chExt cx="1929892" cy="111132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EE906086-817A-7F42-B3BD-6618F0474BE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28F4152-386B-B749-A7F7-CA2C52AC59E7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22" name="Rectangle : avec coins arrondis en haut 21">
            <a:extLst>
              <a:ext uri="{FF2B5EF4-FFF2-40B4-BE49-F238E27FC236}">
                <a16:creationId xmlns:a16="http://schemas.microsoft.com/office/drawing/2014/main" id="{98C07EF4-BAF7-5D4D-B09E-4CA0AA6CE144}"/>
              </a:ext>
            </a:extLst>
          </p:cNvPr>
          <p:cNvSpPr/>
          <p:nvPr/>
        </p:nvSpPr>
        <p:spPr>
          <a:xfrm>
            <a:off x="6353044" y="1368894"/>
            <a:ext cx="5468694" cy="1356721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Quelles sont les fractions décimales ? Expliquez pourquoi. (Ardoise)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5FDDDC7-26CB-F94B-9304-D8DCC335F26A}"/>
              </a:ext>
            </a:extLst>
          </p:cNvPr>
          <p:cNvGrpSpPr/>
          <p:nvPr/>
        </p:nvGrpSpPr>
        <p:grpSpPr>
          <a:xfrm>
            <a:off x="4652605" y="1939317"/>
            <a:ext cx="1061527" cy="648830"/>
            <a:chOff x="1778000" y="2070542"/>
            <a:chExt cx="1929892" cy="111132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F5EE78B2-B7D2-E040-8BDF-E790BE299EF3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2876800-C1D2-2C4F-B1AF-9D361F7584F4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C581E24-3C40-5144-B8B4-2FD2DD4019B2}"/>
              </a:ext>
            </a:extLst>
          </p:cNvPr>
          <p:cNvGrpSpPr/>
          <p:nvPr/>
        </p:nvGrpSpPr>
        <p:grpSpPr>
          <a:xfrm>
            <a:off x="10760211" y="2430752"/>
            <a:ext cx="1061527" cy="648830"/>
            <a:chOff x="1778000" y="2070542"/>
            <a:chExt cx="1929892" cy="111132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29C9B6C7-211E-5645-A6CF-EBF3D20FA592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353BEFF-EA42-B24D-A9D3-4B5863DAA71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978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453316" y="279433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à l’évaluation</a:t>
              </a:r>
            </a:p>
          </p:txBody>
        </p:sp>
      </p:grp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0BBAA00B-6946-194C-ACB6-A59913365E94}"/>
              </a:ext>
            </a:extLst>
          </p:cNvPr>
          <p:cNvSpPr/>
          <p:nvPr/>
        </p:nvSpPr>
        <p:spPr>
          <a:xfrm>
            <a:off x="314999" y="1066746"/>
            <a:ext cx="4837293" cy="695717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Colorie les surfaces pour représenter les fractions. (au tableau)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7542C3-4AB8-C94F-8CB4-6929E9A82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182" b="-7756"/>
          <a:stretch/>
        </p:blipFill>
        <p:spPr>
          <a:xfrm>
            <a:off x="300762" y="2746592"/>
            <a:ext cx="3776178" cy="14478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 : avec coins arrondis en haut 13">
                <a:extLst>
                  <a:ext uri="{FF2B5EF4-FFF2-40B4-BE49-F238E27FC236}">
                    <a16:creationId xmlns:a16="http://schemas.microsoft.com/office/drawing/2014/main" id="{42FC56DF-B460-A346-AC30-AFCFEC17EA77}"/>
                  </a:ext>
                </a:extLst>
              </p:cNvPr>
              <p:cNvSpPr/>
              <p:nvPr/>
            </p:nvSpPr>
            <p:spPr>
              <a:xfrm>
                <a:off x="300762" y="4243910"/>
                <a:ext cx="3708130" cy="788436"/>
              </a:xfrm>
              <a:prstGeom prst="round2SameRect">
                <a:avLst/>
              </a:prstGeom>
              <a:solidFill>
                <a:srgbClr val="37499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num>
                      <m:den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fr-FR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fr-FR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     </a:t>
                </a:r>
              </a:p>
            </p:txBody>
          </p:sp>
        </mc:Choice>
        <mc:Fallback xmlns="">
          <p:sp>
            <p:nvSpPr>
              <p:cNvPr id="14" name="Rectangle : avec coins arrondis en haut 13">
                <a:extLst>
                  <a:ext uri="{FF2B5EF4-FFF2-40B4-BE49-F238E27FC236}">
                    <a16:creationId xmlns:a16="http://schemas.microsoft.com/office/drawing/2014/main" id="{42FC56DF-B460-A346-AC30-AFCFEC17EA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62" y="4243910"/>
                <a:ext cx="3708130" cy="788436"/>
              </a:xfrm>
              <a:prstGeom prst="round2Same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08735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A5B467E-C96F-7941-B52D-A89CC67B1D63}"/>
              </a:ext>
            </a:extLst>
          </p:cNvPr>
          <p:cNvGrpSpPr/>
          <p:nvPr/>
        </p:nvGrpSpPr>
        <p:grpSpPr>
          <a:xfrm>
            <a:off x="10669184" y="297047"/>
            <a:ext cx="1303528" cy="648830"/>
            <a:chOff x="1778000" y="2070542"/>
            <a:chExt cx="1929892" cy="111132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CBDF1C8-D5E4-7147-87D2-18D217ED030D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64149B5-A008-1146-B8C1-05895469266B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 : avec coins arrondis en haut 22">
                <a:extLst>
                  <a:ext uri="{FF2B5EF4-FFF2-40B4-BE49-F238E27FC236}">
                    <a16:creationId xmlns:a16="http://schemas.microsoft.com/office/drawing/2014/main" id="{2EF62A78-6B94-8442-9FC7-D3A296AA999A}"/>
                  </a:ext>
                </a:extLst>
              </p:cNvPr>
              <p:cNvSpPr/>
              <p:nvPr/>
            </p:nvSpPr>
            <p:spPr>
              <a:xfrm>
                <a:off x="314999" y="1914277"/>
                <a:ext cx="3571201" cy="788436"/>
              </a:xfrm>
              <a:prstGeom prst="round2SameRect">
                <a:avLst/>
              </a:prstGeom>
              <a:solidFill>
                <a:srgbClr val="37499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fr-FR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endParaRPr lang="fr-FR" sz="24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3" name="Rectangle : avec coins arrondis en haut 22">
                <a:extLst>
                  <a:ext uri="{FF2B5EF4-FFF2-40B4-BE49-F238E27FC236}">
                    <a16:creationId xmlns:a16="http://schemas.microsoft.com/office/drawing/2014/main" id="{2EF62A78-6B94-8442-9FC7-D3A296AA99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99" y="1914277"/>
                <a:ext cx="3571201" cy="788436"/>
              </a:xfrm>
              <a:prstGeom prst="round2Same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DB13DE6B-EE23-4642-9FDB-283EF4641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16" t="784"/>
          <a:stretch/>
        </p:blipFill>
        <p:spPr>
          <a:xfrm>
            <a:off x="300763" y="5149325"/>
            <a:ext cx="3720304" cy="1300139"/>
          </a:xfrm>
          <a:prstGeom prst="rect">
            <a:avLst/>
          </a:prstGeom>
        </p:spPr>
      </p:pic>
      <p:sp>
        <p:nvSpPr>
          <p:cNvPr id="27" name="Rectangle : avec coins arrondis en haut 26">
            <a:extLst>
              <a:ext uri="{FF2B5EF4-FFF2-40B4-BE49-F238E27FC236}">
                <a16:creationId xmlns:a16="http://schemas.microsoft.com/office/drawing/2014/main" id="{36EA2858-FA8D-4349-8E75-A010A56BA652}"/>
              </a:ext>
            </a:extLst>
          </p:cNvPr>
          <p:cNvSpPr/>
          <p:nvPr/>
        </p:nvSpPr>
        <p:spPr>
          <a:xfrm>
            <a:off x="7244274" y="1150714"/>
            <a:ext cx="3882725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Complète les égalités. (Ardoise)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9666386-3E9C-9D43-BEF9-C88DEE601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553" y="2367996"/>
            <a:ext cx="4672166" cy="1450632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DBE6D104-39CE-B843-9B77-24B7FBCF37FD}"/>
              </a:ext>
            </a:extLst>
          </p:cNvPr>
          <p:cNvGrpSpPr/>
          <p:nvPr/>
        </p:nvGrpSpPr>
        <p:grpSpPr>
          <a:xfrm>
            <a:off x="4076940" y="1515993"/>
            <a:ext cx="1061527" cy="648830"/>
            <a:chOff x="1778000" y="2070542"/>
            <a:chExt cx="1929892" cy="111132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6D294C66-169C-384F-8E6C-63E35B20D38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0E11FA7-8787-0842-BCAB-339B261526FF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2F216AA-D655-F14A-B8D3-CC25BF7AE30D}"/>
              </a:ext>
            </a:extLst>
          </p:cNvPr>
          <p:cNvGrpSpPr/>
          <p:nvPr/>
        </p:nvGrpSpPr>
        <p:grpSpPr>
          <a:xfrm>
            <a:off x="7838881" y="1691489"/>
            <a:ext cx="1061527" cy="648830"/>
            <a:chOff x="1778000" y="2070542"/>
            <a:chExt cx="1929892" cy="1111320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238C1377-1A64-5247-9CE5-B5E42235C34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4A745ACF-88FE-8B48-9D60-5DBE04283C9E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6630589A-91CF-4240-B616-D49080DE48F1}"/>
              </a:ext>
            </a:extLst>
          </p:cNvPr>
          <p:cNvGrpSpPr/>
          <p:nvPr/>
        </p:nvGrpSpPr>
        <p:grpSpPr>
          <a:xfrm>
            <a:off x="8914233" y="1706628"/>
            <a:ext cx="1061527" cy="648830"/>
            <a:chOff x="1778000" y="2070542"/>
            <a:chExt cx="1929892" cy="111132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748C6BD6-DC2B-2648-9ECD-264ABC7EE3C2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2CA6812-431B-3145-BB33-036CCA7F645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42" name="Rectangle : avec coins arrondis en haut 41">
            <a:extLst>
              <a:ext uri="{FF2B5EF4-FFF2-40B4-BE49-F238E27FC236}">
                <a16:creationId xmlns:a16="http://schemas.microsoft.com/office/drawing/2014/main" id="{2159A639-BACF-5542-8323-98EE3A6CE899}"/>
              </a:ext>
            </a:extLst>
          </p:cNvPr>
          <p:cNvSpPr/>
          <p:nvPr/>
        </p:nvSpPr>
        <p:spPr>
          <a:xfrm>
            <a:off x="6580155" y="3965849"/>
            <a:ext cx="5060369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Vrai ou faux? Expliquez pourquoi. (Ardoise)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EEF17206-4B4F-E04B-8EE5-2315A68A6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584" y="5315253"/>
            <a:ext cx="5450855" cy="1351635"/>
          </a:xfrm>
          <a:prstGeom prst="rect">
            <a:avLst/>
          </a:prstGeom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id="{0EC79DE0-CB25-D344-973E-C97D18C49065}"/>
              </a:ext>
            </a:extLst>
          </p:cNvPr>
          <p:cNvGrpSpPr/>
          <p:nvPr/>
        </p:nvGrpSpPr>
        <p:grpSpPr>
          <a:xfrm>
            <a:off x="7968974" y="4535310"/>
            <a:ext cx="1061527" cy="648830"/>
            <a:chOff x="1778000" y="2070542"/>
            <a:chExt cx="1929892" cy="111132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64C6AD8C-4CAC-E14F-9E32-46CEB7A897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CAC8951-ABC1-4C43-ADD8-ACB07A9855D1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35391638-BC47-AF4A-B63D-3ED1EC440965}"/>
              </a:ext>
            </a:extLst>
          </p:cNvPr>
          <p:cNvGrpSpPr/>
          <p:nvPr/>
        </p:nvGrpSpPr>
        <p:grpSpPr>
          <a:xfrm>
            <a:off x="9044326" y="4550449"/>
            <a:ext cx="1061527" cy="648830"/>
            <a:chOff x="1778000" y="2070542"/>
            <a:chExt cx="1929892" cy="111132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7ECE8569-7968-D548-BD0A-0233860720D5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DD6B0FA2-A556-F446-AD85-0173A202E25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1659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133740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à l’évaluation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1FD72EB-E88E-3047-834A-499CACAE464D}"/>
              </a:ext>
            </a:extLst>
          </p:cNvPr>
          <p:cNvGrpSpPr/>
          <p:nvPr/>
        </p:nvGrpSpPr>
        <p:grpSpPr>
          <a:xfrm>
            <a:off x="308822" y="323258"/>
            <a:ext cx="1303528" cy="648830"/>
            <a:chOff x="1778000" y="2070542"/>
            <a:chExt cx="1929892" cy="111132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B5FE4D2-967E-B240-843C-C0D06ED8EE12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9A24DA4-5F69-0E4A-84CE-07D18650AEB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DAB6C2C-4782-A446-A2CF-2354C0FAC3CD}"/>
              </a:ext>
            </a:extLst>
          </p:cNvPr>
          <p:cNvGrpSpPr/>
          <p:nvPr/>
        </p:nvGrpSpPr>
        <p:grpSpPr>
          <a:xfrm>
            <a:off x="10669184" y="332217"/>
            <a:ext cx="1303528" cy="648830"/>
            <a:chOff x="1778000" y="2070542"/>
            <a:chExt cx="1929892" cy="111132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EE906086-817A-7F42-B3BD-6618F0474BE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28F4152-386B-B749-A7F7-CA2C52AC59E7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5FDDDC7-26CB-F94B-9304-D8DCC335F26A}"/>
              </a:ext>
            </a:extLst>
          </p:cNvPr>
          <p:cNvGrpSpPr/>
          <p:nvPr/>
        </p:nvGrpSpPr>
        <p:grpSpPr>
          <a:xfrm>
            <a:off x="367787" y="2786603"/>
            <a:ext cx="1061527" cy="648830"/>
            <a:chOff x="1778000" y="2070542"/>
            <a:chExt cx="1929892" cy="111132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F5EE78B2-B7D2-E040-8BDF-E790BE299EF3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2876800-C1D2-2C4F-B1AF-9D361F7584F4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C581E24-3C40-5144-B8B4-2FD2DD4019B2}"/>
              </a:ext>
            </a:extLst>
          </p:cNvPr>
          <p:cNvGrpSpPr/>
          <p:nvPr/>
        </p:nvGrpSpPr>
        <p:grpSpPr>
          <a:xfrm>
            <a:off x="6320249" y="2762044"/>
            <a:ext cx="1061527" cy="648830"/>
            <a:chOff x="1778000" y="2070542"/>
            <a:chExt cx="1929892" cy="111132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29C9B6C7-211E-5645-A6CF-EBF3D20FA592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353BEFF-EA42-B24D-A9D3-4B5863DAA71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05480913-20D7-0F43-B5F3-68581912D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97" y="1093310"/>
            <a:ext cx="11453666" cy="845289"/>
          </a:xfrm>
          <a:prstGeom prst="rect">
            <a:avLst/>
          </a:prstGeom>
        </p:spPr>
      </p:pic>
      <p:sp>
        <p:nvSpPr>
          <p:cNvPr id="31" name="Rectangle : avec coins arrondis en haut 30">
            <a:extLst>
              <a:ext uri="{FF2B5EF4-FFF2-40B4-BE49-F238E27FC236}">
                <a16:creationId xmlns:a16="http://schemas.microsoft.com/office/drawing/2014/main" id="{AEB431F2-FB91-FC40-A7BF-DC94D70E983A}"/>
              </a:ext>
            </a:extLst>
          </p:cNvPr>
          <p:cNvSpPr/>
          <p:nvPr/>
        </p:nvSpPr>
        <p:spPr>
          <a:xfrm>
            <a:off x="354929" y="2036377"/>
            <a:ext cx="11562001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Décompose ou recompose chaque fraction. (Ardoise)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4F98BC0-96B2-C64D-85C6-C3B20422E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644" y="2821874"/>
            <a:ext cx="1061528" cy="11292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1CEEB51-F759-B740-8FB9-AD51C2561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622" y="4099379"/>
            <a:ext cx="1106788" cy="125241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A5164F3-D130-144F-A81C-BA3008E9C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440" y="2803436"/>
            <a:ext cx="1596833" cy="114772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EEA8A9A-19A0-6A4B-B839-316073F05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440" y="4099379"/>
            <a:ext cx="1596833" cy="125241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E2C32E6-F79A-5141-BB2E-104E12031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1246" y="3882848"/>
            <a:ext cx="2268448" cy="70621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59FE746C-BB7A-E240-B577-1FF0E6914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1246" y="4762466"/>
            <a:ext cx="2688793" cy="84170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0C768E08-B720-1844-92C2-502EDF032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3437" y="2837511"/>
            <a:ext cx="1051984" cy="867886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8041C232-E3AF-C54A-B9AB-4BAD801683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6674" y="2811253"/>
            <a:ext cx="1061527" cy="96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133740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à l’évaluation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1FD72EB-E88E-3047-834A-499CACAE464D}"/>
              </a:ext>
            </a:extLst>
          </p:cNvPr>
          <p:cNvGrpSpPr/>
          <p:nvPr/>
        </p:nvGrpSpPr>
        <p:grpSpPr>
          <a:xfrm>
            <a:off x="308822" y="323258"/>
            <a:ext cx="1303528" cy="648830"/>
            <a:chOff x="1778000" y="2070542"/>
            <a:chExt cx="1929892" cy="111132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B5FE4D2-967E-B240-843C-C0D06ED8EE12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9A24DA4-5F69-0E4A-84CE-07D18650AEB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DAB6C2C-4782-A446-A2CF-2354C0FAC3CD}"/>
              </a:ext>
            </a:extLst>
          </p:cNvPr>
          <p:cNvGrpSpPr/>
          <p:nvPr/>
        </p:nvGrpSpPr>
        <p:grpSpPr>
          <a:xfrm>
            <a:off x="10669184" y="332217"/>
            <a:ext cx="1303528" cy="648830"/>
            <a:chOff x="1778000" y="2070542"/>
            <a:chExt cx="1929892" cy="111132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EE906086-817A-7F42-B3BD-6618F0474BE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28F4152-386B-B749-A7F7-CA2C52AC59E7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5FDDDC7-26CB-F94B-9304-D8DCC335F26A}"/>
              </a:ext>
            </a:extLst>
          </p:cNvPr>
          <p:cNvGrpSpPr/>
          <p:nvPr/>
        </p:nvGrpSpPr>
        <p:grpSpPr>
          <a:xfrm>
            <a:off x="4741669" y="1133615"/>
            <a:ext cx="1061527" cy="648830"/>
            <a:chOff x="1778000" y="2070542"/>
            <a:chExt cx="1929892" cy="111132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F5EE78B2-B7D2-E040-8BDF-E790BE299EF3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2876800-C1D2-2C4F-B1AF-9D361F7584F4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C581E24-3C40-5144-B8B4-2FD2DD4019B2}"/>
              </a:ext>
            </a:extLst>
          </p:cNvPr>
          <p:cNvGrpSpPr/>
          <p:nvPr/>
        </p:nvGrpSpPr>
        <p:grpSpPr>
          <a:xfrm>
            <a:off x="5803196" y="1123479"/>
            <a:ext cx="1061527" cy="648830"/>
            <a:chOff x="1778000" y="2070542"/>
            <a:chExt cx="1929892" cy="111132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29C9B6C7-211E-5645-A6CF-EBF3D20FA592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353BEFF-EA42-B24D-A9D3-4B5863DAA71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40" name="Rectangle : avec coins arrondis en haut 39">
            <a:extLst>
              <a:ext uri="{FF2B5EF4-FFF2-40B4-BE49-F238E27FC236}">
                <a16:creationId xmlns:a16="http://schemas.microsoft.com/office/drawing/2014/main" id="{8C149BD4-8AE9-1844-8BB8-DBAC071D0083}"/>
              </a:ext>
            </a:extLst>
          </p:cNvPr>
          <p:cNvSpPr/>
          <p:nvPr/>
        </p:nvSpPr>
        <p:spPr>
          <a:xfrm>
            <a:off x="308822" y="1143751"/>
            <a:ext cx="4432847" cy="628558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Indique les fractions décimales qui correspondent aux repères.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92355140-65C7-8348-8667-582232EB6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31" y="1857292"/>
            <a:ext cx="11867920" cy="1080949"/>
          </a:xfrm>
          <a:prstGeom prst="rect">
            <a:avLst/>
          </a:prstGeom>
        </p:spPr>
      </p:pic>
      <p:sp>
        <p:nvSpPr>
          <p:cNvPr id="42" name="Rectangle : avec coins arrondis en haut 41">
            <a:extLst>
              <a:ext uri="{FF2B5EF4-FFF2-40B4-BE49-F238E27FC236}">
                <a16:creationId xmlns:a16="http://schemas.microsoft.com/office/drawing/2014/main" id="{3738E032-6225-D04B-9D7A-98CA30DE2530}"/>
              </a:ext>
            </a:extLst>
          </p:cNvPr>
          <p:cNvSpPr/>
          <p:nvPr/>
        </p:nvSpPr>
        <p:spPr>
          <a:xfrm>
            <a:off x="155531" y="3020653"/>
            <a:ext cx="3011001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Compare les fractions.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BC2357FC-3DAF-004A-BBE1-EC2480C8B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31" y="3669485"/>
            <a:ext cx="3883069" cy="1373487"/>
          </a:xfrm>
          <a:prstGeom prst="rect">
            <a:avLst/>
          </a:prstGeom>
        </p:spPr>
      </p:pic>
      <p:sp>
        <p:nvSpPr>
          <p:cNvPr id="44" name="Rectangle : avec coins arrondis en haut 43">
            <a:extLst>
              <a:ext uri="{FF2B5EF4-FFF2-40B4-BE49-F238E27FC236}">
                <a16:creationId xmlns:a16="http://schemas.microsoft.com/office/drawing/2014/main" id="{20077EBA-95C8-2B44-B613-986148517609}"/>
              </a:ext>
            </a:extLst>
          </p:cNvPr>
          <p:cNvSpPr/>
          <p:nvPr/>
        </p:nvSpPr>
        <p:spPr>
          <a:xfrm>
            <a:off x="6457959" y="3159361"/>
            <a:ext cx="4765579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Encadre les fractions suivantes entre deux nombres entiers qui se suivent.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65247820-490A-EF49-858E-946DCCF04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59" y="3827956"/>
            <a:ext cx="5161046" cy="1676237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76A71E24-5D90-7342-A2E2-9A61B1960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32" y="5128713"/>
            <a:ext cx="4017596" cy="1303487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BA168F21-1517-3A40-88C3-0CFAFB3C1412}"/>
              </a:ext>
            </a:extLst>
          </p:cNvPr>
          <p:cNvGrpSpPr/>
          <p:nvPr/>
        </p:nvGrpSpPr>
        <p:grpSpPr>
          <a:xfrm>
            <a:off x="4038600" y="3959044"/>
            <a:ext cx="1061527" cy="648830"/>
            <a:chOff x="1778000" y="2070542"/>
            <a:chExt cx="1929892" cy="111132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6DA427A2-E356-694B-96C7-CEDEBCD1945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48EDFADE-2E2B-E444-8D06-7FFFF9179C9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BEC9405-C85D-0D4B-BE93-3F64FBE00A57}"/>
              </a:ext>
            </a:extLst>
          </p:cNvPr>
          <p:cNvGrpSpPr/>
          <p:nvPr/>
        </p:nvGrpSpPr>
        <p:grpSpPr>
          <a:xfrm>
            <a:off x="4186798" y="5460031"/>
            <a:ext cx="1061527" cy="648830"/>
            <a:chOff x="1778000" y="2070542"/>
            <a:chExt cx="1929892" cy="1111320"/>
          </a:xfrm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86B3C81-39E2-B349-9A18-3F5D9ADFFA5E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842D878A-417C-2F43-B7D1-EDB346F5D0F7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3C90D8EA-BE2E-6B4A-BA4B-D3648E9330B4}"/>
              </a:ext>
            </a:extLst>
          </p:cNvPr>
          <p:cNvGrpSpPr/>
          <p:nvPr/>
        </p:nvGrpSpPr>
        <p:grpSpPr>
          <a:xfrm>
            <a:off x="7989149" y="5531981"/>
            <a:ext cx="1061527" cy="648830"/>
            <a:chOff x="1778000" y="2070542"/>
            <a:chExt cx="1929892" cy="1111320"/>
          </a:xfrm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A947F729-3D87-FC46-96FB-5B8663E306E5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86531AB4-607E-0941-9F2E-A79B9B2576E1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E1D416F5-BAA5-1E40-ADFB-55F6255D5409}"/>
              </a:ext>
            </a:extLst>
          </p:cNvPr>
          <p:cNvGrpSpPr/>
          <p:nvPr/>
        </p:nvGrpSpPr>
        <p:grpSpPr>
          <a:xfrm>
            <a:off x="9050676" y="5521845"/>
            <a:ext cx="1061527" cy="648830"/>
            <a:chOff x="1778000" y="2070542"/>
            <a:chExt cx="1929892" cy="1111320"/>
          </a:xfrm>
        </p:grpSpPr>
        <p:sp>
          <p:nvSpPr>
            <p:cNvPr id="57" name="Rectangle : coins arrondis 56">
              <a:extLst>
                <a:ext uri="{FF2B5EF4-FFF2-40B4-BE49-F238E27FC236}">
                  <a16:creationId xmlns:a16="http://schemas.microsoft.com/office/drawing/2014/main" id="{08D5D400-EE50-C04D-B098-BC3085C08D35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548D771A-7CF5-BA40-B18B-2F63BAAF4BC5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992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133740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</a:t>
              </a:r>
              <a:r>
                <a:rPr lang="fr-FR" sz="24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à l’évaluation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DAB6C2C-4782-A446-A2CF-2354C0FAC3CD}"/>
              </a:ext>
            </a:extLst>
          </p:cNvPr>
          <p:cNvGrpSpPr/>
          <p:nvPr/>
        </p:nvGrpSpPr>
        <p:grpSpPr>
          <a:xfrm>
            <a:off x="308822" y="299813"/>
            <a:ext cx="1303528" cy="648830"/>
            <a:chOff x="1778000" y="2070542"/>
            <a:chExt cx="1929892" cy="111132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EE906086-817A-7F42-B3BD-6618F0474BE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28F4152-386B-B749-A7F7-CA2C52AC59E7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38" name="Rectangle : avec coins arrondis en haut 37">
            <a:extLst>
              <a:ext uri="{FF2B5EF4-FFF2-40B4-BE49-F238E27FC236}">
                <a16:creationId xmlns:a16="http://schemas.microsoft.com/office/drawing/2014/main" id="{BCD98F65-DA2E-F441-BF99-740AF8DF043E}"/>
              </a:ext>
            </a:extLst>
          </p:cNvPr>
          <p:cNvSpPr/>
          <p:nvPr/>
        </p:nvSpPr>
        <p:spPr>
          <a:xfrm>
            <a:off x="308822" y="1492157"/>
            <a:ext cx="8143201" cy="397328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À quelles fractions en millièmes correspondent les repères suivants ?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3AFED31-4B32-294C-800B-FF4DD10D0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3431" b="-63627"/>
          <a:stretch/>
        </p:blipFill>
        <p:spPr>
          <a:xfrm>
            <a:off x="308822" y="1086377"/>
            <a:ext cx="9974855" cy="536181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3FE1D0E9-14EB-7542-9BA1-F7528C466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44" y="2092480"/>
            <a:ext cx="6406894" cy="1389447"/>
          </a:xfrm>
          <a:prstGeom prst="rect">
            <a:avLst/>
          </a:prstGeom>
        </p:spPr>
      </p:pic>
      <p:sp>
        <p:nvSpPr>
          <p:cNvPr id="60" name="Rectangle : avec coins arrondis en haut 59">
            <a:extLst>
              <a:ext uri="{FF2B5EF4-FFF2-40B4-BE49-F238E27FC236}">
                <a16:creationId xmlns:a16="http://schemas.microsoft.com/office/drawing/2014/main" id="{83F65542-1809-FD48-A5CC-CC661E63F60F}"/>
              </a:ext>
            </a:extLst>
          </p:cNvPr>
          <p:cNvSpPr/>
          <p:nvPr/>
        </p:nvSpPr>
        <p:spPr>
          <a:xfrm>
            <a:off x="154245" y="4165213"/>
            <a:ext cx="6367155" cy="1215069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/>
              <a:t>Complète les bornes sur l’outil-loupe. Quelle fraction décimale en millièmes peux-tu écrire sur le repère indiqué par le « F » </a:t>
            </a:r>
            <a:r>
              <a:rPr lang="fr-FR" sz="2800" dirty="0"/>
              <a:t> </a:t>
            </a:r>
            <a:endParaRPr lang="fr-FR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2AD5CDCD-9131-994F-A9CF-10F0DFBDF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154" y="3869955"/>
            <a:ext cx="4139303" cy="28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80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Diviser des nombres entiers (1)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Relations et propriétés géométriques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énigme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45409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119606" y="5845767"/>
              <a:ext cx="10001398" cy="49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Relations et propriétés géométriques : </a:t>
              </a:r>
              <a:r>
                <a:rPr lang="fr-FR" sz="24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problèmes</a:t>
              </a:r>
            </a:p>
          </p:txBody>
        </p:sp>
      </p:grpSp>
      <p:sp>
        <p:nvSpPr>
          <p:cNvPr id="13" name="Rectangle : avec coins arrondis en haut 12">
            <a:extLst>
              <a:ext uri="{FF2B5EF4-FFF2-40B4-BE49-F238E27FC236}">
                <a16:creationId xmlns:a16="http://schemas.microsoft.com/office/drawing/2014/main" id="{0BBAA00B-6946-194C-ACB6-A59913365E94}"/>
              </a:ext>
            </a:extLst>
          </p:cNvPr>
          <p:cNvSpPr/>
          <p:nvPr/>
        </p:nvSpPr>
        <p:spPr>
          <a:xfrm>
            <a:off x="471587" y="3027111"/>
            <a:ext cx="2908846" cy="64883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Énigme p.117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4993EDA-E0D8-7F4A-8705-FED2708A1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256" y="1058524"/>
            <a:ext cx="3872126" cy="57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32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deux nombres entiers : diviseur à 1 chiffre</a:t>
              </a:r>
            </a:p>
          </p:txBody>
        </p:sp>
      </p:grpSp>
      <p:sp>
        <p:nvSpPr>
          <p:cNvPr id="8" name="Rectangle : avec coins arrondis en haut 7">
            <a:extLst>
              <a:ext uri="{FF2B5EF4-FFF2-40B4-BE49-F238E27FC236}">
                <a16:creationId xmlns:a16="http://schemas.microsoft.com/office/drawing/2014/main" id="{85104738-A06A-AA49-A16C-3D4B6330085F}"/>
              </a:ext>
            </a:extLst>
          </p:cNvPr>
          <p:cNvSpPr/>
          <p:nvPr/>
        </p:nvSpPr>
        <p:spPr>
          <a:xfrm>
            <a:off x="723490" y="1515308"/>
            <a:ext cx="10745020" cy="323636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>
                <a:latin typeface="Century Gothic" panose="020B0502020202020204" pitchFamily="34" charset="0"/>
              </a:rPr>
              <a:t>Un chocolatier a confectionné 639 chocolats. Il désire faire des paquets de 5 pour vendre dans son magasin. </a:t>
            </a:r>
          </a:p>
          <a:p>
            <a:r>
              <a:rPr lang="fr-FR" sz="2800" b="1" dirty="0">
                <a:latin typeface="Century Gothic" panose="020B0502020202020204" pitchFamily="34" charset="0"/>
              </a:rPr>
              <a:t>Combien de paquets </a:t>
            </a:r>
            <a:r>
              <a:rPr lang="fr-FR" sz="2800" b="1" dirty="0" err="1">
                <a:latin typeface="Century Gothic" panose="020B0502020202020204" pitchFamily="34" charset="0"/>
              </a:rPr>
              <a:t>pourra-t-il</a:t>
            </a:r>
            <a:r>
              <a:rPr lang="fr-FR" sz="2800" b="1" dirty="0">
                <a:latin typeface="Century Gothic" panose="020B0502020202020204" pitchFamily="34" charset="0"/>
              </a:rPr>
              <a:t> faire ? Restera-t-il des chocolats non empaquetés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8F3226B-7652-1540-B8A0-147EC8D64D10}"/>
              </a:ext>
            </a:extLst>
          </p:cNvPr>
          <p:cNvSpPr txBox="1"/>
          <p:nvPr/>
        </p:nvSpPr>
        <p:spPr>
          <a:xfrm>
            <a:off x="723490" y="5112155"/>
            <a:ext cx="1102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entury Gothic" panose="020B0502020202020204" pitchFamily="34" charset="0"/>
              </a:rPr>
              <a:t>Quelle opération doit-on poser pour résoudre ce problème ?</a:t>
            </a:r>
          </a:p>
        </p:txBody>
      </p:sp>
    </p:spTree>
    <p:extLst>
      <p:ext uri="{BB962C8B-B14F-4D97-AF65-F5344CB8AC3E}">
        <p14:creationId xmlns:p14="http://schemas.microsoft.com/office/powerpoint/2010/main" val="2681367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deux nombres entiers : diviseur à 1 chiffre</a:t>
              </a:r>
            </a:p>
          </p:txBody>
        </p:sp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9308057-1EDC-8A42-A62A-1A90E3224127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8009ED9-EDB7-D544-B7E8-435A2984D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2F761D3-D866-2F41-B882-F93B8EE205F1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C136683-25DC-A24C-AA76-817547E668CF}"/>
              </a:ext>
            </a:extLst>
          </p:cNvPr>
          <p:cNvSpPr txBox="1"/>
          <p:nvPr/>
        </p:nvSpPr>
        <p:spPr>
          <a:xfrm>
            <a:off x="196372" y="2395577"/>
            <a:ext cx="2706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- 639 est le dividende.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- 5 est le diviseur.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53907B5-77B8-484C-995C-CA1F8E75D39D}"/>
              </a:ext>
            </a:extLst>
          </p:cNvPr>
          <p:cNvSpPr txBox="1"/>
          <p:nvPr/>
        </p:nvSpPr>
        <p:spPr>
          <a:xfrm>
            <a:off x="298380" y="1444433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639 : 5</a:t>
            </a:r>
          </a:p>
        </p:txBody>
      </p:sp>
    </p:spTree>
    <p:extLst>
      <p:ext uri="{BB962C8B-B14F-4D97-AF65-F5344CB8AC3E}">
        <p14:creationId xmlns:p14="http://schemas.microsoft.com/office/powerpoint/2010/main" val="3357692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94932" y="1687602"/>
            <a:ext cx="2910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Partager ensuite le nombre de dizaines.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deux nombres entiers : diviseur à 1 chiffre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AA8481F2-43E7-9B4A-BFBF-9283E66F36F6}"/>
              </a:ext>
            </a:extLst>
          </p:cNvPr>
          <p:cNvSpPr txBox="1"/>
          <p:nvPr/>
        </p:nvSpPr>
        <p:spPr>
          <a:xfrm>
            <a:off x="298380" y="1248487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639 : 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4D83255-A5D9-D347-8C39-09212C5C5D5A}"/>
              </a:ext>
            </a:extLst>
          </p:cNvPr>
          <p:cNvSpPr txBox="1"/>
          <p:nvPr/>
        </p:nvSpPr>
        <p:spPr>
          <a:xfrm>
            <a:off x="100193" y="3050728"/>
            <a:ext cx="30064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41A5"/>
                </a:solidFill>
                <a:latin typeface="Century Gothic" panose="020B0502020202020204" pitchFamily="34" charset="0"/>
              </a:rPr>
              <a:t>En 13, combien de fois 5 ? 2 fois.</a:t>
            </a:r>
          </a:p>
          <a:p>
            <a:r>
              <a:rPr lang="fr-FR" sz="2400" dirty="0">
                <a:solidFill>
                  <a:srgbClr val="FF41A5"/>
                </a:solidFill>
                <a:latin typeface="Century Gothic" panose="020B0502020202020204" pitchFamily="34" charset="0"/>
              </a:rPr>
              <a:t>2d x 5 = 10d.</a:t>
            </a:r>
          </a:p>
          <a:p>
            <a:r>
              <a:rPr lang="fr-FR" sz="2400" dirty="0">
                <a:solidFill>
                  <a:srgbClr val="FF41A5"/>
                </a:solidFill>
                <a:latin typeface="Century Gothic" panose="020B0502020202020204" pitchFamily="34" charset="0"/>
              </a:rPr>
              <a:t>13d – 10d = 3d.</a:t>
            </a:r>
          </a:p>
          <a:p>
            <a:r>
              <a:rPr lang="fr-FR" sz="2400" dirty="0">
                <a:solidFill>
                  <a:srgbClr val="FF41A5"/>
                </a:solidFill>
                <a:latin typeface="Century Gothic" panose="020B0502020202020204" pitchFamily="34" charset="0"/>
              </a:rPr>
              <a:t>Il reste 3 dizaines (soit 30 unités) qu’on ajoute aux unités du dividende.</a:t>
            </a:r>
          </a:p>
        </p:txBody>
      </p:sp>
    </p:spTree>
    <p:extLst>
      <p:ext uri="{BB962C8B-B14F-4D97-AF65-F5344CB8AC3E}">
        <p14:creationId xmlns:p14="http://schemas.microsoft.com/office/powerpoint/2010/main" val="824778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4582657" y="1822485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511324" y="2823406"/>
            <a:ext cx="11182370" cy="137642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Les fractions décimales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Synthèse, retour sur la situation de référence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6307765" y="1822485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4057447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94932" y="1687602"/>
            <a:ext cx="2910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Partager enfin les unités.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deux nombres entiers : diviseur à 1 chiffre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AA8481F2-43E7-9B4A-BFBF-9283E66F36F6}"/>
              </a:ext>
            </a:extLst>
          </p:cNvPr>
          <p:cNvSpPr txBox="1"/>
          <p:nvPr/>
        </p:nvSpPr>
        <p:spPr>
          <a:xfrm>
            <a:off x="298380" y="1248487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639 : 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4D83255-A5D9-D347-8C39-09212C5C5D5A}"/>
              </a:ext>
            </a:extLst>
          </p:cNvPr>
          <p:cNvSpPr txBox="1"/>
          <p:nvPr/>
        </p:nvSpPr>
        <p:spPr>
          <a:xfrm>
            <a:off x="100193" y="3050728"/>
            <a:ext cx="3006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41A5"/>
                </a:solidFill>
                <a:latin typeface="Century Gothic" panose="020B0502020202020204" pitchFamily="34" charset="0"/>
              </a:rPr>
              <a:t>En 39, combien de fois 5 ? 7 fois.</a:t>
            </a:r>
          </a:p>
          <a:p>
            <a:r>
              <a:rPr lang="fr-FR" sz="2400" dirty="0">
                <a:solidFill>
                  <a:srgbClr val="FF41A5"/>
                </a:solidFill>
                <a:latin typeface="Century Gothic" panose="020B0502020202020204" pitchFamily="34" charset="0"/>
              </a:rPr>
              <a:t>7u x 5 = 35u.</a:t>
            </a:r>
          </a:p>
          <a:p>
            <a:r>
              <a:rPr lang="fr-FR" sz="2400" dirty="0">
                <a:solidFill>
                  <a:srgbClr val="FF41A5"/>
                </a:solidFill>
                <a:latin typeface="Century Gothic" panose="020B0502020202020204" pitchFamily="34" charset="0"/>
              </a:rPr>
              <a:t>39u – 35u = 4u.</a:t>
            </a:r>
          </a:p>
        </p:txBody>
      </p:sp>
    </p:spTree>
    <p:extLst>
      <p:ext uri="{BB962C8B-B14F-4D97-AF65-F5344CB8AC3E}">
        <p14:creationId xmlns:p14="http://schemas.microsoft.com/office/powerpoint/2010/main" val="81131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94932" y="1981524"/>
            <a:ext cx="2910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Vérifier si le reste est bien inférieur au diviseur.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deux nombres entiers : diviseur à 1 chiffre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AA8481F2-43E7-9B4A-BFBF-9283E66F36F6}"/>
              </a:ext>
            </a:extLst>
          </p:cNvPr>
          <p:cNvSpPr txBox="1"/>
          <p:nvPr/>
        </p:nvSpPr>
        <p:spPr>
          <a:xfrm>
            <a:off x="298380" y="1248487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639 : 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4D83255-A5D9-D347-8C39-09212C5C5D5A}"/>
              </a:ext>
            </a:extLst>
          </p:cNvPr>
          <p:cNvSpPr txBox="1"/>
          <p:nvPr/>
        </p:nvSpPr>
        <p:spPr>
          <a:xfrm>
            <a:off x="100193" y="3556913"/>
            <a:ext cx="3006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41A5"/>
                </a:solidFill>
                <a:latin typeface="Century Gothic" panose="020B0502020202020204" pitchFamily="34" charset="0"/>
              </a:rPr>
              <a:t>Il reste 4 unités et 4 est bien plus petit que 5.</a:t>
            </a:r>
          </a:p>
          <a:p>
            <a:r>
              <a:rPr lang="fr-FR" sz="2400" dirty="0">
                <a:solidFill>
                  <a:srgbClr val="FF41A5"/>
                </a:solidFill>
                <a:latin typeface="Century Gothic" panose="020B0502020202020204" pitchFamily="34" charset="0"/>
              </a:rPr>
              <a:t>On s’arrête.</a:t>
            </a:r>
          </a:p>
        </p:txBody>
      </p:sp>
    </p:spTree>
    <p:extLst>
      <p:ext uri="{BB962C8B-B14F-4D97-AF65-F5344CB8AC3E}">
        <p14:creationId xmlns:p14="http://schemas.microsoft.com/office/powerpoint/2010/main" val="1939887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deux nombres entiers : diviseur à 1 chiffre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pic>
        <p:nvPicPr>
          <p:cNvPr id="4" name="Média en ligne 3" descr="Module 4 : La division euclidienne">
            <a:hlinkClick r:id="" action="ppaction://media"/>
            <a:extLst>
              <a:ext uri="{FF2B5EF4-FFF2-40B4-BE49-F238E27FC236}">
                <a16:creationId xmlns:a16="http://schemas.microsoft.com/office/drawing/2014/main" id="{2AD4414A-3E7D-D54A-8C55-9A2A1B23F4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79554" y="1261104"/>
            <a:ext cx="9632891" cy="544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9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1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Jeudi</a:t>
            </a:r>
          </a:p>
        </p:txBody>
      </p:sp>
    </p:spTree>
    <p:extLst>
      <p:ext uri="{BB962C8B-B14F-4D97-AF65-F5344CB8AC3E}">
        <p14:creationId xmlns:p14="http://schemas.microsoft.com/office/powerpoint/2010/main" val="4204916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Fractions décimales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évaluation </a:t>
            </a:r>
            <a:endParaRPr lang="fr-FR" sz="2800" dirty="0">
              <a:solidFill>
                <a:srgbClr val="C3A7BA"/>
              </a:solidFill>
            </a:endParaRP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Diviser des nombres entiers (2)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Diviser un nombre décimal par un entier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Fractions décimales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évaluation </a:t>
            </a:r>
            <a:endParaRPr lang="fr-FR" sz="2800" dirty="0">
              <a:solidFill>
                <a:srgbClr val="C3A7BA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238937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Fractions décimales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évaluation </a:t>
            </a:r>
            <a:endParaRPr lang="fr-FR" sz="2800" dirty="0">
              <a:solidFill>
                <a:srgbClr val="C3A7BA"/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Diviser un nombre décimal par un entier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133883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06608" y="13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F5FEC1-5BE8-414A-9693-E32947202194}"/>
              </a:ext>
            </a:extLst>
          </p:cNvPr>
          <p:cNvCxnSpPr>
            <a:cxnSpLocks/>
          </p:cNvCxnSpPr>
          <p:nvPr/>
        </p:nvCxnSpPr>
        <p:spPr>
          <a:xfrm>
            <a:off x="5919492" y="1568610"/>
            <a:ext cx="0" cy="4380514"/>
          </a:xfrm>
          <a:prstGeom prst="line">
            <a:avLst/>
          </a:prstGeom>
          <a:ln w="50800">
            <a:solidFill>
              <a:srgbClr val="C3A7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459C6E76-5061-D84B-94A4-28AE1998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515" y="0"/>
            <a:ext cx="4981544" cy="685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3679EB-64A8-FA4B-A7FA-B5AB29AC7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374" y="0"/>
            <a:ext cx="5065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30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un nombre décimal par un nombre entier</a:t>
              </a:r>
            </a:p>
          </p:txBody>
        </p:sp>
      </p:grpSp>
      <p:sp>
        <p:nvSpPr>
          <p:cNvPr id="8" name="Rectangle : avec coins arrondis en haut 7">
            <a:extLst>
              <a:ext uri="{FF2B5EF4-FFF2-40B4-BE49-F238E27FC236}">
                <a16:creationId xmlns:a16="http://schemas.microsoft.com/office/drawing/2014/main" id="{85104738-A06A-AA49-A16C-3D4B6330085F}"/>
              </a:ext>
            </a:extLst>
          </p:cNvPr>
          <p:cNvSpPr/>
          <p:nvPr/>
        </p:nvSpPr>
        <p:spPr>
          <a:xfrm>
            <a:off x="723490" y="1515308"/>
            <a:ext cx="10745020" cy="3236360"/>
          </a:xfrm>
          <a:prstGeom prst="round2SameRect">
            <a:avLst/>
          </a:prstGeom>
          <a:solidFill>
            <a:srgbClr val="374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>
                <a:latin typeface="Century Gothic" panose="020B0502020202020204" pitchFamily="34" charset="0"/>
              </a:rPr>
              <a:t>L’usine « </a:t>
            </a:r>
            <a:r>
              <a:rPr lang="fr-FR" sz="2800" dirty="0" err="1">
                <a:latin typeface="Century Gothic" panose="020B0502020202020204" pitchFamily="34" charset="0"/>
              </a:rPr>
              <a:t>Tuttifruit</a:t>
            </a:r>
            <a:r>
              <a:rPr lang="fr-FR" sz="2800" dirty="0">
                <a:latin typeface="Century Gothic" panose="020B0502020202020204" pitchFamily="34" charset="0"/>
              </a:rPr>
              <a:t> » a réussi à produire 439,2 L de jus de kiwi cette année. Pour les stocker, ils sont versés équitablement dans 12 bonbonnes.</a:t>
            </a:r>
          </a:p>
          <a:p>
            <a:r>
              <a:rPr lang="fr-FR" sz="2800" b="1" dirty="0">
                <a:latin typeface="Century Gothic" panose="020B0502020202020204" pitchFamily="34" charset="0"/>
              </a:rPr>
              <a:t>Quelle quantité de jus de kiwi va contenir chaque bonbonne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8F3226B-7652-1540-B8A0-147EC8D64D10}"/>
              </a:ext>
            </a:extLst>
          </p:cNvPr>
          <p:cNvSpPr txBox="1"/>
          <p:nvPr/>
        </p:nvSpPr>
        <p:spPr>
          <a:xfrm>
            <a:off x="723490" y="5112155"/>
            <a:ext cx="1102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entury Gothic" panose="020B0502020202020204" pitchFamily="34" charset="0"/>
              </a:rPr>
              <a:t>Quelle opération doit-on poser pour résoudre ce problème ?</a:t>
            </a:r>
          </a:p>
        </p:txBody>
      </p:sp>
    </p:spTree>
    <p:extLst>
      <p:ext uri="{BB962C8B-B14F-4D97-AF65-F5344CB8AC3E}">
        <p14:creationId xmlns:p14="http://schemas.microsoft.com/office/powerpoint/2010/main" val="4156570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196371" y="2021525"/>
            <a:ext cx="2706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Partager le nombre de dizaines.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298380" y="1444433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439,2 : 12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un nombre décimal par un nombre entier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3576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196371" y="2021525"/>
            <a:ext cx="2706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Partager le nombre de dizaines.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298380" y="1444433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439,2 : 12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un nombre décimal par un nombre entier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66FAC4CF-B059-614F-915C-63DA6CDA435A}"/>
              </a:ext>
            </a:extLst>
          </p:cNvPr>
          <p:cNvSpPr txBox="1"/>
          <p:nvPr/>
        </p:nvSpPr>
        <p:spPr>
          <a:xfrm>
            <a:off x="196371" y="3337281"/>
            <a:ext cx="2706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41A5"/>
                </a:solidFill>
                <a:latin typeface="Century Gothic" panose="020B0502020202020204" pitchFamily="34" charset="0"/>
              </a:rPr>
              <a:t>En 43, combien de fois 12 ? 3 fois.</a:t>
            </a:r>
          </a:p>
          <a:p>
            <a:r>
              <a:rPr lang="fr-FR" sz="2000" dirty="0">
                <a:solidFill>
                  <a:srgbClr val="FF41A5"/>
                </a:solidFill>
                <a:latin typeface="Century Gothic" panose="020B0502020202020204" pitchFamily="34" charset="0"/>
              </a:rPr>
              <a:t>3 x 12 = 36.</a:t>
            </a:r>
          </a:p>
          <a:p>
            <a:r>
              <a:rPr lang="fr-FR" sz="2000" dirty="0">
                <a:solidFill>
                  <a:srgbClr val="FF41A5"/>
                </a:solidFill>
                <a:latin typeface="Century Gothic" panose="020B0502020202020204" pitchFamily="34" charset="0"/>
              </a:rPr>
              <a:t>43 – 36 = 7.</a:t>
            </a:r>
          </a:p>
          <a:p>
            <a:r>
              <a:rPr lang="fr-FR" sz="2000" dirty="0">
                <a:solidFill>
                  <a:srgbClr val="FF41A5"/>
                </a:solidFill>
                <a:latin typeface="Century Gothic" panose="020B0502020202020204" pitchFamily="34" charset="0"/>
              </a:rPr>
              <a:t>Il reste 7 dizaines (soit 70 unités) qu’on ajoute aux unités du dividende.</a:t>
            </a:r>
          </a:p>
        </p:txBody>
      </p:sp>
    </p:spTree>
    <p:extLst>
      <p:ext uri="{BB962C8B-B14F-4D97-AF65-F5344CB8AC3E}">
        <p14:creationId xmlns:p14="http://schemas.microsoft.com/office/powerpoint/2010/main" val="270953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F816FC2C-795B-8443-9900-7E5FF6D84C7E}"/>
              </a:ext>
            </a:extLst>
          </p:cNvPr>
          <p:cNvSpPr/>
          <p:nvPr/>
        </p:nvSpPr>
        <p:spPr>
          <a:xfrm>
            <a:off x="178590" y="1309752"/>
            <a:ext cx="6065048" cy="638072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fraction décimale ?</a:t>
            </a:r>
          </a:p>
        </p:txBody>
      </p:sp>
    </p:spTree>
    <p:extLst>
      <p:ext uri="{BB962C8B-B14F-4D97-AF65-F5344CB8AC3E}">
        <p14:creationId xmlns:p14="http://schemas.microsoft.com/office/powerpoint/2010/main" val="1399373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196371" y="2021525"/>
            <a:ext cx="270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Partager le nombre d’unités.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298380" y="1444433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439,2 : 12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un nombre décimal par un nombre entier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095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196371" y="2021525"/>
            <a:ext cx="270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Partager le nombre d’unités.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298380" y="1444433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439,2 : 12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un nombre décimal par un nombre entier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66FAC4CF-B059-614F-915C-63DA6CDA435A}"/>
              </a:ext>
            </a:extLst>
          </p:cNvPr>
          <p:cNvSpPr txBox="1"/>
          <p:nvPr/>
        </p:nvSpPr>
        <p:spPr>
          <a:xfrm>
            <a:off x="196371" y="3337281"/>
            <a:ext cx="2706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41A5"/>
                </a:solidFill>
                <a:latin typeface="Century Gothic" panose="020B0502020202020204" pitchFamily="34" charset="0"/>
              </a:rPr>
              <a:t>En 79, combien de fois 12 ? 6 fois.</a:t>
            </a:r>
          </a:p>
          <a:p>
            <a:r>
              <a:rPr lang="fr-FR" sz="2000" dirty="0">
                <a:solidFill>
                  <a:srgbClr val="FF41A5"/>
                </a:solidFill>
                <a:latin typeface="Century Gothic" panose="020B0502020202020204" pitchFamily="34" charset="0"/>
              </a:rPr>
              <a:t>3u x 12 = 72u.</a:t>
            </a:r>
          </a:p>
          <a:p>
            <a:r>
              <a:rPr lang="fr-FR" sz="2000" dirty="0">
                <a:solidFill>
                  <a:srgbClr val="FF41A5"/>
                </a:solidFill>
                <a:latin typeface="Century Gothic" panose="020B0502020202020204" pitchFamily="34" charset="0"/>
              </a:rPr>
              <a:t>79 – 72 = 7u.</a:t>
            </a:r>
          </a:p>
          <a:p>
            <a:r>
              <a:rPr lang="fr-FR" sz="2000" dirty="0">
                <a:solidFill>
                  <a:srgbClr val="FF41A5"/>
                </a:solidFill>
                <a:latin typeface="Century Gothic" panose="020B0502020202020204" pitchFamily="34" charset="0"/>
              </a:rPr>
              <a:t>Il reste 7 unités (soit 70 dixièmes) qu’on ajoute aux dixièmes  du dividende.</a:t>
            </a:r>
          </a:p>
        </p:txBody>
      </p:sp>
    </p:spTree>
    <p:extLst>
      <p:ext uri="{BB962C8B-B14F-4D97-AF65-F5344CB8AC3E}">
        <p14:creationId xmlns:p14="http://schemas.microsoft.com/office/powerpoint/2010/main" val="3140604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196371" y="2021525"/>
            <a:ext cx="270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Placer la virgule au quotient.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298380" y="1444433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439,2 : 12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un nombre décimal par un nombre entier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248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196371" y="2021525"/>
            <a:ext cx="270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Partager les dixièmes.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298380" y="1444433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439,2 : 12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un nombre décimal par un nombre entier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2696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196371" y="2021525"/>
            <a:ext cx="2706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Partager les dixièmes.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298380" y="1444433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439,2 : 12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un nombre décimal par un nombre entier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6C0CF2A5-0E0B-6741-A0A5-24F0AACA450F}"/>
              </a:ext>
            </a:extLst>
          </p:cNvPr>
          <p:cNvSpPr txBox="1"/>
          <p:nvPr/>
        </p:nvSpPr>
        <p:spPr>
          <a:xfrm>
            <a:off x="196371" y="3337281"/>
            <a:ext cx="2706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41A5"/>
                </a:solidFill>
                <a:latin typeface="Century Gothic" panose="020B0502020202020204" pitchFamily="34" charset="0"/>
              </a:rPr>
              <a:t>En 72, combien de fois 12 ? 6 fois.</a:t>
            </a:r>
          </a:p>
          <a:p>
            <a:r>
              <a:rPr lang="fr-FR" sz="2000" dirty="0">
                <a:solidFill>
                  <a:srgbClr val="FF41A5"/>
                </a:solidFill>
                <a:latin typeface="Century Gothic" panose="020B0502020202020204" pitchFamily="34" charset="0"/>
              </a:rPr>
              <a:t>6 dixièmes x 12 = 72 dixièmes.</a:t>
            </a:r>
          </a:p>
          <a:p>
            <a:r>
              <a:rPr lang="fr-FR" sz="2000" dirty="0">
                <a:solidFill>
                  <a:srgbClr val="FF41A5"/>
                </a:solidFill>
                <a:latin typeface="Century Gothic" panose="020B0502020202020204" pitchFamily="34" charset="0"/>
              </a:rPr>
              <a:t>72 – 72 = 0.</a:t>
            </a:r>
          </a:p>
          <a:p>
            <a:r>
              <a:rPr lang="fr-FR" sz="2000" dirty="0">
                <a:solidFill>
                  <a:srgbClr val="FF41A5"/>
                </a:solidFill>
                <a:latin typeface="Century Gothic" panose="020B0502020202020204" pitchFamily="34" charset="0"/>
              </a:rPr>
              <a:t>Il reste 0 dixième.</a:t>
            </a:r>
          </a:p>
        </p:txBody>
      </p:sp>
    </p:spTree>
    <p:extLst>
      <p:ext uri="{BB962C8B-B14F-4D97-AF65-F5344CB8AC3E}">
        <p14:creationId xmlns:p14="http://schemas.microsoft.com/office/powerpoint/2010/main" val="1524417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196371" y="2021525"/>
            <a:ext cx="2706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Vérifier que le reste est inférieur au diviseur.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298380" y="1444433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439,2 : 12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un nombre décimal par un nombre entier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6916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un nombre décimal par un nombre entier</a:t>
              </a:r>
            </a:p>
          </p:txBody>
        </p:sp>
      </p:grpSp>
      <p:pic>
        <p:nvPicPr>
          <p:cNvPr id="6" name="Média en ligne 5" descr="Module 4 : Division avec des écritures décimales">
            <a:hlinkClick r:id="" action="ppaction://media"/>
            <a:extLst>
              <a:ext uri="{FF2B5EF4-FFF2-40B4-BE49-F238E27FC236}">
                <a16:creationId xmlns:a16="http://schemas.microsoft.com/office/drawing/2014/main" id="{A58159B0-88AC-0740-8E38-84859955C9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7750" y="1160363"/>
            <a:ext cx="9756500" cy="551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9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Diviser des nombres entiers (2)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Fractions décimales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évaluation </a:t>
            </a:r>
            <a:endParaRPr lang="fr-FR" sz="2800" dirty="0">
              <a:solidFill>
                <a:srgbClr val="C3A7BA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087472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94363" y="3311426"/>
            <a:ext cx="29102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Qui peut expliquer comment poser et résoudre cette division ?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deux nombres entiers : diviseur à 1 chiffre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AA8481F2-43E7-9B4A-BFBF-9283E66F36F6}"/>
              </a:ext>
            </a:extLst>
          </p:cNvPr>
          <p:cNvSpPr txBox="1"/>
          <p:nvPr/>
        </p:nvSpPr>
        <p:spPr>
          <a:xfrm>
            <a:off x="298380" y="2252358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408 : 5</a:t>
            </a:r>
          </a:p>
        </p:txBody>
      </p:sp>
    </p:spTree>
    <p:extLst>
      <p:ext uri="{BB962C8B-B14F-4D97-AF65-F5344CB8AC3E}">
        <p14:creationId xmlns:p14="http://schemas.microsoft.com/office/powerpoint/2010/main" val="633948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18984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16333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MÉMO :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deux nombres entiers : diviseur à 1 chiffre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D6B36F19-918C-D94E-BA0D-170DD031A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717" y="1101414"/>
            <a:ext cx="7866685" cy="553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47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F816FC2C-795B-8443-9900-7E5FF6D84C7E}"/>
              </a:ext>
            </a:extLst>
          </p:cNvPr>
          <p:cNvSpPr/>
          <p:nvPr/>
        </p:nvSpPr>
        <p:spPr>
          <a:xfrm>
            <a:off x="178590" y="1309752"/>
            <a:ext cx="6065048" cy="638072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fraction décimale ?</a:t>
            </a:r>
          </a:p>
        </p:txBody>
      </p:sp>
      <p:sp>
        <p:nvSpPr>
          <p:cNvPr id="10" name="Rectangle : avec coins arrondis en haut 9">
            <a:extLst>
              <a:ext uri="{FF2B5EF4-FFF2-40B4-BE49-F238E27FC236}">
                <a16:creationId xmlns:a16="http://schemas.microsoft.com/office/drawing/2014/main" id="{3E526E8E-4070-5C42-9FB3-2B0177C77394}"/>
              </a:ext>
            </a:extLst>
          </p:cNvPr>
          <p:cNvSpPr/>
          <p:nvPr/>
        </p:nvSpPr>
        <p:spPr>
          <a:xfrm>
            <a:off x="2457450" y="1868211"/>
            <a:ext cx="9140723" cy="741734"/>
          </a:xfrm>
          <a:prstGeom prst="round2Same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C’est une fraction dont le dénominateur est 10, 100, </a:t>
            </a:r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1 000</a:t>
            </a:r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12474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217136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190631"/>
            <a:ext cx="10395673" cy="695717"/>
            <a:chOff x="933796" y="5711291"/>
            <a:chExt cx="10395673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328071" y="5813020"/>
              <a:ext cx="10001398" cy="492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 : </a:t>
              </a:r>
              <a:r>
                <a:rPr lang="fr-FR" sz="24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deux nombres entiers : diviseur à 1 chiffre</a:t>
              </a:r>
            </a:p>
          </p:txBody>
        </p:sp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3D8DF4-6A4D-2B43-AAB5-F5C3A0186751}"/>
              </a:ext>
            </a:extLst>
          </p:cNvPr>
          <p:cNvSpPr/>
          <p:nvPr/>
        </p:nvSpPr>
        <p:spPr>
          <a:xfrm>
            <a:off x="324983" y="2862293"/>
            <a:ext cx="11529016" cy="1614173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Pose et résous :</a:t>
            </a:r>
          </a:p>
          <a:p>
            <a:endParaRPr lang="fr-FR" sz="32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2D5DE5-7871-A140-8E6D-03D13EA5C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424" y="3207225"/>
            <a:ext cx="7803565" cy="111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431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06608" y="13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B0F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FCE33C1-8CC1-3147-8E29-6771C2F85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10" y="0"/>
            <a:ext cx="4972568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EA235DC-39DC-384F-BA13-BE2083B39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527" y="0"/>
            <a:ext cx="4874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69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EDE953-AABA-F14A-B430-2EE51159AD9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3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1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Vendredi</a:t>
            </a:r>
          </a:p>
        </p:txBody>
      </p:sp>
    </p:spTree>
    <p:extLst>
      <p:ext uri="{BB962C8B-B14F-4D97-AF65-F5344CB8AC3E}">
        <p14:creationId xmlns:p14="http://schemas.microsoft.com/office/powerpoint/2010/main" val="1926561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80193" y="1125316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03226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Jeux mathématiques </a:t>
            </a:r>
            <a:r>
              <a:rPr lang="fr-FR" sz="2800" i="1" dirty="0">
                <a:solidFill>
                  <a:srgbClr val="C3A7BA"/>
                </a:solidFill>
                <a:latin typeface="Century Gothic" panose="020B0502020202020204" pitchFamily="34" charset="0"/>
              </a:rPr>
              <a:t>(</a:t>
            </a:r>
            <a:r>
              <a:rPr lang="fr-FR" sz="2800" i="1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irem</a:t>
            </a:r>
            <a:r>
              <a:rPr lang="fr-FR" sz="2800" i="1" dirty="0">
                <a:solidFill>
                  <a:srgbClr val="C3A7BA"/>
                </a:solidFill>
                <a:latin typeface="Century Gothic" panose="020B0502020202020204" pitchFamily="34" charset="0"/>
              </a:rPr>
              <a:t> de Lyon)</a:t>
            </a:r>
          </a:p>
          <a:p>
            <a:r>
              <a:rPr lang="fr-FR" sz="2400" i="1" dirty="0">
                <a:solidFill>
                  <a:srgbClr val="C3A7BA"/>
                </a:solidFill>
                <a:latin typeface="Century Gothic" panose="020B0502020202020204" pitchFamily="34" charset="0"/>
                <a:hlinkClick r:id="rId2"/>
              </a:rPr>
              <a:t>https://bit.ly/3BVoSSo</a:t>
            </a:r>
            <a:endParaRPr lang="fr-FR" sz="2400" i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i="1" dirty="0">
                <a:solidFill>
                  <a:srgbClr val="C3A7BA"/>
                </a:solidFill>
                <a:latin typeface="Century Gothic" panose="020B0502020202020204" pitchFamily="34" charset="0"/>
                <a:hlinkClick r:id="rId3"/>
              </a:rPr>
              <a:t>https://tinyurl.com/574e3eax</a:t>
            </a:r>
            <a:endParaRPr lang="fr-FR" sz="2400" i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dirigé « poser une division »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Diviser un nombre décimal par un entier (2)</a:t>
            </a:r>
          </a:p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angles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51026" y="110376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0351385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80193" y="1125316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03226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Jeux mathématiques </a:t>
            </a:r>
            <a:r>
              <a:rPr lang="fr-FR" sz="2800" i="1" dirty="0">
                <a:solidFill>
                  <a:srgbClr val="C3A7BA"/>
                </a:solidFill>
                <a:latin typeface="Century Gothic" panose="020B0502020202020204" pitchFamily="34" charset="0"/>
              </a:rPr>
              <a:t>(</a:t>
            </a:r>
            <a:r>
              <a:rPr lang="fr-FR" sz="2800" i="1" dirty="0" err="1">
                <a:solidFill>
                  <a:srgbClr val="C3A7BA"/>
                </a:solidFill>
                <a:latin typeface="Century Gothic" panose="020B0502020202020204" pitchFamily="34" charset="0"/>
              </a:rPr>
              <a:t>irem</a:t>
            </a:r>
            <a:r>
              <a:rPr lang="fr-FR" sz="2800" i="1" dirty="0">
                <a:solidFill>
                  <a:srgbClr val="C3A7BA"/>
                </a:solidFill>
                <a:latin typeface="Century Gothic" panose="020B0502020202020204" pitchFamily="34" charset="0"/>
              </a:rPr>
              <a:t> de Lyon)</a:t>
            </a:r>
          </a:p>
          <a:p>
            <a:r>
              <a:rPr lang="fr-FR" sz="2400" i="1" dirty="0">
                <a:solidFill>
                  <a:srgbClr val="C3A7BA"/>
                </a:solidFill>
                <a:latin typeface="Century Gothic" panose="020B0502020202020204" pitchFamily="34" charset="0"/>
                <a:hlinkClick r:id="rId2"/>
              </a:rPr>
              <a:t>https://bit.ly/3BVoSSo</a:t>
            </a:r>
            <a:endParaRPr lang="fr-FR" sz="2400" i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r>
              <a:rPr lang="fr-FR" sz="2400" i="1" dirty="0">
                <a:solidFill>
                  <a:srgbClr val="C3A7BA"/>
                </a:solidFill>
                <a:latin typeface="Century Gothic" panose="020B0502020202020204" pitchFamily="34" charset="0"/>
                <a:hlinkClick r:id="rId3"/>
              </a:rPr>
              <a:t>https://tinyurl.com/574e3eax</a:t>
            </a:r>
            <a:endParaRPr lang="fr-FR" sz="2400" i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Diviser un nombre décimal par un entier (2)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51026" y="110376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1247099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196372" y="2439965"/>
            <a:ext cx="27062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Qui peut rappeler comment diviser un nombre décimal par un nombre entier.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298380" y="1444433"/>
            <a:ext cx="270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entury Gothic" panose="020B0502020202020204" pitchFamily="34" charset="0"/>
              </a:rPr>
              <a:t>853,6 : 34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un nombre décimal par un nombre entier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86061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300761" y="1114306"/>
            <a:ext cx="1739265" cy="461665"/>
          </a:xfrm>
          <a:prstGeom prst="rect">
            <a:avLst/>
          </a:prstGeom>
          <a:solidFill>
            <a:srgbClr val="FFF5CE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Mémo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20640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279497" y="1687530"/>
            <a:ext cx="1804486" cy="2086175"/>
            <a:chOff x="933796" y="5768761"/>
            <a:chExt cx="10324408" cy="57448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68761"/>
              <a:ext cx="10324408" cy="5744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8" y="5784765"/>
              <a:ext cx="10001400" cy="320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0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un nombre décimal par un nombre entier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B081E5CE-D2AA-A546-9F5F-852CB824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223" y="-1"/>
            <a:ext cx="978273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45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1593675" y="1626286"/>
            <a:ext cx="8743838" cy="461665"/>
          </a:xfrm>
          <a:prstGeom prst="rect">
            <a:avLst/>
          </a:prstGeom>
          <a:solidFill>
            <a:srgbClr val="FFF5CE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: pose et résous les divisions suivantes :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BE4E2B-7B7C-F944-A7D2-448060E4E8B6}"/>
              </a:ext>
            </a:extLst>
          </p:cNvPr>
          <p:cNvSpPr txBox="1"/>
          <p:nvPr/>
        </p:nvSpPr>
        <p:spPr>
          <a:xfrm>
            <a:off x="4612471" y="2707947"/>
            <a:ext cx="27062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Century Gothic" panose="020B0502020202020204" pitchFamily="34" charset="0"/>
              </a:rPr>
              <a:t>92,75 : 7</a:t>
            </a:r>
          </a:p>
          <a:p>
            <a:r>
              <a:rPr lang="fr-FR" sz="3200" b="1" dirty="0">
                <a:latin typeface="Century Gothic" panose="020B0502020202020204" pitchFamily="34" charset="0"/>
              </a:rPr>
              <a:t>334,8 : 9</a:t>
            </a:r>
          </a:p>
          <a:p>
            <a:r>
              <a:rPr lang="fr-FR" sz="3200" b="1" dirty="0">
                <a:latin typeface="Century Gothic" panose="020B0502020202020204" pitchFamily="34" charset="0"/>
              </a:rPr>
              <a:t>369,45 : 45</a:t>
            </a:r>
          </a:p>
          <a:p>
            <a:r>
              <a:rPr lang="fr-FR" sz="3200" b="1" dirty="0">
                <a:latin typeface="Century Gothic" panose="020B0502020202020204" pitchFamily="34" charset="0"/>
              </a:rPr>
              <a:t>1945,8 : 23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un nombre décimal par un nombre entier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15685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480193" y="1090146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814856"/>
            <a:ext cx="5592808" cy="4003226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2800" dirty="0">
                <a:solidFill>
                  <a:srgbClr val="374997"/>
                </a:solidFill>
                <a:latin typeface="Century Gothic" panose="020B0502020202020204" pitchFamily="34" charset="0"/>
              </a:rPr>
              <a:t>entraînement dirigé « poser une division »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1" y="1822102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Les angles : </a:t>
            </a:r>
            <a:r>
              <a:rPr lang="fr-FR" sz="28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51026" y="110376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16721469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Les angles :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1C6D3C2B-0117-0843-9D88-34818645282D}"/>
              </a:ext>
            </a:extLst>
          </p:cNvPr>
          <p:cNvSpPr txBox="1"/>
          <p:nvPr/>
        </p:nvSpPr>
        <p:spPr>
          <a:xfrm>
            <a:off x="1675555" y="1105929"/>
            <a:ext cx="8743838" cy="461665"/>
          </a:xfrm>
          <a:prstGeom prst="rect">
            <a:avLst/>
          </a:prstGeom>
          <a:solidFill>
            <a:srgbClr val="FFF5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Ex. 20 et 21 p.92 – BONUS : 24 p.92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B67FB62-6448-6544-8A41-28980F218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949" y="1893534"/>
            <a:ext cx="4090586" cy="32870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D65249C-D523-DC45-92D8-A8AE7CC0A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896370"/>
            <a:ext cx="3942418" cy="24350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1693EF6-D13E-8149-9EA9-3FE91BC18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2" y="1893534"/>
            <a:ext cx="3689585" cy="140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68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F816FC2C-795B-8443-9900-7E5FF6D84C7E}"/>
              </a:ext>
            </a:extLst>
          </p:cNvPr>
          <p:cNvSpPr/>
          <p:nvPr/>
        </p:nvSpPr>
        <p:spPr>
          <a:xfrm>
            <a:off x="178590" y="1309752"/>
            <a:ext cx="6065048" cy="638072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fraction décimale ?</a:t>
            </a:r>
          </a:p>
        </p:txBody>
      </p: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5786B119-C492-5844-9915-06F7CA3BF4AB}"/>
              </a:ext>
            </a:extLst>
          </p:cNvPr>
          <p:cNvSpPr/>
          <p:nvPr/>
        </p:nvSpPr>
        <p:spPr>
          <a:xfrm>
            <a:off x="198120" y="2798304"/>
            <a:ext cx="8431530" cy="638072"/>
          </a:xfrm>
          <a:prstGeom prst="round2Same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Comment peut-on représenter une fraction décimale ?</a:t>
            </a:r>
          </a:p>
        </p:txBody>
      </p:sp>
      <p:sp>
        <p:nvSpPr>
          <p:cNvPr id="10" name="Rectangle : avec coins arrondis en haut 9">
            <a:extLst>
              <a:ext uri="{FF2B5EF4-FFF2-40B4-BE49-F238E27FC236}">
                <a16:creationId xmlns:a16="http://schemas.microsoft.com/office/drawing/2014/main" id="{3E526E8E-4070-5C42-9FB3-2B0177C77394}"/>
              </a:ext>
            </a:extLst>
          </p:cNvPr>
          <p:cNvSpPr/>
          <p:nvPr/>
        </p:nvSpPr>
        <p:spPr>
          <a:xfrm>
            <a:off x="2457450" y="1868211"/>
            <a:ext cx="9140723" cy="741734"/>
          </a:xfrm>
          <a:prstGeom prst="round2Same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C’est une fraction dont le dénominateur est 10, 100, </a:t>
            </a:r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1 000</a:t>
            </a:r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756010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76CF00F-916D-E342-8EF4-04261886E1D0}"/>
              </a:ext>
            </a:extLst>
          </p:cNvPr>
          <p:cNvGrpSpPr/>
          <p:nvPr/>
        </p:nvGrpSpPr>
        <p:grpSpPr>
          <a:xfrm>
            <a:off x="300762" y="326320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FCE6B6E-8695-4243-BABA-C39D64A928D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8FAAD2-17B1-D74C-9A34-A885DD2F5BE6}"/>
                </a:ext>
              </a:extLst>
            </p:cNvPr>
            <p:cNvSpPr txBox="1"/>
            <p:nvPr/>
          </p:nvSpPr>
          <p:spPr>
            <a:xfrm>
              <a:off x="1989380" y="218124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FF41A5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917FEEC-E15B-374D-9D65-6417040942BF}"/>
              </a:ext>
            </a:extLst>
          </p:cNvPr>
          <p:cNvGrpSpPr/>
          <p:nvPr/>
        </p:nvGrpSpPr>
        <p:grpSpPr>
          <a:xfrm>
            <a:off x="1675555" y="299815"/>
            <a:ext cx="10324408" cy="695717"/>
            <a:chOff x="933796" y="5711291"/>
            <a:chExt cx="10324408" cy="742604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DB986A-080A-CD46-A1A7-B78D1537DCB8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8D671BC-29D5-5F4B-B3DB-AB73FC087B00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Calcul : </a:t>
              </a:r>
              <a:r>
                <a:rPr lang="fr-FR" sz="28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Diviser deux nombres entiers </a:t>
              </a:r>
              <a:r>
                <a:rPr lang="fr-FR" sz="2800" b="1" dirty="0">
                  <a:solidFill>
                    <a:srgbClr val="C3A7BA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entraînement</a:t>
              </a: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52B6666B-964F-F34E-A274-3E0DF6823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3" b="46784"/>
          <a:stretch/>
        </p:blipFill>
        <p:spPr>
          <a:xfrm>
            <a:off x="2428309" y="2718705"/>
            <a:ext cx="7237531" cy="183525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C6D3C2B-0117-0843-9D88-34818645282D}"/>
              </a:ext>
            </a:extLst>
          </p:cNvPr>
          <p:cNvSpPr txBox="1"/>
          <p:nvPr/>
        </p:nvSpPr>
        <p:spPr>
          <a:xfrm>
            <a:off x="1593675" y="1626286"/>
            <a:ext cx="8743838" cy="461665"/>
          </a:xfrm>
          <a:prstGeom prst="rect">
            <a:avLst/>
          </a:prstGeom>
          <a:solidFill>
            <a:srgbClr val="FFF5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Ex. 2 p.229 (a, b et c)</a:t>
            </a:r>
            <a:endParaRPr lang="fr-FR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8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F816FC2C-795B-8443-9900-7E5FF6D84C7E}"/>
              </a:ext>
            </a:extLst>
          </p:cNvPr>
          <p:cNvSpPr/>
          <p:nvPr/>
        </p:nvSpPr>
        <p:spPr>
          <a:xfrm>
            <a:off x="178590" y="1309752"/>
            <a:ext cx="6065048" cy="638072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fraction décimale ?</a:t>
            </a:r>
          </a:p>
        </p:txBody>
      </p: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5786B119-C492-5844-9915-06F7CA3BF4AB}"/>
              </a:ext>
            </a:extLst>
          </p:cNvPr>
          <p:cNvSpPr/>
          <p:nvPr/>
        </p:nvSpPr>
        <p:spPr>
          <a:xfrm>
            <a:off x="198120" y="2798304"/>
            <a:ext cx="8431530" cy="638072"/>
          </a:xfrm>
          <a:prstGeom prst="round2Same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Comment peut-on représenter une fraction décimale ?</a:t>
            </a:r>
          </a:p>
        </p:txBody>
      </p: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5570AD73-D0E6-524A-B4C6-6D7AA6C8DF37}"/>
              </a:ext>
            </a:extLst>
          </p:cNvPr>
          <p:cNvSpPr/>
          <p:nvPr/>
        </p:nvSpPr>
        <p:spPr>
          <a:xfrm>
            <a:off x="4300538" y="3375771"/>
            <a:ext cx="7297636" cy="658665"/>
          </a:xfrm>
          <a:prstGeom prst="round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Carré de 10x10, droite graduée, </a:t>
            </a:r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outil loupe</a:t>
            </a:r>
          </a:p>
        </p:txBody>
      </p:sp>
      <p:sp>
        <p:nvSpPr>
          <p:cNvPr id="10" name="Rectangle : avec coins arrondis en haut 9">
            <a:extLst>
              <a:ext uri="{FF2B5EF4-FFF2-40B4-BE49-F238E27FC236}">
                <a16:creationId xmlns:a16="http://schemas.microsoft.com/office/drawing/2014/main" id="{3E526E8E-4070-5C42-9FB3-2B0177C77394}"/>
              </a:ext>
            </a:extLst>
          </p:cNvPr>
          <p:cNvSpPr/>
          <p:nvPr/>
        </p:nvSpPr>
        <p:spPr>
          <a:xfrm>
            <a:off x="2457450" y="1868211"/>
            <a:ext cx="9140723" cy="741734"/>
          </a:xfrm>
          <a:prstGeom prst="round2Same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C’est une fraction dont le dénominateur est 10, 100, </a:t>
            </a:r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1 000</a:t>
            </a:r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01898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F816FC2C-795B-8443-9900-7E5FF6D84C7E}"/>
              </a:ext>
            </a:extLst>
          </p:cNvPr>
          <p:cNvSpPr/>
          <p:nvPr/>
        </p:nvSpPr>
        <p:spPr>
          <a:xfrm>
            <a:off x="178590" y="1309752"/>
            <a:ext cx="6065048" cy="638072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fraction décimale ?</a:t>
            </a:r>
          </a:p>
        </p:txBody>
      </p: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5786B119-C492-5844-9915-06F7CA3BF4AB}"/>
              </a:ext>
            </a:extLst>
          </p:cNvPr>
          <p:cNvSpPr/>
          <p:nvPr/>
        </p:nvSpPr>
        <p:spPr>
          <a:xfrm>
            <a:off x="198120" y="2798304"/>
            <a:ext cx="8431530" cy="638072"/>
          </a:xfrm>
          <a:prstGeom prst="round2Same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Comment peut-on représenter une fraction décimale ?</a:t>
            </a:r>
          </a:p>
        </p:txBody>
      </p: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5570AD73-D0E6-524A-B4C6-6D7AA6C8DF37}"/>
              </a:ext>
            </a:extLst>
          </p:cNvPr>
          <p:cNvSpPr/>
          <p:nvPr/>
        </p:nvSpPr>
        <p:spPr>
          <a:xfrm>
            <a:off x="4300538" y="3375771"/>
            <a:ext cx="7297636" cy="658665"/>
          </a:xfrm>
          <a:prstGeom prst="round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Carré de 10x10, droite graduée, </a:t>
            </a:r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outil loupe</a:t>
            </a:r>
          </a:p>
        </p:txBody>
      </p:sp>
      <p:sp>
        <p:nvSpPr>
          <p:cNvPr id="10" name="Rectangle : avec coins arrondis en haut 9">
            <a:extLst>
              <a:ext uri="{FF2B5EF4-FFF2-40B4-BE49-F238E27FC236}">
                <a16:creationId xmlns:a16="http://schemas.microsoft.com/office/drawing/2014/main" id="{3E526E8E-4070-5C42-9FB3-2B0177C77394}"/>
              </a:ext>
            </a:extLst>
          </p:cNvPr>
          <p:cNvSpPr/>
          <p:nvPr/>
        </p:nvSpPr>
        <p:spPr>
          <a:xfrm>
            <a:off x="2457450" y="1868211"/>
            <a:ext cx="9140723" cy="741734"/>
          </a:xfrm>
          <a:prstGeom prst="round2Same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C’est une fraction dont le dénominateur est 10, 100, </a:t>
            </a:r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1 000</a:t>
            </a:r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 : avec coins arrondis en haut 17">
                <a:extLst>
                  <a:ext uri="{FF2B5EF4-FFF2-40B4-BE49-F238E27FC236}">
                    <a16:creationId xmlns:a16="http://schemas.microsoft.com/office/drawing/2014/main" id="{3CFB4AA4-2D31-9849-8992-6A62010160A1}"/>
                  </a:ext>
                </a:extLst>
              </p:cNvPr>
              <p:cNvSpPr/>
              <p:nvPr/>
            </p:nvSpPr>
            <p:spPr>
              <a:xfrm>
                <a:off x="178589" y="4190080"/>
                <a:ext cx="11533884" cy="638072"/>
              </a:xfrm>
              <a:prstGeom prst="round2SameRect">
                <a:avLst/>
              </a:prstGeom>
              <a:solidFill>
                <a:srgbClr val="E7C6D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Comment peut-on décomposer une fraction décimale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𝟐𝟒𝟕</m:t>
                        </m:r>
                      </m:num>
                      <m:den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fr-FR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par exemple ?</a:t>
                </a:r>
              </a:p>
            </p:txBody>
          </p:sp>
        </mc:Choice>
        <mc:Fallback xmlns="">
          <p:sp>
            <p:nvSpPr>
              <p:cNvPr id="18" name="Rectangle : avec coins arrondis en haut 17">
                <a:extLst>
                  <a:ext uri="{FF2B5EF4-FFF2-40B4-BE49-F238E27FC236}">
                    <a16:creationId xmlns:a16="http://schemas.microsoft.com/office/drawing/2014/main" id="{3CFB4AA4-2D31-9849-8992-6A62010160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89" y="4190080"/>
                <a:ext cx="11533884" cy="638072"/>
              </a:xfrm>
              <a:prstGeom prst="round2SameRect">
                <a:avLst/>
              </a:prstGeom>
              <a:blipFill>
                <a:blip r:embed="rId2"/>
                <a:stretch>
                  <a:fillRect l="-440" b="-57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3599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55249C8-EA56-BA4B-A048-763534C8295C}"/>
              </a:ext>
            </a:extLst>
          </p:cNvPr>
          <p:cNvGrpSpPr/>
          <p:nvPr/>
        </p:nvGrpSpPr>
        <p:grpSpPr>
          <a:xfrm>
            <a:off x="198120" y="299815"/>
            <a:ext cx="11801843" cy="695717"/>
            <a:chOff x="933796" y="5711291"/>
            <a:chExt cx="10324408" cy="742604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4C1B47E-3B72-F542-AACF-8BF0B1A8940A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9D90F8-F9BA-0743-9D0A-FB53246960AB}"/>
                </a:ext>
              </a:extLst>
            </p:cNvPr>
            <p:cNvSpPr txBox="1"/>
            <p:nvPr/>
          </p:nvSpPr>
          <p:spPr>
            <a:xfrm>
              <a:off x="1005306" y="5784765"/>
              <a:ext cx="10001398" cy="55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37499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Fractions décimales : synthèse</a:t>
              </a:r>
              <a:endParaRPr lang="fr-FR" sz="2800" b="1" dirty="0">
                <a:solidFill>
                  <a:schemeClr val="accent1"/>
                </a:solidFill>
                <a:latin typeface="Century Gothic" panose="020B0502020202020204" pitchFamily="34" charset="0"/>
                <a:cs typeface="Baloo" panose="03080902040302020200" pitchFamily="66" charset="77"/>
              </a:endParaRPr>
            </a:p>
          </p:txBody>
        </p:sp>
      </p:grp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F816FC2C-795B-8443-9900-7E5FF6D84C7E}"/>
              </a:ext>
            </a:extLst>
          </p:cNvPr>
          <p:cNvSpPr/>
          <p:nvPr/>
        </p:nvSpPr>
        <p:spPr>
          <a:xfrm>
            <a:off x="178590" y="1309752"/>
            <a:ext cx="6065048" cy="638072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Qu’est-ce qu’une fraction décimale ?</a:t>
            </a:r>
          </a:p>
        </p:txBody>
      </p: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5786B119-C492-5844-9915-06F7CA3BF4AB}"/>
              </a:ext>
            </a:extLst>
          </p:cNvPr>
          <p:cNvSpPr/>
          <p:nvPr/>
        </p:nvSpPr>
        <p:spPr>
          <a:xfrm>
            <a:off x="198120" y="2798304"/>
            <a:ext cx="8431530" cy="638072"/>
          </a:xfrm>
          <a:prstGeom prst="round2Same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Comment peut-on représenter une fraction décimale ?</a:t>
            </a:r>
          </a:p>
        </p:txBody>
      </p: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5570AD73-D0E6-524A-B4C6-6D7AA6C8DF37}"/>
              </a:ext>
            </a:extLst>
          </p:cNvPr>
          <p:cNvSpPr/>
          <p:nvPr/>
        </p:nvSpPr>
        <p:spPr>
          <a:xfrm>
            <a:off x="4300538" y="3375771"/>
            <a:ext cx="7297636" cy="658665"/>
          </a:xfrm>
          <a:prstGeom prst="round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Carré de 10x10, droite graduée, </a:t>
            </a:r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outil loupe</a:t>
            </a:r>
          </a:p>
        </p:txBody>
      </p:sp>
      <p:sp>
        <p:nvSpPr>
          <p:cNvPr id="10" name="Rectangle : avec coins arrondis en haut 9">
            <a:extLst>
              <a:ext uri="{FF2B5EF4-FFF2-40B4-BE49-F238E27FC236}">
                <a16:creationId xmlns:a16="http://schemas.microsoft.com/office/drawing/2014/main" id="{3E526E8E-4070-5C42-9FB3-2B0177C77394}"/>
              </a:ext>
            </a:extLst>
          </p:cNvPr>
          <p:cNvSpPr/>
          <p:nvPr/>
        </p:nvSpPr>
        <p:spPr>
          <a:xfrm>
            <a:off x="2457450" y="1868211"/>
            <a:ext cx="9140723" cy="741734"/>
          </a:xfrm>
          <a:prstGeom prst="round2Same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C’est une fraction dont le dénominateur est 10, 100, </a:t>
            </a:r>
            <a:r>
              <a:rPr lang="fr-FR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1 000</a:t>
            </a:r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 : avec coins arrondis en haut 17">
                <a:extLst>
                  <a:ext uri="{FF2B5EF4-FFF2-40B4-BE49-F238E27FC236}">
                    <a16:creationId xmlns:a16="http://schemas.microsoft.com/office/drawing/2014/main" id="{3CFB4AA4-2D31-9849-8992-6A62010160A1}"/>
                  </a:ext>
                </a:extLst>
              </p:cNvPr>
              <p:cNvSpPr/>
              <p:nvPr/>
            </p:nvSpPr>
            <p:spPr>
              <a:xfrm>
                <a:off x="178589" y="4190080"/>
                <a:ext cx="11533884" cy="638072"/>
              </a:xfrm>
              <a:prstGeom prst="round2SameRect">
                <a:avLst/>
              </a:prstGeom>
              <a:solidFill>
                <a:srgbClr val="E7C6D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Comment peut-on décomposer une fraction décimale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𝟐𝟒𝟕</m:t>
                        </m:r>
                      </m:num>
                      <m:den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fr-FR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par exemple ?</a:t>
                </a:r>
              </a:p>
            </p:txBody>
          </p:sp>
        </mc:Choice>
        <mc:Fallback xmlns="">
          <p:sp>
            <p:nvSpPr>
              <p:cNvPr id="18" name="Rectangle : avec coins arrondis en haut 17">
                <a:extLst>
                  <a:ext uri="{FF2B5EF4-FFF2-40B4-BE49-F238E27FC236}">
                    <a16:creationId xmlns:a16="http://schemas.microsoft.com/office/drawing/2014/main" id="{3CFB4AA4-2D31-9849-8992-6A62010160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89" y="4190080"/>
                <a:ext cx="11533884" cy="638072"/>
              </a:xfrm>
              <a:prstGeom prst="round2SameRect">
                <a:avLst/>
              </a:prstGeom>
              <a:blipFill>
                <a:blip r:embed="rId2"/>
                <a:stretch>
                  <a:fillRect l="-440" b="-57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 : avec coins arrondis en haut 20">
                <a:extLst>
                  <a:ext uri="{FF2B5EF4-FFF2-40B4-BE49-F238E27FC236}">
                    <a16:creationId xmlns:a16="http://schemas.microsoft.com/office/drawing/2014/main" id="{E62204FD-CD9D-454B-8F77-AB38194C6787}"/>
                  </a:ext>
                </a:extLst>
              </p:cNvPr>
              <p:cNvSpPr/>
              <p:nvPr/>
            </p:nvSpPr>
            <p:spPr>
              <a:xfrm>
                <a:off x="1833968" y="4762911"/>
                <a:ext cx="5866996" cy="1109696"/>
              </a:xfrm>
              <a:prstGeom prst="round2SameRect">
                <a:avLst/>
              </a:prstGeom>
              <a:solidFill>
                <a:srgbClr val="C3A7B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𝟐𝟒𝟕</m:t>
                        </m:r>
                      </m:num>
                      <m:den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lang="fr-F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fr-FR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fr-FR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fr-FR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fr-FR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fr-FR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fr-FR" sz="24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1" name="Rectangle : avec coins arrondis en haut 20">
                <a:extLst>
                  <a:ext uri="{FF2B5EF4-FFF2-40B4-BE49-F238E27FC236}">
                    <a16:creationId xmlns:a16="http://schemas.microsoft.com/office/drawing/2014/main" id="{E62204FD-CD9D-454B-8F77-AB38194C67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968" y="4762911"/>
                <a:ext cx="5866996" cy="1109696"/>
              </a:xfrm>
              <a:prstGeom prst="round2Same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86817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5355</TotalTime>
  <Words>1879</Words>
  <Application>Microsoft Macintosh PowerPoint</Application>
  <PresentationFormat>Grand écran</PresentationFormat>
  <Paragraphs>346</Paragraphs>
  <Slides>60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129</cp:revision>
  <dcterms:created xsi:type="dcterms:W3CDTF">2021-08-14T07:02:46Z</dcterms:created>
  <dcterms:modified xsi:type="dcterms:W3CDTF">2022-12-26T20:52:20Z</dcterms:modified>
</cp:coreProperties>
</file>