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715" r:id="rId2"/>
    <p:sldId id="1189" r:id="rId3"/>
    <p:sldId id="1064" r:id="rId4"/>
    <p:sldId id="1198" r:id="rId5"/>
    <p:sldId id="1062" r:id="rId6"/>
    <p:sldId id="945" r:id="rId7"/>
    <p:sldId id="946" r:id="rId8"/>
    <p:sldId id="1084" r:id="rId9"/>
    <p:sldId id="952" r:id="rId10"/>
    <p:sldId id="718" r:id="rId11"/>
    <p:sldId id="1192" r:id="rId12"/>
    <p:sldId id="1202" r:id="rId13"/>
    <p:sldId id="1205" r:id="rId14"/>
    <p:sldId id="756" r:id="rId15"/>
    <p:sldId id="857" r:id="rId16"/>
    <p:sldId id="1032" r:id="rId17"/>
    <p:sldId id="1033" r:id="rId18"/>
    <p:sldId id="1076" r:id="rId19"/>
    <p:sldId id="1206" r:id="rId20"/>
    <p:sldId id="1207" r:id="rId21"/>
    <p:sldId id="1082" r:id="rId22"/>
    <p:sldId id="1208" r:id="rId23"/>
    <p:sldId id="1209" r:id="rId24"/>
    <p:sldId id="840" r:id="rId25"/>
    <p:sldId id="1013" r:id="rId26"/>
    <p:sldId id="973" r:id="rId27"/>
    <p:sldId id="1197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7BA"/>
    <a:srgbClr val="374997"/>
    <a:srgbClr val="FF41A5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61"/>
    <p:restoredTop sz="96272"/>
  </p:normalViewPr>
  <p:slideViewPr>
    <p:cSldViewPr snapToGrid="0" snapToObjects="1">
      <p:cViewPr varScale="1">
        <p:scale>
          <a:sx n="74" d="100"/>
          <a:sy n="74" d="100"/>
        </p:scale>
        <p:origin x="192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27/10/2022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27/10/2022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27/10/2022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27/10/2022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27/10/2022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27/10/2022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7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7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Les fractions décimales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Mission 2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La bataille des multiplications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238937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136537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10032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 entraînement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2692995C-2C7B-EE40-92F1-6AE02175C6F4}"/>
              </a:ext>
            </a:extLst>
          </p:cNvPr>
          <p:cNvSpPr txBox="1"/>
          <p:nvPr/>
        </p:nvSpPr>
        <p:spPr>
          <a:xfrm>
            <a:off x="2017461" y="89590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Ex. 19 p.37; Ex. 21, 24 et 25 p.38</a:t>
            </a:r>
            <a:endParaRPr lang="fr-FR" sz="2400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E3585AB-4566-2E4D-A4CF-783B9A5FC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2" y="2132384"/>
            <a:ext cx="3973788" cy="305130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D28AE65-A0EE-1341-81AC-A4A8DA5E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552" y="1734575"/>
            <a:ext cx="7614439" cy="212177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CB3AE3A-1C7E-1B4D-9868-34AFFAB46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552" y="4081272"/>
            <a:ext cx="7751639" cy="140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933796" y="13652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Jeu de calcul : </a:t>
              </a:r>
              <a:r>
                <a:rPr lang="fr-FR" sz="24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La bataille des multiplications</a:t>
              </a:r>
            </a:p>
          </p:txBody>
        </p:sp>
      </p:grpSp>
      <p:pic>
        <p:nvPicPr>
          <p:cNvPr id="1026" name="Picture 2" descr="1 dé à 10 faces Granite - Acheter vos accessoires de jeux, Funko Pop &amp;  produits dérivés - Playin by Magic Bazar">
            <a:extLst>
              <a:ext uri="{FF2B5EF4-FFF2-40B4-BE49-F238E27FC236}">
                <a16:creationId xmlns:a16="http://schemas.microsoft.com/office/drawing/2014/main" id="{BAB0EDEF-3340-1E4A-AC66-C3DEBF272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6" t="11002" r="12433" b="26080"/>
          <a:stretch/>
        </p:blipFill>
        <p:spPr bwMode="auto">
          <a:xfrm>
            <a:off x="4625891" y="996571"/>
            <a:ext cx="2940218" cy="29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451F83BF-D8F3-C543-B895-F8AAFE7819D1}"/>
              </a:ext>
            </a:extLst>
          </p:cNvPr>
          <p:cNvSpPr/>
          <p:nvPr/>
        </p:nvSpPr>
        <p:spPr>
          <a:xfrm>
            <a:off x="3845316" y="4197844"/>
            <a:ext cx="4549978" cy="622734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Matériel : Deux dés avec 10 faces.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25DE5ED-8E8F-3D41-AC41-D0C307473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0" y="5065292"/>
            <a:ext cx="11272459" cy="153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98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7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06105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fractions décimales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3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La bataille des multiplications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035138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B769E4BD-9E06-CF40-8703-94C2E3E91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59" y="1107657"/>
            <a:ext cx="7763281" cy="561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09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7F8CA819-208C-384C-AFAD-B2E5C494FFEF}"/>
              </a:ext>
            </a:extLst>
          </p:cNvPr>
          <p:cNvSpPr/>
          <p:nvPr/>
        </p:nvSpPr>
        <p:spPr>
          <a:xfrm>
            <a:off x="518066" y="5265748"/>
            <a:ext cx="11155868" cy="1166131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quel matériel disposez-vous ?</a:t>
            </a:r>
          </a:p>
          <a:p>
            <a:r>
              <a:rPr lang="fr-FR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qui est écrit sur les différentes étiquettes ?</a:t>
            </a:r>
          </a:p>
          <a:p>
            <a:r>
              <a:rPr lang="fr-FR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devez-vous faire ?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A04590-667D-8345-A726-2C5D50331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2" y="1172218"/>
            <a:ext cx="5415637" cy="39168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C42B3F6-9A2C-1C4C-8859-050CF0A3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971" y="1785895"/>
            <a:ext cx="5977792" cy="293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26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7F8CA819-208C-384C-AFAD-B2E5C494FFEF}"/>
              </a:ext>
            </a:extLst>
          </p:cNvPr>
          <p:cNvSpPr/>
          <p:nvPr/>
        </p:nvSpPr>
        <p:spPr>
          <a:xfrm>
            <a:off x="518066" y="5265748"/>
            <a:ext cx="11155868" cy="1166131"/>
          </a:xfrm>
          <a:prstGeom prst="round2SameRect">
            <a:avLst/>
          </a:prstGeom>
          <a:solidFill>
            <a:srgbClr val="C3A7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latin typeface="Century Gothic" panose="020B0502020202020204" pitchFamily="34" charset="0"/>
              </a:rPr>
              <a:t>Lors de cette mission, vous allez apprendre à comparer des fractions décimales écrites sous plusieurs formes, en vous aidant particulièrement de la droite graduée mais pas seulement.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A04590-667D-8345-A726-2C5D50331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2" y="1172218"/>
            <a:ext cx="5415637" cy="39168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C42B3F6-9A2C-1C4C-8859-050CF0A3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971" y="1785895"/>
            <a:ext cx="5977792" cy="293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69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9275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406749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06105" y="202417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fractions décimales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2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Jouer avec les jeux de cartes sur les tables de multiplication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814207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D8D61D32-9E22-944C-AF4F-29FA086B9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009" y="1325705"/>
            <a:ext cx="7267981" cy="492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13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88569" y="63849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Mémo CM1 n°2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D985E685-B56F-6E44-B18D-CE3030CDF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056" y="823415"/>
            <a:ext cx="8453888" cy="597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9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136537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10032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Mission 3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979A61DC-FBEA-E34C-9E46-5F56E9B77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213" y="917597"/>
            <a:ext cx="8093574" cy="58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21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349880" y="133541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Jeu de calcul : </a:t>
              </a:r>
              <a:r>
                <a:rPr lang="fr-FR" sz="24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La bataille des multiplications</a:t>
              </a:r>
            </a:p>
          </p:txBody>
        </p:sp>
      </p:grpSp>
      <p:pic>
        <p:nvPicPr>
          <p:cNvPr id="1026" name="Picture 2" descr="1 dé à 10 faces Granite - Acheter vos accessoires de jeux, Funko Pop &amp;  produits dérivés - Playin by Magic Bazar">
            <a:extLst>
              <a:ext uri="{FF2B5EF4-FFF2-40B4-BE49-F238E27FC236}">
                <a16:creationId xmlns:a16="http://schemas.microsoft.com/office/drawing/2014/main" id="{BAB0EDEF-3340-1E4A-AC66-C3DEBF272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6" t="11002" r="12433" b="26080"/>
          <a:stretch/>
        </p:blipFill>
        <p:spPr bwMode="auto">
          <a:xfrm>
            <a:off x="4625891" y="996571"/>
            <a:ext cx="2940218" cy="29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451F83BF-D8F3-C543-B895-F8AAFE7819D1}"/>
              </a:ext>
            </a:extLst>
          </p:cNvPr>
          <p:cNvSpPr/>
          <p:nvPr/>
        </p:nvSpPr>
        <p:spPr>
          <a:xfrm>
            <a:off x="3845316" y="4197844"/>
            <a:ext cx="4549978" cy="622734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Matériel : Deux dés avec 10 faces.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25DE5ED-8E8F-3D41-AC41-D0C307473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0" y="5065292"/>
            <a:ext cx="11272459" cy="1530198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60DE35C4-7175-CF46-AC8F-23D9D65B3A26}"/>
              </a:ext>
            </a:extLst>
          </p:cNvPr>
          <p:cNvGrpSpPr/>
          <p:nvPr/>
        </p:nvGrpSpPr>
        <p:grpSpPr>
          <a:xfrm>
            <a:off x="374937" y="159968"/>
            <a:ext cx="1303528" cy="648830"/>
            <a:chOff x="1778000" y="2070542"/>
            <a:chExt cx="1929892" cy="1111320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1B8DCE35-BBFF-DC4E-B272-8A8240E4BBB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73D4194-6A34-A64B-8F82-3C1C15287CA7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2152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7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261319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Les fractions décimales : </a:t>
            </a:r>
          </a:p>
          <a:p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3</a:t>
            </a:r>
          </a:p>
          <a:p>
            <a:r>
              <a:rPr lang="fr-FR" sz="2800" b="1" i="1" dirty="0">
                <a:solidFill>
                  <a:srgbClr val="374997"/>
                </a:solidFill>
                <a:latin typeface="Century Gothic" panose="020B0502020202020204" pitchFamily="34" charset="0"/>
              </a:rPr>
              <a:t>- Régulation, Rebrassage</a:t>
            </a:r>
            <a:endParaRPr lang="fr-FR" sz="2800" i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477991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FC1180E-E508-2044-A29A-D20212928E06}"/>
              </a:ext>
            </a:extLst>
          </p:cNvPr>
          <p:cNvSpPr/>
          <p:nvPr/>
        </p:nvSpPr>
        <p:spPr>
          <a:xfrm>
            <a:off x="154166" y="185142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</a:t>
            </a:r>
            <a:r>
              <a:rPr lang="fr-FR" sz="26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fractions décimales – </a:t>
            </a:r>
            <a:r>
              <a:rPr lang="fr-FR" sz="26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Entraînement Mission 3</a:t>
            </a:r>
            <a:endParaRPr lang="fr-FR" sz="2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3F0F14E-292D-1040-8DDE-A786D5B9C580}"/>
              </a:ext>
            </a:extLst>
          </p:cNvPr>
          <p:cNvGrpSpPr/>
          <p:nvPr/>
        </p:nvGrpSpPr>
        <p:grpSpPr>
          <a:xfrm>
            <a:off x="158263" y="185142"/>
            <a:ext cx="1266091" cy="578583"/>
            <a:chOff x="1778000" y="2070542"/>
            <a:chExt cx="1929892" cy="111132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0046E529-DE38-2D46-A793-5CC58B9C6771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0AFF735-8347-B34F-A8B7-EBC51990EDA4}"/>
                </a:ext>
              </a:extLst>
            </p:cNvPr>
            <p:cNvSpPr txBox="1"/>
            <p:nvPr/>
          </p:nvSpPr>
          <p:spPr>
            <a:xfrm>
              <a:off x="1989380" y="2193290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BB52A36B-0364-3E4B-B74B-298D3DB5086F}"/>
              </a:ext>
            </a:extLst>
          </p:cNvPr>
          <p:cNvSpPr txBox="1"/>
          <p:nvPr/>
        </p:nvSpPr>
        <p:spPr>
          <a:xfrm>
            <a:off x="2017461" y="87937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Ex. 34 p.39, ex.41 et 42 p.40 </a:t>
            </a:r>
            <a:endParaRPr lang="fr-FR" sz="2400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A86A32-397D-044D-8822-1399F49FD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89" y="1505307"/>
            <a:ext cx="3430453" cy="521616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629B132-0294-D84F-B522-BEBDEE043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909" y="2692358"/>
            <a:ext cx="3318166" cy="159706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E79808A-2D93-1B49-AEFD-1A123DA3A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142" y="2692358"/>
            <a:ext cx="3318165" cy="15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35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FC1180E-E508-2044-A29A-D20212928E06}"/>
              </a:ext>
            </a:extLst>
          </p:cNvPr>
          <p:cNvSpPr/>
          <p:nvPr/>
        </p:nvSpPr>
        <p:spPr>
          <a:xfrm>
            <a:off x="154166" y="185142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Régulation, rebrassage</a:t>
            </a:r>
            <a:endParaRPr lang="fr-FR" sz="2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3F0F14E-292D-1040-8DDE-A786D5B9C580}"/>
              </a:ext>
            </a:extLst>
          </p:cNvPr>
          <p:cNvGrpSpPr/>
          <p:nvPr/>
        </p:nvGrpSpPr>
        <p:grpSpPr>
          <a:xfrm>
            <a:off x="158263" y="185142"/>
            <a:ext cx="1266091" cy="578583"/>
            <a:chOff x="1778000" y="2070542"/>
            <a:chExt cx="1929892" cy="111132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0046E529-DE38-2D46-A793-5CC58B9C6771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0AFF735-8347-B34F-A8B7-EBC51990EDA4}"/>
                </a:ext>
              </a:extLst>
            </p:cNvPr>
            <p:cNvSpPr txBox="1"/>
            <p:nvPr/>
          </p:nvSpPr>
          <p:spPr>
            <a:xfrm>
              <a:off x="1989380" y="2193290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22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84675DBB-9B16-DA43-8219-EBB2C91BF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681" y="1094311"/>
            <a:ext cx="7852638" cy="566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8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84675DBB-9B16-DA43-8219-EBB2C91BF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1" y="1095333"/>
            <a:ext cx="6193824" cy="4468238"/>
          </a:xfrm>
          <a:prstGeom prst="rect">
            <a:avLst/>
          </a:prstGeom>
        </p:spPr>
      </p:pic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E9B3776A-57FB-6843-A6F5-827D0A443622}"/>
              </a:ext>
            </a:extLst>
          </p:cNvPr>
          <p:cNvSpPr/>
          <p:nvPr/>
        </p:nvSpPr>
        <p:spPr>
          <a:xfrm>
            <a:off x="300762" y="5792130"/>
            <a:ext cx="11447702" cy="882659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devez-vous faire ? De quel matériel disposez-vous ?</a:t>
            </a:r>
          </a:p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diriez-vous de la droite graduée fournie ? Comment sont exprimées les performances listées 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E93E5F4-C32A-B04D-BEDF-35AFEF4C1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106" y="2023169"/>
            <a:ext cx="5181357" cy="281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5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84675DBB-9B16-DA43-8219-EBB2C91BF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1" y="1095333"/>
            <a:ext cx="6193824" cy="4468238"/>
          </a:xfrm>
          <a:prstGeom prst="rect">
            <a:avLst/>
          </a:prstGeom>
        </p:spPr>
      </p:pic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E9B3776A-57FB-6843-A6F5-827D0A443622}"/>
              </a:ext>
            </a:extLst>
          </p:cNvPr>
          <p:cNvSpPr/>
          <p:nvPr/>
        </p:nvSpPr>
        <p:spPr>
          <a:xfrm>
            <a:off x="300762" y="5792130"/>
            <a:ext cx="11447702" cy="882659"/>
          </a:xfrm>
          <a:prstGeom prst="round2SameRect">
            <a:avLst/>
          </a:prstGeom>
          <a:solidFill>
            <a:srgbClr val="C3A7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latin typeface="Century Gothic" panose="020B0502020202020204" pitchFamily="34" charset="0"/>
              </a:rPr>
              <a:t>Lors de cette mission, vous allez devoir placer sur la droite graduée les performances d’une athlète.</a:t>
            </a:r>
          </a:p>
          <a:p>
            <a:r>
              <a:rPr lang="fr-FR" b="1" dirty="0">
                <a:latin typeface="Century Gothic" panose="020B0502020202020204" pitchFamily="34" charset="0"/>
              </a:rPr>
              <a:t>Ces performances ne sont pas toutes exprimées de la même manière.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E93E5F4-C32A-B04D-BEDF-35AFEF4C1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106" y="2023169"/>
            <a:ext cx="5181357" cy="281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5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88328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7A045F90-19DB-F742-80A8-FC0A078FF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68" y="1894380"/>
            <a:ext cx="10184515" cy="33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8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Mémo 1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2147E54C-B7C7-884A-8770-9BB2589DA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688" y="1059659"/>
            <a:ext cx="8048022" cy="569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31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 entraînement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40FF4923-1B0F-1842-BDB3-D1B2B1521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25" y="1121517"/>
            <a:ext cx="7826131" cy="55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182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5149</TotalTime>
  <Words>514</Words>
  <Application>Microsoft Macintosh PowerPoint</Application>
  <PresentationFormat>Grand écran</PresentationFormat>
  <Paragraphs>102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122</cp:revision>
  <dcterms:created xsi:type="dcterms:W3CDTF">2021-08-14T07:02:46Z</dcterms:created>
  <dcterms:modified xsi:type="dcterms:W3CDTF">2022-10-27T20:31:17Z</dcterms:modified>
</cp:coreProperties>
</file>