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715" r:id="rId2"/>
    <p:sldId id="1189" r:id="rId3"/>
    <p:sldId id="1190" r:id="rId4"/>
    <p:sldId id="1199" r:id="rId5"/>
    <p:sldId id="1064" r:id="rId6"/>
    <p:sldId id="1198" r:id="rId7"/>
    <p:sldId id="1062" r:id="rId8"/>
    <p:sldId id="945" r:id="rId9"/>
    <p:sldId id="946" r:id="rId10"/>
    <p:sldId id="1084" r:id="rId11"/>
    <p:sldId id="952" r:id="rId12"/>
    <p:sldId id="1191" r:id="rId13"/>
    <p:sldId id="1201" r:id="rId14"/>
    <p:sldId id="718" r:id="rId15"/>
    <p:sldId id="1192" r:id="rId16"/>
    <p:sldId id="1193" r:id="rId17"/>
    <p:sldId id="1202" r:id="rId18"/>
    <p:sldId id="974" r:id="rId19"/>
    <p:sldId id="1014" r:id="rId20"/>
    <p:sldId id="1015" r:id="rId21"/>
    <p:sldId id="975" r:id="rId22"/>
    <p:sldId id="897" r:id="rId23"/>
    <p:sldId id="1203" r:id="rId24"/>
    <p:sldId id="1204" r:id="rId25"/>
    <p:sldId id="1031" r:id="rId26"/>
    <p:sldId id="1194" r:id="rId27"/>
    <p:sldId id="1205" r:id="rId28"/>
    <p:sldId id="756" r:id="rId29"/>
    <p:sldId id="857" r:id="rId30"/>
    <p:sldId id="1196" r:id="rId31"/>
    <p:sldId id="1032" r:id="rId32"/>
    <p:sldId id="1033" r:id="rId33"/>
    <p:sldId id="1076" r:id="rId34"/>
    <p:sldId id="1206" r:id="rId35"/>
    <p:sldId id="1207" r:id="rId36"/>
    <p:sldId id="1082" r:id="rId37"/>
    <p:sldId id="1208" r:id="rId38"/>
    <p:sldId id="1195" r:id="rId39"/>
    <p:sldId id="1209" r:id="rId40"/>
    <p:sldId id="968" r:id="rId41"/>
    <p:sldId id="840" r:id="rId42"/>
    <p:sldId id="1013" r:id="rId43"/>
    <p:sldId id="973" r:id="rId44"/>
    <p:sldId id="1197" r:id="rId45"/>
    <p:sldId id="1183" r:id="rId4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A7BA"/>
    <a:srgbClr val="374997"/>
    <a:srgbClr val="FF41A5"/>
    <a:srgbClr val="FFF5CE"/>
    <a:srgbClr val="FF40FF"/>
    <a:srgbClr val="FFD861"/>
    <a:srgbClr val="FFFC04"/>
    <a:srgbClr val="E7C6DB"/>
    <a:srgbClr val="A7E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88"/>
    <p:restoredTop sz="96250"/>
  </p:normalViewPr>
  <p:slideViewPr>
    <p:cSldViewPr snapToGrid="0" snapToObjects="1">
      <p:cViewPr varScale="1">
        <p:scale>
          <a:sx n="74" d="100"/>
          <a:sy n="74" d="100"/>
        </p:scale>
        <p:origin x="192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2D2C6362-6665-4346-957D-2B02740DFE9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A83E094-F71D-814C-A131-7BF058CEA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61E8B-93D1-E14E-A6FA-357B92BC1F76}" type="datetimeFigureOut">
              <a:rPr lang="fr-FR" smtClean="0"/>
              <a:t>27/10/2022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3A55AA-36E5-2549-8B18-A9C32D3EA85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B147B2A-01B4-AE40-A2FB-DD81104C33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A3E183-A31D-A642-A9DF-B0B491FA38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78442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BFC02C-ED17-1B41-92F2-31DE3F7E17F9}" type="datetimeFigureOut">
              <a:rPr lang="fr-FR" smtClean="0"/>
              <a:t>27/10/2022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Julie Balmino 2021-2022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F5486-13F4-EE41-A58B-F5BB93A9F17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05644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3A8005-6A57-FF42-BC98-88AE260542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43C2478-BB82-7F4E-93B5-77E8CDF0F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E8269B2-3FA8-D541-B25F-3ECC345E9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5A74E-9042-0E49-894F-D6B9A7261E8F}" type="datetime1">
              <a:rPr lang="fr-FR" smtClean="0"/>
              <a:t>27/10/2022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6BE4722-3353-5A4D-AB6F-5829E6FDE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53270B-659F-8346-B2A2-DFB946EB9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4716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96D55B-8695-CB49-83D4-0BD82A122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0C2B73-073B-F842-830E-46F393E06F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627AAE-7190-4242-98E8-5D4DE189F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E8F29-C640-F541-A51F-D84374CF919F}" type="datetime1">
              <a:rPr lang="fr-FR" smtClean="0"/>
              <a:t>27/10/2022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AF56E97-DBC2-8E46-B5D9-498B64EA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9C05B40-7699-B144-9480-7DA48A4F6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4129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51E524F-C979-EC44-8EF4-55BD91CE20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07F9508-CE42-8B45-BC55-882506CC63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4876B7-17E4-2C44-92D7-797E07442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4C046-980D-CD46-9176-20C910B4BC4F}" type="datetime1">
              <a:rPr lang="fr-FR" smtClean="0"/>
              <a:t>27/10/2022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26557D-9331-764C-B0AC-964E1FE4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B028C8-2025-D548-8314-312EFEA5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8616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6415BE-432E-DB44-82EB-744E41C54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5507CE-2891-7D47-A450-81BD1209D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31D05E-633F-8340-AA53-0C2905CDF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05839-CB69-C645-B0E7-F57880D6742D}" type="datetime1">
              <a:rPr lang="fr-FR" smtClean="0"/>
              <a:t>27/10/2022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2ECD4D-5A05-7B4B-85CF-E3561FA6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5A12A2-81F7-1B4C-AB4A-D584857B2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2426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A4D84D-92FA-CC45-B1FB-B73DE9C83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8BBB7D-8064-A941-9505-4919F6FB5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1D0C35-E9F9-604A-9323-4D2D7819F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F894-A05E-1A41-9888-18D30CE1008F}" type="datetime1">
              <a:rPr lang="fr-FR" smtClean="0"/>
              <a:t>27/10/2022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B3C7E5-0ACF-D444-A43D-45E17EF7C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A828CA-9C71-D74A-9A71-C35A5C76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54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A95815-ACB6-C740-AEB5-016F85E5D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351D3C-B11A-C941-9237-DC18C549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15F150-8A92-EE42-B23F-EB1A284F1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0E786C1-4832-844F-AA23-907E46356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ED88E-75AB-6040-9E60-C7C259F67D47}" type="datetime1">
              <a:rPr lang="fr-FR" smtClean="0"/>
              <a:t>27/10/2022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5F57588-EE8F-5F41-A9F5-C28FBD18C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7A060B8-A3D1-1F40-956F-20D6EB10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6222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3807BA-FE58-3F48-9738-D94DE5415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CF4509-6E07-F240-A8E2-39B451015F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6B3CBD-2FBF-024F-B117-61DF28446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B073368-9226-F147-A37E-7355E122E1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3E291C4-61E3-3E4F-9B9B-F87E1CC93E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E6D16709-2DA1-024C-B83E-D523058C5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25ACE-04CC-6048-B855-4B5D25B2448C}" type="datetime1">
              <a:rPr lang="fr-FR" smtClean="0"/>
              <a:t>27/10/2022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A06772-0833-2849-8E31-F010E45CE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F6DEE0B-B11F-C345-BC65-CC2902B72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7909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1830A3-2946-6144-8885-E2B7235C2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C2BCB65-3E2C-BA44-B791-F84A3AD6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7BBC-8436-3A45-A070-F8AB323A294A}" type="datetime1">
              <a:rPr lang="fr-FR" smtClean="0"/>
              <a:t>27/10/2022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B8ECC4-F2CC-3F46-8B78-DB202208C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95650F1-43D5-C143-A2DA-8B10517AF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470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926B111-35B8-CD48-892C-206653D0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51F39-CC30-614F-9604-FD263012A949}" type="datetime1">
              <a:rPr lang="fr-FR" smtClean="0"/>
              <a:t>27/10/2022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6A1455F-4F9F-404F-8AA1-E1E8E3B53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EA7C4E0-0A2D-6E48-B769-0BCAE56C8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290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EB2381-A2A9-D543-9573-4DA99EBB5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3D1ACBC-E34C-1E43-B966-3A15CFC20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1AE28F7-D6C6-9047-ABB8-3B4461F9F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26E41E7-6E89-1E4A-9A69-28AF60099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D554F-D219-8845-AF18-C28FFF2337DE}" type="datetime1">
              <a:rPr lang="fr-FR" smtClean="0"/>
              <a:t>27/10/2022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D175EE4-484B-A84F-A48D-97B82475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8B06B74-A675-2D46-8C2F-3ACBF5BF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064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36AB1-C6BE-7841-9E30-516AC6DE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BEC5F30-39B4-1F4A-8773-1892DE46D8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28D7FA-4873-DB40-9BE9-4DAE878B0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AD06D4-6F70-3245-8072-0A085202B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5BD2A-4BA6-BC4B-946E-C40A98AEF419}" type="datetime1">
              <a:rPr lang="fr-FR" smtClean="0"/>
              <a:t>27/10/2022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AEB163-40AC-2248-9816-EDF9DE45C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042AB99-1FDF-E84C-A293-5DA38DF9B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032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BDF52D3-B9A5-6043-9AEA-3B8C9284D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2ADB59-4199-1249-8F73-C3331E185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47D0CA-4A00-7B47-8D70-92EB274256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B7F2D-E88E-D949-B4C5-4F3C9499FC49}" type="datetime1">
              <a:rPr lang="fr-FR" smtClean="0"/>
              <a:t>27/10/2022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037111-7B2E-4B41-9416-23B331F40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www.maitresseherisson.com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D0CA13-8CA2-0D43-9551-4B8D775E97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4E60-5618-A045-BFA1-6C4BAD8A76D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5941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DK-8PwbuDLQ?feature=oembed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2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7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Lundi</a:t>
            </a:r>
          </a:p>
        </p:txBody>
      </p:sp>
    </p:spTree>
    <p:extLst>
      <p:ext uri="{BB962C8B-B14F-4D97-AF65-F5344CB8AC3E}">
        <p14:creationId xmlns:p14="http://schemas.microsoft.com/office/powerpoint/2010/main" val="2059354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Mémo 1</a:t>
              </a:r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2147E54C-B7C7-884A-8770-9BB2589DA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688" y="1059659"/>
            <a:ext cx="8048022" cy="569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31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119606" y="5845767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4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 entraînement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40FF4923-1B0F-1842-BDB3-D1B2B1521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425" y="1121517"/>
            <a:ext cx="7826131" cy="558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18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5553" y="1814856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Calcul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Jouer avec les jeux de cartes sur les tables de multiplication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247D880F-552B-124C-840E-8E27F8653C03}"/>
              </a:ext>
            </a:extLst>
          </p:cNvPr>
          <p:cNvSpPr/>
          <p:nvPr/>
        </p:nvSpPr>
        <p:spPr>
          <a:xfrm>
            <a:off x="6263641" y="1822102"/>
            <a:ext cx="5478299" cy="3995980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Les fractions décimales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Révisions CM1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17948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83509" y="136537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58302" y="110032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révisions</a:t>
              </a:r>
            </a:p>
          </p:txBody>
        </p:sp>
      </p:grpSp>
      <p:sp>
        <p:nvSpPr>
          <p:cNvPr id="13" name="Rectangle : avec coins arrondis en haut 12">
            <a:extLst>
              <a:ext uri="{FF2B5EF4-FFF2-40B4-BE49-F238E27FC236}">
                <a16:creationId xmlns:a16="http://schemas.microsoft.com/office/drawing/2014/main" id="{B91AC25C-C40B-584C-8D21-DFEE083D1C62}"/>
              </a:ext>
            </a:extLst>
          </p:cNvPr>
          <p:cNvSpPr/>
          <p:nvPr/>
        </p:nvSpPr>
        <p:spPr>
          <a:xfrm>
            <a:off x="1034301" y="910187"/>
            <a:ext cx="10123398" cy="648831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Réalise les exercices 18 p.37, 20 et 22 p.38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326C3FA-E0AF-4E4A-80B5-CB01CA944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28" y="1695555"/>
            <a:ext cx="3855972" cy="302727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E6ACBA1D-E566-8943-8D50-51FA0B3EEB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737" y="1683837"/>
            <a:ext cx="7706150" cy="231881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A8D0329-4431-EF4C-9F98-EC6B4C4FF5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736" y="4402095"/>
            <a:ext cx="7503474" cy="179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968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2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7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Mardi</a:t>
            </a:r>
          </a:p>
        </p:txBody>
      </p:sp>
    </p:spTree>
    <p:extLst>
      <p:ext uri="{BB962C8B-B14F-4D97-AF65-F5344CB8AC3E}">
        <p14:creationId xmlns:p14="http://schemas.microsoft.com/office/powerpoint/2010/main" val="4204916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5553" y="1814856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Les fractions décimales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</a:t>
            </a:r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Mission 2</a:t>
            </a:r>
          </a:p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Calcul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La bataille des multiplications 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247D880F-552B-124C-840E-8E27F8653C03}"/>
              </a:ext>
            </a:extLst>
          </p:cNvPr>
          <p:cNvSpPr/>
          <p:nvPr/>
        </p:nvSpPr>
        <p:spPr>
          <a:xfrm>
            <a:off x="6263641" y="1822102"/>
            <a:ext cx="5478299" cy="3995980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Les fractions décimales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Mission 4</a:t>
            </a:r>
          </a:p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Calcul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La bataille des multiplications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238937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5553" y="1814856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Les fractions décimales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</a:t>
            </a:r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Mission 2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247D880F-552B-124C-840E-8E27F8653C03}"/>
              </a:ext>
            </a:extLst>
          </p:cNvPr>
          <p:cNvSpPr/>
          <p:nvPr/>
        </p:nvSpPr>
        <p:spPr>
          <a:xfrm>
            <a:off x="6263641" y="1822102"/>
            <a:ext cx="5478299" cy="3995980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Les fractions décimales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Mission 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133883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136537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110032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119606" y="5845767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4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 entraînement</a:t>
              </a:r>
            </a:p>
          </p:txBody>
        </p:sp>
      </p:grpSp>
      <p:sp>
        <p:nvSpPr>
          <p:cNvPr id="11" name="ZoneTexte 10">
            <a:extLst>
              <a:ext uri="{FF2B5EF4-FFF2-40B4-BE49-F238E27FC236}">
                <a16:creationId xmlns:a16="http://schemas.microsoft.com/office/drawing/2014/main" id="{2692995C-2C7B-EE40-92F1-6AE02175C6F4}"/>
              </a:ext>
            </a:extLst>
          </p:cNvPr>
          <p:cNvSpPr txBox="1"/>
          <p:nvPr/>
        </p:nvSpPr>
        <p:spPr>
          <a:xfrm>
            <a:off x="2017461" y="895907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Ex. 19 p.37; Ex. 21, 24 et 25 p.38</a:t>
            </a:r>
            <a:endParaRPr lang="fr-FR" sz="2400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E3585AB-4566-2E4D-A4CF-783B9A5FC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42" y="2132384"/>
            <a:ext cx="3973788" cy="305130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4D28AE65-A0EE-1341-81AC-A4A8DA5E09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1552" y="1734575"/>
            <a:ext cx="7614439" cy="2121776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5CB3AE3A-1C7E-1B4D-9868-34AFFAB46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1552" y="4081272"/>
            <a:ext cx="7751639" cy="140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76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119606" y="5845767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4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4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9E0E5C06-46FE-B54A-BF69-B5B07CAA0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024" y="1121517"/>
            <a:ext cx="7766619" cy="559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34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119606" y="5845767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4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4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9E0E5C06-46FE-B54A-BF69-B5B07CAA0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49" y="1144134"/>
            <a:ext cx="5380793" cy="3876164"/>
          </a:xfrm>
          <a:prstGeom prst="rect">
            <a:avLst/>
          </a:prstGeom>
        </p:spPr>
      </p:pic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DC35C5B6-DB4E-E440-BB61-6C6D5E4E4307}"/>
              </a:ext>
            </a:extLst>
          </p:cNvPr>
          <p:cNvSpPr/>
          <p:nvPr/>
        </p:nvSpPr>
        <p:spPr>
          <a:xfrm>
            <a:off x="518066" y="5265748"/>
            <a:ext cx="11155868" cy="1015993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 quel matériel disposez-vous ? De quel outil disposez-vous ?</a:t>
            </a:r>
          </a:p>
          <a:p>
            <a:r>
              <a:rPr lang="fr-FR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À quoi ressemble-t-il ? Que devez-vous faire ?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8A76F26-3EF8-C542-ACF2-9CCED3B52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342" y="1186750"/>
            <a:ext cx="6329621" cy="380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605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5553" y="1814856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Les fractions décimales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Mission 2</a:t>
            </a:r>
          </a:p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Calcul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Jouer avec les jeux de cartes sur les tables de multiplication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247D880F-552B-124C-840E-8E27F8653C03}"/>
              </a:ext>
            </a:extLst>
          </p:cNvPr>
          <p:cNvSpPr/>
          <p:nvPr/>
        </p:nvSpPr>
        <p:spPr>
          <a:xfrm>
            <a:off x="6263641" y="1822102"/>
            <a:ext cx="5478299" cy="3995980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Calcul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</a:t>
            </a:r>
          </a:p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Les fractions décimales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Révisions CM1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8142077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119606" y="5845767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4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4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9E0E5C06-46FE-B54A-BF69-B5B07CAA0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49" y="1144134"/>
            <a:ext cx="5380793" cy="3876164"/>
          </a:xfrm>
          <a:prstGeom prst="rect">
            <a:avLst/>
          </a:prstGeom>
        </p:spPr>
      </p:pic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DC35C5B6-DB4E-E440-BB61-6C6D5E4E4307}"/>
              </a:ext>
            </a:extLst>
          </p:cNvPr>
          <p:cNvSpPr/>
          <p:nvPr/>
        </p:nvSpPr>
        <p:spPr>
          <a:xfrm>
            <a:off x="518066" y="5137523"/>
            <a:ext cx="11155868" cy="1218827"/>
          </a:xfrm>
          <a:prstGeom prst="round2SameRect">
            <a:avLst/>
          </a:prstGeom>
          <a:solidFill>
            <a:srgbClr val="C3A7BA"/>
          </a:solidFill>
          <a:ln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Lors de cette mission, vous allez apprendre à reconstituer et à utiliser ce nouvel outil que l’on appelle outil loupe. Il va vous permettre d’approfondir vos connaissances sur les fractions décimales.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8A76F26-3EF8-C542-ACF2-9CCED3B52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342" y="1186750"/>
            <a:ext cx="6329621" cy="380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19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189275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8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4</a:t>
              </a: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AF7E49FA-86D3-2544-8AF4-1DDEE2EC2B15}"/>
              </a:ext>
            </a:extLst>
          </p:cNvPr>
          <p:cNvSpPr/>
          <p:nvPr/>
        </p:nvSpPr>
        <p:spPr>
          <a:xfrm>
            <a:off x="348287" y="2030150"/>
            <a:ext cx="11623993" cy="3660033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MISE EN COMMUN</a:t>
            </a:r>
          </a:p>
        </p:txBody>
      </p:sp>
    </p:spTree>
    <p:extLst>
      <p:ext uri="{BB962C8B-B14F-4D97-AF65-F5344CB8AC3E}">
        <p14:creationId xmlns:p14="http://schemas.microsoft.com/office/powerpoint/2010/main" val="1917529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  <a:endParaRPr lang="fr-FR" sz="2800" b="1" dirty="0">
                <a:solidFill>
                  <a:srgbClr val="FF41A5"/>
                </a:solidFill>
                <a:latin typeface="Century Gothic" panose="020B0502020202020204" pitchFamily="34" charset="0"/>
                <a:cs typeface="Baloo" panose="03080902040302020200" pitchFamily="66" charset="77"/>
              </a:endParaRP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8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4</a:t>
              </a:r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163A4B2B-70F4-A74F-918F-6D9084564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224" y="1563445"/>
            <a:ext cx="9845552" cy="441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6592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  <a:endParaRPr lang="fr-FR" sz="2800" b="1" dirty="0">
                <a:solidFill>
                  <a:srgbClr val="FF41A5"/>
                </a:solidFill>
                <a:latin typeface="Century Gothic" panose="020B0502020202020204" pitchFamily="34" charset="0"/>
                <a:cs typeface="Baloo" panose="03080902040302020200" pitchFamily="66" charset="77"/>
              </a:endParaRP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8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4</a:t>
              </a:r>
            </a:p>
          </p:txBody>
        </p:sp>
      </p:grpSp>
      <p:pic>
        <p:nvPicPr>
          <p:cNvPr id="4" name="Média en ligne 3" descr="Module 3 : Utiliser l’outil loupe">
            <a:hlinkClick r:id="" action="ppaction://media"/>
            <a:extLst>
              <a:ext uri="{FF2B5EF4-FFF2-40B4-BE49-F238E27FC236}">
                <a16:creationId xmlns:a16="http://schemas.microsoft.com/office/drawing/2014/main" id="{DA8648CB-2CF9-024D-971C-A3341695B5B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84083" y="1074951"/>
            <a:ext cx="9823834" cy="55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55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402591" y="200062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  <a:endParaRPr lang="fr-FR" sz="2800" b="1" dirty="0">
                <a:solidFill>
                  <a:srgbClr val="FF41A5"/>
                </a:solidFill>
                <a:latin typeface="Century Gothic" panose="020B0502020202020204" pitchFamily="34" charset="0"/>
                <a:cs typeface="Baloo" panose="03080902040302020200" pitchFamily="66" charset="77"/>
              </a:endParaRP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223585" y="1048953"/>
            <a:ext cx="1691020" cy="1156703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400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7" y="5784765"/>
              <a:ext cx="10001399" cy="477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0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Mémo</a:t>
              </a:r>
            </a:p>
          </p:txBody>
        </p:sp>
      </p:grpSp>
      <p:pic>
        <p:nvPicPr>
          <p:cNvPr id="11" name="Image 10">
            <a:extLst>
              <a:ext uri="{FF2B5EF4-FFF2-40B4-BE49-F238E27FC236}">
                <a16:creationId xmlns:a16="http://schemas.microsoft.com/office/drawing/2014/main" id="{BDE9124D-C08C-E549-8893-A4F5CC517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148" y="0"/>
            <a:ext cx="966631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742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119606" y="5845767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400" b="1" dirty="0">
                  <a:solidFill>
                    <a:schemeClr val="accent1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4 entraînement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77A081B8-3289-A54B-A3A6-6A4001604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961" y="1064503"/>
            <a:ext cx="8086078" cy="572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496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4340289" y="1039918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247D880F-552B-124C-840E-8E27F8653C03}"/>
              </a:ext>
            </a:extLst>
          </p:cNvPr>
          <p:cNvSpPr/>
          <p:nvPr/>
        </p:nvSpPr>
        <p:spPr>
          <a:xfrm>
            <a:off x="3350341" y="1822102"/>
            <a:ext cx="5478299" cy="3995980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Calcul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La bataille des multiplications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6548185" y="1039918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3252246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933796" y="13652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119606" y="5845767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Jeu de calcul : </a:t>
              </a:r>
              <a:r>
                <a:rPr lang="fr-FR" sz="24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La bataille des multiplications</a:t>
              </a:r>
            </a:p>
          </p:txBody>
        </p:sp>
      </p:grpSp>
      <p:pic>
        <p:nvPicPr>
          <p:cNvPr id="1026" name="Picture 2" descr="1 dé à 10 faces Granite - Acheter vos accessoires de jeux, Funko Pop &amp;  produits dérivés - Playin by Magic Bazar">
            <a:extLst>
              <a:ext uri="{FF2B5EF4-FFF2-40B4-BE49-F238E27FC236}">
                <a16:creationId xmlns:a16="http://schemas.microsoft.com/office/drawing/2014/main" id="{BAB0EDEF-3340-1E4A-AC66-C3DEBF272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6" t="11002" r="12433" b="26080"/>
          <a:stretch/>
        </p:blipFill>
        <p:spPr bwMode="auto">
          <a:xfrm>
            <a:off x="4625891" y="996571"/>
            <a:ext cx="2940218" cy="295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451F83BF-D8F3-C543-B895-F8AAFE7819D1}"/>
              </a:ext>
            </a:extLst>
          </p:cNvPr>
          <p:cNvSpPr/>
          <p:nvPr/>
        </p:nvSpPr>
        <p:spPr>
          <a:xfrm>
            <a:off x="3845316" y="4197844"/>
            <a:ext cx="4549978" cy="622734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Matériel : Deux dés avec 10 faces.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25DE5ED-8E8F-3D41-AC41-D0C307473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70" y="5065292"/>
            <a:ext cx="11272459" cy="153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987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2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7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Jeudi</a:t>
            </a:r>
          </a:p>
        </p:txBody>
      </p:sp>
    </p:spTree>
    <p:extLst>
      <p:ext uri="{BB962C8B-B14F-4D97-AF65-F5344CB8AC3E}">
        <p14:creationId xmlns:p14="http://schemas.microsoft.com/office/powerpoint/2010/main" val="1926561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5553" y="1814856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Les fractions décimales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Mission 3</a:t>
            </a:r>
          </a:p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Calcul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La bataille des multiplications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247D880F-552B-124C-840E-8E27F8653C03}"/>
              </a:ext>
            </a:extLst>
          </p:cNvPr>
          <p:cNvSpPr/>
          <p:nvPr/>
        </p:nvSpPr>
        <p:spPr>
          <a:xfrm>
            <a:off x="6263641" y="1822102"/>
            <a:ext cx="5478299" cy="3995980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Les fractions décimales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 Mission 4</a:t>
            </a:r>
          </a:p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- Les fractions décimales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Problèmes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035138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5553" y="1814856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Les fractions décimales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Mission 2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247D880F-552B-124C-840E-8E27F8653C03}"/>
              </a:ext>
            </a:extLst>
          </p:cNvPr>
          <p:cNvSpPr/>
          <p:nvPr/>
        </p:nvSpPr>
        <p:spPr>
          <a:xfrm>
            <a:off x="6263641" y="1822102"/>
            <a:ext cx="5478299" cy="3995980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Calcul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8223063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5553" y="1814856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Les fractions décimales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Mission 3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247D880F-552B-124C-840E-8E27F8653C03}"/>
              </a:ext>
            </a:extLst>
          </p:cNvPr>
          <p:cNvSpPr/>
          <p:nvPr/>
        </p:nvSpPr>
        <p:spPr>
          <a:xfrm>
            <a:off x="6263641" y="1822102"/>
            <a:ext cx="5478299" cy="3995980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Les fractions décimales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 Mission 4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12385040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119606" y="5845767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4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3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B769E4BD-9E06-CF40-8703-94C2E3E91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359" y="1107657"/>
            <a:ext cx="7763281" cy="561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3093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119606" y="5845767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4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3</a:t>
              </a:r>
            </a:p>
          </p:txBody>
        </p:sp>
      </p:grpSp>
      <p:sp>
        <p:nvSpPr>
          <p:cNvPr id="13" name="Rectangle : avec coins arrondis en haut 12">
            <a:extLst>
              <a:ext uri="{FF2B5EF4-FFF2-40B4-BE49-F238E27FC236}">
                <a16:creationId xmlns:a16="http://schemas.microsoft.com/office/drawing/2014/main" id="{7F8CA819-208C-384C-AFAD-B2E5C494FFEF}"/>
              </a:ext>
            </a:extLst>
          </p:cNvPr>
          <p:cNvSpPr/>
          <p:nvPr/>
        </p:nvSpPr>
        <p:spPr>
          <a:xfrm>
            <a:off x="518066" y="5265748"/>
            <a:ext cx="11155868" cy="1166131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De quel matériel disposez-vous ?</a:t>
            </a:r>
          </a:p>
          <a:p>
            <a:r>
              <a:rPr lang="fr-FR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QU’est-ce qui est écrit sur les différentes étiquettes ?</a:t>
            </a:r>
          </a:p>
          <a:p>
            <a:r>
              <a:rPr lang="fr-FR" sz="2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Que devez-vous faire ?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2A04590-667D-8345-A726-2C5D50331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62" y="1172218"/>
            <a:ext cx="5415637" cy="391684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C42B3F6-9A2C-1C4C-8859-050CF0A3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971" y="1785895"/>
            <a:ext cx="5977792" cy="293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269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119606" y="5845767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4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3</a:t>
              </a:r>
            </a:p>
          </p:txBody>
        </p:sp>
      </p:grpSp>
      <p:sp>
        <p:nvSpPr>
          <p:cNvPr id="13" name="Rectangle : avec coins arrondis en haut 12">
            <a:extLst>
              <a:ext uri="{FF2B5EF4-FFF2-40B4-BE49-F238E27FC236}">
                <a16:creationId xmlns:a16="http://schemas.microsoft.com/office/drawing/2014/main" id="{7F8CA819-208C-384C-AFAD-B2E5C494FFEF}"/>
              </a:ext>
            </a:extLst>
          </p:cNvPr>
          <p:cNvSpPr/>
          <p:nvPr/>
        </p:nvSpPr>
        <p:spPr>
          <a:xfrm>
            <a:off x="518066" y="5265748"/>
            <a:ext cx="11155868" cy="1166131"/>
          </a:xfrm>
          <a:prstGeom prst="round2SameRect">
            <a:avLst/>
          </a:prstGeom>
          <a:solidFill>
            <a:srgbClr val="C3A7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400" b="1" dirty="0">
                <a:latin typeface="Century Gothic" panose="020B0502020202020204" pitchFamily="34" charset="0"/>
              </a:rPr>
              <a:t>Lors de cette mission, vous allez apprendre à comparer des fractions décimales écrites sous plusieurs formes, en vous aidant particulièrement de la droite graduée mais pas seulement.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2A04590-667D-8345-A726-2C5D50331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62" y="1172218"/>
            <a:ext cx="5415637" cy="391684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C42B3F6-9A2C-1C4C-8859-050CF0A3C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4971" y="1785895"/>
            <a:ext cx="5977792" cy="293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699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189275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3</a:t>
              </a: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AF7E49FA-86D3-2544-8AF4-1DDEE2EC2B15}"/>
              </a:ext>
            </a:extLst>
          </p:cNvPr>
          <p:cNvSpPr/>
          <p:nvPr/>
        </p:nvSpPr>
        <p:spPr>
          <a:xfrm>
            <a:off x="348287" y="2030150"/>
            <a:ext cx="11623993" cy="3660033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MISE EN COMMUN</a:t>
            </a:r>
          </a:p>
        </p:txBody>
      </p:sp>
    </p:spTree>
    <p:extLst>
      <p:ext uri="{BB962C8B-B14F-4D97-AF65-F5344CB8AC3E}">
        <p14:creationId xmlns:p14="http://schemas.microsoft.com/office/powerpoint/2010/main" val="40674963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3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D8D61D32-9E22-944C-AF4F-29FA086B9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009" y="1325705"/>
            <a:ext cx="7267981" cy="4926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135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88569" y="63849"/>
            <a:ext cx="11801843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Mémo CM1 n°2</a:t>
              </a:r>
            </a:p>
          </p:txBody>
        </p:sp>
      </p:grpSp>
      <p:pic>
        <p:nvPicPr>
          <p:cNvPr id="9" name="Image 8">
            <a:extLst>
              <a:ext uri="{FF2B5EF4-FFF2-40B4-BE49-F238E27FC236}">
                <a16:creationId xmlns:a16="http://schemas.microsoft.com/office/drawing/2014/main" id="{D985E685-B56F-6E44-B18D-CE3030CDF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056" y="823415"/>
            <a:ext cx="8453888" cy="597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795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136537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110032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 Mission 3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979A61DC-FBEA-E34C-9E46-5F56E9B77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9213" y="917597"/>
            <a:ext cx="8093574" cy="583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212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5553" y="1814856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Calcul : </a:t>
            </a:r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La bataille des multiplications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247D880F-552B-124C-840E-8E27F8653C03}"/>
              </a:ext>
            </a:extLst>
          </p:cNvPr>
          <p:cNvSpPr/>
          <p:nvPr/>
        </p:nvSpPr>
        <p:spPr>
          <a:xfrm>
            <a:off x="6263641" y="1822102"/>
            <a:ext cx="5478299" cy="3995980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Les fractions décimales : </a:t>
            </a:r>
            <a:r>
              <a:rPr lang="fr-FR" sz="2800" dirty="0">
                <a:solidFill>
                  <a:srgbClr val="374997"/>
                </a:solidFill>
                <a:latin typeface="Century Gothic" panose="020B0502020202020204" pitchFamily="34" charset="0"/>
              </a:rPr>
              <a:t>Problèmes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29667631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349880" y="133541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119606" y="5845767"/>
              <a:ext cx="10001398" cy="4927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Jeu de calcul : </a:t>
              </a:r>
              <a:r>
                <a:rPr lang="fr-FR" sz="2400" b="1" dirty="0">
                  <a:solidFill>
                    <a:srgbClr val="C3A7BA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La bataille des multiplications</a:t>
              </a:r>
            </a:p>
          </p:txBody>
        </p:sp>
      </p:grpSp>
      <p:pic>
        <p:nvPicPr>
          <p:cNvPr id="1026" name="Picture 2" descr="1 dé à 10 faces Granite - Acheter vos accessoires de jeux, Funko Pop &amp;  produits dérivés - Playin by Magic Bazar">
            <a:extLst>
              <a:ext uri="{FF2B5EF4-FFF2-40B4-BE49-F238E27FC236}">
                <a16:creationId xmlns:a16="http://schemas.microsoft.com/office/drawing/2014/main" id="{BAB0EDEF-3340-1E4A-AC66-C3DEBF272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6" t="11002" r="12433" b="26080"/>
          <a:stretch/>
        </p:blipFill>
        <p:spPr bwMode="auto">
          <a:xfrm>
            <a:off x="4625891" y="996571"/>
            <a:ext cx="2940218" cy="295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451F83BF-D8F3-C543-B895-F8AAFE7819D1}"/>
              </a:ext>
            </a:extLst>
          </p:cNvPr>
          <p:cNvSpPr/>
          <p:nvPr/>
        </p:nvSpPr>
        <p:spPr>
          <a:xfrm>
            <a:off x="3845316" y="4197844"/>
            <a:ext cx="4549978" cy="622734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Matériel : Deux dés avec 10 faces. 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25DE5ED-8E8F-3D41-AC41-D0C3074735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70" y="5065292"/>
            <a:ext cx="11272459" cy="1530198"/>
          </a:xfrm>
          <a:prstGeom prst="rect">
            <a:avLst/>
          </a:prstGeom>
        </p:spPr>
      </p:pic>
      <p:grpSp>
        <p:nvGrpSpPr>
          <p:cNvPr id="10" name="Groupe 9">
            <a:extLst>
              <a:ext uri="{FF2B5EF4-FFF2-40B4-BE49-F238E27FC236}">
                <a16:creationId xmlns:a16="http://schemas.microsoft.com/office/drawing/2014/main" id="{60DE35C4-7175-CF46-AC8F-23D9D65B3A26}"/>
              </a:ext>
            </a:extLst>
          </p:cNvPr>
          <p:cNvGrpSpPr/>
          <p:nvPr/>
        </p:nvGrpSpPr>
        <p:grpSpPr>
          <a:xfrm>
            <a:off x="374937" y="159968"/>
            <a:ext cx="1303528" cy="648830"/>
            <a:chOff x="1778000" y="2070542"/>
            <a:chExt cx="1929892" cy="1111320"/>
          </a:xfrm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1B8DCE35-BBFF-DC4E-B272-8A8240E4BBB6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073D4194-6A34-A64B-8F82-3C1C15287CA7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2152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D7A9D26-BAE1-5248-94B4-07A21D6EF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591883D5-FCBB-8A4A-BECF-D94A2DE87046}"/>
              </a:ext>
            </a:extLst>
          </p:cNvPr>
          <p:cNvGrpSpPr/>
          <p:nvPr/>
        </p:nvGrpSpPr>
        <p:grpSpPr>
          <a:xfrm>
            <a:off x="280307" y="117510"/>
            <a:ext cx="1303528" cy="648830"/>
            <a:chOff x="1511522" y="2178115"/>
            <a:chExt cx="1929892" cy="1111320"/>
          </a:xfrm>
        </p:grpSpPr>
        <p:sp>
          <p:nvSpPr>
            <p:cNvPr id="10" name="Rectangle : coins arrondis 9">
              <a:extLst>
                <a:ext uri="{FF2B5EF4-FFF2-40B4-BE49-F238E27FC236}">
                  <a16:creationId xmlns:a16="http://schemas.microsoft.com/office/drawing/2014/main" id="{95479D48-E990-CF4E-813F-3FEBF9487291}"/>
                </a:ext>
              </a:extLst>
            </p:cNvPr>
            <p:cNvSpPr/>
            <p:nvPr/>
          </p:nvSpPr>
          <p:spPr>
            <a:xfrm>
              <a:off x="1511522" y="2178115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07AED846-8391-A245-9104-19D993BF830D}"/>
                </a:ext>
              </a:extLst>
            </p:cNvPr>
            <p:cNvSpPr txBox="1"/>
            <p:nvPr/>
          </p:nvSpPr>
          <p:spPr>
            <a:xfrm>
              <a:off x="1708433" y="2270171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C62915A0-2284-AE4B-A916-F9305DD46E5B}"/>
              </a:ext>
            </a:extLst>
          </p:cNvPr>
          <p:cNvGrpSpPr/>
          <p:nvPr/>
        </p:nvGrpSpPr>
        <p:grpSpPr>
          <a:xfrm>
            <a:off x="1714143" y="94066"/>
            <a:ext cx="10094235" cy="695717"/>
            <a:chOff x="933796" y="5711291"/>
            <a:chExt cx="10324408" cy="742604"/>
          </a:xfrm>
        </p:grpSpPr>
        <p:sp>
          <p:nvSpPr>
            <p:cNvPr id="13" name="Rectangle : coins arrondis 12">
              <a:extLst>
                <a:ext uri="{FF2B5EF4-FFF2-40B4-BE49-F238E27FC236}">
                  <a16:creationId xmlns:a16="http://schemas.microsoft.com/office/drawing/2014/main" id="{4E1C0364-2A46-0241-AE37-05E6E021BE40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29637F4F-665C-D045-A4D8-DC4CACD89EA2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624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32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Calcul : </a:t>
              </a:r>
              <a:r>
                <a:rPr lang="fr-FR" sz="32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Entraînement</a:t>
              </a:r>
            </a:p>
          </p:txBody>
        </p:sp>
      </p:grpSp>
      <p:sp>
        <p:nvSpPr>
          <p:cNvPr id="15" name="ZoneTexte 14">
            <a:extLst>
              <a:ext uri="{FF2B5EF4-FFF2-40B4-BE49-F238E27FC236}">
                <a16:creationId xmlns:a16="http://schemas.microsoft.com/office/drawing/2014/main" id="{ACD859EB-7C63-9140-8BCA-96324EEE2F76}"/>
              </a:ext>
            </a:extLst>
          </p:cNvPr>
          <p:cNvSpPr txBox="1"/>
          <p:nvPr/>
        </p:nvSpPr>
        <p:spPr>
          <a:xfrm>
            <a:off x="2017461" y="895907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* Pose et résous les calculs suivants :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Rectangle : avec coins arrondis en haut 15">
            <a:extLst>
              <a:ext uri="{FF2B5EF4-FFF2-40B4-BE49-F238E27FC236}">
                <a16:creationId xmlns:a16="http://schemas.microsoft.com/office/drawing/2014/main" id="{73DFC3D1-6DE7-6F47-8644-6C4B912D5D9A}"/>
              </a:ext>
            </a:extLst>
          </p:cNvPr>
          <p:cNvSpPr/>
          <p:nvPr/>
        </p:nvSpPr>
        <p:spPr>
          <a:xfrm>
            <a:off x="2235544" y="1462738"/>
            <a:ext cx="7720912" cy="1753549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	23,45 x 4			4,54 x 9</a:t>
            </a:r>
          </a:p>
          <a:p>
            <a:r>
              <a:rPr lang="fr-FR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	61 x 74,15		2,67 x 53</a:t>
            </a:r>
          </a:p>
          <a:p>
            <a:r>
              <a:rPr lang="fr-FR" sz="3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	87,4 x 307		5,82 x 45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FE278DF-D7AA-E94C-AB05-8B2A7855823B}"/>
              </a:ext>
            </a:extLst>
          </p:cNvPr>
          <p:cNvSpPr txBox="1"/>
          <p:nvPr/>
        </p:nvSpPr>
        <p:spPr>
          <a:xfrm>
            <a:off x="2012791" y="3483019"/>
            <a:ext cx="815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chemeClr val="tx1"/>
                </a:solidFill>
                <a:latin typeface="Century Gothic" panose="020B0502020202020204" pitchFamily="34" charset="0"/>
              </a:rPr>
              <a:t>** Ex.9 p.217 :</a:t>
            </a:r>
            <a:endParaRPr lang="fr-FR" sz="2800" b="1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5409B69-7DF7-7440-A16F-1E833555F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835" y="4104607"/>
            <a:ext cx="8947710" cy="2616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47990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problèmes</a:t>
              </a:r>
            </a:p>
          </p:txBody>
        </p:sp>
      </p:grpSp>
      <p:sp>
        <p:nvSpPr>
          <p:cNvPr id="13" name="Rectangle : avec coins arrondis en haut 12">
            <a:extLst>
              <a:ext uri="{FF2B5EF4-FFF2-40B4-BE49-F238E27FC236}">
                <a16:creationId xmlns:a16="http://schemas.microsoft.com/office/drawing/2014/main" id="{B91AC25C-C40B-584C-8D21-DFEE083D1C62}"/>
              </a:ext>
            </a:extLst>
          </p:cNvPr>
          <p:cNvSpPr/>
          <p:nvPr/>
        </p:nvSpPr>
        <p:spPr>
          <a:xfrm>
            <a:off x="4700962" y="1064367"/>
            <a:ext cx="2790076" cy="611644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  <a:latin typeface="Century Gothic" panose="020B0502020202020204" pitchFamily="34" charset="0"/>
              </a:rPr>
              <a:t>Ex. 2 et 3 p.42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2D60BB9-2A34-8048-A043-2F3C6BB22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178" y="2124239"/>
            <a:ext cx="3799560" cy="409999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363A1DF-C76E-F840-8F80-24024FCC9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264" y="2124239"/>
            <a:ext cx="3550608" cy="409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106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Picture 4" descr="Tandem - Manuel CM1 et CM2 - Livre de l&amp;#39;élève - 9782091242675 | Éditions  Nathan">
            <a:extLst>
              <a:ext uri="{FF2B5EF4-FFF2-40B4-BE49-F238E27FC236}">
                <a16:creationId xmlns:a16="http://schemas.microsoft.com/office/drawing/2014/main" id="{E1BA14C0-4279-BA4A-B32B-D47E1A6120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83"/>
          <a:stretch/>
        </p:blipFill>
        <p:spPr bwMode="auto">
          <a:xfrm>
            <a:off x="0" y="0"/>
            <a:ext cx="9170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llipse 5">
            <a:extLst>
              <a:ext uri="{FF2B5EF4-FFF2-40B4-BE49-F238E27FC236}">
                <a16:creationId xmlns:a16="http://schemas.microsoft.com/office/drawing/2014/main" id="{785D0C83-DD5F-C14A-A809-5B6FC673F512}"/>
              </a:ext>
            </a:extLst>
          </p:cNvPr>
          <p:cNvSpPr/>
          <p:nvPr/>
        </p:nvSpPr>
        <p:spPr>
          <a:xfrm>
            <a:off x="6317143" y="1325880"/>
            <a:ext cx="4368800" cy="4206240"/>
          </a:xfrm>
          <a:prstGeom prst="ellipse">
            <a:avLst/>
          </a:prstGeom>
          <a:solidFill>
            <a:srgbClr val="FEFC0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842B39E-026C-B24E-A11C-8C8DD82AF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EEDE953-AABA-F14A-B430-2EE51159AD99}"/>
              </a:ext>
            </a:extLst>
          </p:cNvPr>
          <p:cNvSpPr txBox="1"/>
          <p:nvPr/>
        </p:nvSpPr>
        <p:spPr>
          <a:xfrm>
            <a:off x="6121463" y="2136338"/>
            <a:ext cx="47601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>
                <a:solidFill>
                  <a:srgbClr val="37499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Période 2</a:t>
            </a:r>
          </a:p>
          <a:p>
            <a:pPr algn="ctr"/>
            <a:r>
              <a:rPr lang="fr-FR" sz="5400" b="1" dirty="0">
                <a:solidFill>
                  <a:srgbClr val="E50C67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Semaine 7</a:t>
            </a:r>
          </a:p>
          <a:p>
            <a:pPr algn="ctr"/>
            <a:r>
              <a:rPr lang="fr-FR" sz="5400" b="1" dirty="0">
                <a:solidFill>
                  <a:srgbClr val="E7C6DB"/>
                </a:solidFill>
                <a:latin typeface="Century Gothic" panose="020B0502020202020204" pitchFamily="34" charset="0"/>
                <a:cs typeface="Baloo" panose="03080902040302020200" pitchFamily="66" charset="77"/>
              </a:rPr>
              <a:t>Vendredi</a:t>
            </a:r>
          </a:p>
        </p:txBody>
      </p:sp>
    </p:spTree>
    <p:extLst>
      <p:ext uri="{BB962C8B-B14F-4D97-AF65-F5344CB8AC3E}">
        <p14:creationId xmlns:p14="http://schemas.microsoft.com/office/powerpoint/2010/main" val="2613199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2383903" y="82335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7E67000D-32F2-8A4E-9AC7-9C2D4DCFC1A2}"/>
              </a:ext>
            </a:extLst>
          </p:cNvPr>
          <p:cNvSpPr/>
          <p:nvPr/>
        </p:nvSpPr>
        <p:spPr>
          <a:xfrm>
            <a:off x="335553" y="1814856"/>
            <a:ext cx="5592808" cy="4010472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dirty="0">
                <a:solidFill>
                  <a:srgbClr val="C3A7BA"/>
                </a:solidFill>
                <a:latin typeface="Century Gothic" panose="020B0502020202020204" pitchFamily="34" charset="0"/>
              </a:rPr>
              <a:t>- Les fractions décimales : </a:t>
            </a:r>
          </a:p>
          <a:p>
            <a:r>
              <a:rPr lang="fr-FR" sz="2800" dirty="0">
                <a:solidFill>
                  <a:srgbClr val="C3A7BA"/>
                </a:solidFill>
                <a:latin typeface="Century Gothic" panose="020B0502020202020204" pitchFamily="34" charset="0"/>
              </a:rPr>
              <a:t>Entraînement Mission 3</a:t>
            </a:r>
          </a:p>
          <a:p>
            <a:r>
              <a:rPr lang="fr-FR" sz="2800" b="1" i="1" dirty="0">
                <a:solidFill>
                  <a:srgbClr val="374997"/>
                </a:solidFill>
                <a:latin typeface="Century Gothic" panose="020B0502020202020204" pitchFamily="34" charset="0"/>
              </a:rPr>
              <a:t>- Régulation, Rebrassage</a:t>
            </a:r>
            <a:endParaRPr lang="fr-FR" sz="2800" i="1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247D880F-552B-124C-840E-8E27F8653C03}"/>
              </a:ext>
            </a:extLst>
          </p:cNvPr>
          <p:cNvSpPr/>
          <p:nvPr/>
        </p:nvSpPr>
        <p:spPr>
          <a:xfrm>
            <a:off x="6263641" y="1822102"/>
            <a:ext cx="5478299" cy="3995980"/>
          </a:xfrm>
          <a:prstGeom prst="roundRect">
            <a:avLst/>
          </a:prstGeom>
          <a:solidFill>
            <a:schemeClr val="bg1"/>
          </a:solidFill>
          <a:ln w="73025">
            <a:solidFill>
              <a:srgbClr val="C3A7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2800" b="1" i="1" dirty="0">
                <a:solidFill>
                  <a:srgbClr val="374997"/>
                </a:solidFill>
                <a:latin typeface="Century Gothic" panose="020B0502020202020204" pitchFamily="34" charset="0"/>
              </a:rPr>
              <a:t>- Régulation, Rebrassage</a:t>
            </a:r>
            <a:endParaRPr lang="fr-FR" sz="2800" i="1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35FD9B8-15BF-4B41-9988-4A6984BF2714}"/>
              </a:ext>
            </a:extLst>
          </p:cNvPr>
          <p:cNvSpPr txBox="1"/>
          <p:nvPr/>
        </p:nvSpPr>
        <p:spPr>
          <a:xfrm>
            <a:off x="6509" y="243575"/>
            <a:ext cx="12192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9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Programme de la séance</a:t>
            </a:r>
            <a:endParaRPr lang="fr-FR" sz="2400" dirty="0">
              <a:solidFill>
                <a:srgbClr val="374997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3" name="Groupe 22">
            <a:extLst>
              <a:ext uri="{FF2B5EF4-FFF2-40B4-BE49-F238E27FC236}">
                <a16:creationId xmlns:a16="http://schemas.microsoft.com/office/drawing/2014/main" id="{41733F17-C37C-204D-955E-B3EF79115AC1}"/>
              </a:ext>
            </a:extLst>
          </p:cNvPr>
          <p:cNvGrpSpPr/>
          <p:nvPr/>
        </p:nvGrpSpPr>
        <p:grpSpPr>
          <a:xfrm>
            <a:off x="8314656" y="840090"/>
            <a:ext cx="1303528" cy="648830"/>
            <a:chOff x="1778000" y="2070542"/>
            <a:chExt cx="1929892" cy="1111320"/>
          </a:xfrm>
        </p:grpSpPr>
        <p:sp>
          <p:nvSpPr>
            <p:cNvPr id="24" name="Rectangle : coins arrondis 23">
              <a:extLst>
                <a:ext uri="{FF2B5EF4-FFF2-40B4-BE49-F238E27FC236}">
                  <a16:creationId xmlns:a16="http://schemas.microsoft.com/office/drawing/2014/main" id="{6BB8DD14-50BC-6E4F-9CBD-3474438BA6E0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306E1537-2C53-864D-8A18-4C344E33C136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</p:spTree>
    <p:extLst>
      <p:ext uri="{BB962C8B-B14F-4D97-AF65-F5344CB8AC3E}">
        <p14:creationId xmlns:p14="http://schemas.microsoft.com/office/powerpoint/2010/main" val="34779913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A5007C-B56F-2A48-BD2B-7440345D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9FC1180E-E508-2044-A29A-D20212928E06}"/>
              </a:ext>
            </a:extLst>
          </p:cNvPr>
          <p:cNvSpPr/>
          <p:nvPr/>
        </p:nvSpPr>
        <p:spPr>
          <a:xfrm>
            <a:off x="154166" y="185142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      </a:t>
            </a:r>
            <a:r>
              <a:rPr lang="fr-FR" sz="26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Les fractions décimales – </a:t>
            </a:r>
            <a:r>
              <a:rPr lang="fr-FR" sz="2600" b="1" dirty="0">
                <a:solidFill>
                  <a:srgbClr val="FF41A5"/>
                </a:solidFill>
                <a:latin typeface="Century Gothic" panose="020B0502020202020204" pitchFamily="34" charset="0"/>
              </a:rPr>
              <a:t>Entraînement Mission 3</a:t>
            </a:r>
            <a:endParaRPr lang="fr-FR" sz="2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C3F0F14E-292D-1040-8DDE-A786D5B9C580}"/>
              </a:ext>
            </a:extLst>
          </p:cNvPr>
          <p:cNvGrpSpPr/>
          <p:nvPr/>
        </p:nvGrpSpPr>
        <p:grpSpPr>
          <a:xfrm>
            <a:off x="158263" y="185142"/>
            <a:ext cx="1266091" cy="578583"/>
            <a:chOff x="1778000" y="2070542"/>
            <a:chExt cx="1929892" cy="1111320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0046E529-DE38-2D46-A793-5CC58B9C6771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80AFF735-8347-B34F-A8B7-EBC51990EDA4}"/>
                </a:ext>
              </a:extLst>
            </p:cNvPr>
            <p:cNvSpPr txBox="1"/>
            <p:nvPr/>
          </p:nvSpPr>
          <p:spPr>
            <a:xfrm>
              <a:off x="1989380" y="2193290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BB52A36B-0364-3E4B-B74B-298D3DB5086F}"/>
              </a:ext>
            </a:extLst>
          </p:cNvPr>
          <p:cNvSpPr txBox="1"/>
          <p:nvPr/>
        </p:nvSpPr>
        <p:spPr>
          <a:xfrm>
            <a:off x="2017461" y="879375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Ex. 34 p.39, ex.41 et 42 p.40 </a:t>
            </a:r>
            <a:endParaRPr lang="fr-FR" sz="2400" dirty="0">
              <a:solidFill>
                <a:srgbClr val="C3A7BA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EA86A32-397D-044D-8822-1399F49FD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389" y="1505307"/>
            <a:ext cx="3430453" cy="521616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629B132-0294-D84F-B522-BEBDEE0430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909" y="2692358"/>
            <a:ext cx="3318166" cy="159706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E79808A-2D93-1B49-AEFD-1A123DA3A1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6142" y="2692358"/>
            <a:ext cx="3318165" cy="157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352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-848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FA5007C-B56F-2A48-BD2B-7440345D7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9FC1180E-E508-2044-A29A-D20212928E06}"/>
              </a:ext>
            </a:extLst>
          </p:cNvPr>
          <p:cNvSpPr/>
          <p:nvPr/>
        </p:nvSpPr>
        <p:spPr>
          <a:xfrm>
            <a:off x="154166" y="185142"/>
            <a:ext cx="11879991" cy="5785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37499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rgbClr val="374997"/>
                </a:solidFill>
                <a:latin typeface="Century Gothic" panose="020B0502020202020204" pitchFamily="34" charset="0"/>
              </a:rPr>
              <a:t>Régulation, rebrassage</a:t>
            </a:r>
            <a:endParaRPr lang="fr-FR" sz="26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C3F0F14E-292D-1040-8DDE-A786D5B9C580}"/>
              </a:ext>
            </a:extLst>
          </p:cNvPr>
          <p:cNvGrpSpPr/>
          <p:nvPr/>
        </p:nvGrpSpPr>
        <p:grpSpPr>
          <a:xfrm>
            <a:off x="158263" y="185142"/>
            <a:ext cx="1266091" cy="578583"/>
            <a:chOff x="1778000" y="2070542"/>
            <a:chExt cx="1929892" cy="1111320"/>
          </a:xfrm>
        </p:grpSpPr>
        <p:sp>
          <p:nvSpPr>
            <p:cNvPr id="11" name="Rectangle : coins arrondis 10">
              <a:extLst>
                <a:ext uri="{FF2B5EF4-FFF2-40B4-BE49-F238E27FC236}">
                  <a16:creationId xmlns:a16="http://schemas.microsoft.com/office/drawing/2014/main" id="{0046E529-DE38-2D46-A793-5CC58B9C6771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80AFF735-8347-B34F-A8B7-EBC51990EDA4}"/>
                </a:ext>
              </a:extLst>
            </p:cNvPr>
            <p:cNvSpPr txBox="1"/>
            <p:nvPr/>
          </p:nvSpPr>
          <p:spPr>
            <a:xfrm>
              <a:off x="1989380" y="2193290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82204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80134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70C0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CM2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53629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Régulation, rebrassage</a:t>
              </a:r>
              <a:endParaRPr lang="fr-FR" sz="2800" b="1" dirty="0">
                <a:solidFill>
                  <a:srgbClr val="00B0F0"/>
                </a:solidFill>
                <a:latin typeface="Century Gothic" panose="020B0502020202020204" pitchFamily="34" charset="0"/>
                <a:cs typeface="Baloo" panose="03080902040302020200" pitchFamily="66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7908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84675DBB-9B16-DA43-8219-EBB2C91BF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681" y="1094311"/>
            <a:ext cx="7852638" cy="5664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183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84675DBB-9B16-DA43-8219-EBB2C91BF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61" y="1095333"/>
            <a:ext cx="6193824" cy="4468238"/>
          </a:xfrm>
          <a:prstGeom prst="rect">
            <a:avLst/>
          </a:prstGeom>
        </p:spPr>
      </p:pic>
      <p:sp>
        <p:nvSpPr>
          <p:cNvPr id="16" name="Rectangle : avec coins arrondis en haut 15">
            <a:extLst>
              <a:ext uri="{FF2B5EF4-FFF2-40B4-BE49-F238E27FC236}">
                <a16:creationId xmlns:a16="http://schemas.microsoft.com/office/drawing/2014/main" id="{E9B3776A-57FB-6843-A6F5-827D0A443622}"/>
              </a:ext>
            </a:extLst>
          </p:cNvPr>
          <p:cNvSpPr/>
          <p:nvPr/>
        </p:nvSpPr>
        <p:spPr>
          <a:xfrm>
            <a:off x="300762" y="5792130"/>
            <a:ext cx="11447702" cy="882659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Que devez-vous faire ? De quel matériel disposez-vous ?</a:t>
            </a:r>
          </a:p>
          <a:p>
            <a:r>
              <a:rPr lang="fr-FR" b="1" dirty="0">
                <a:solidFill>
                  <a:schemeClr val="bg1"/>
                </a:solidFill>
                <a:latin typeface="Century Gothic" panose="020B0502020202020204" pitchFamily="34" charset="0"/>
              </a:rPr>
              <a:t>Que diriez-vous de la droite graduée fournie ? Comment sont exprimées les performances listées ?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E93E5F4-C32A-B04D-BEDF-35AFEF4C1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106" y="2023169"/>
            <a:ext cx="5181357" cy="281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455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84675DBB-9B16-DA43-8219-EBB2C91BF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761" y="1095333"/>
            <a:ext cx="6193824" cy="4468238"/>
          </a:xfrm>
          <a:prstGeom prst="rect">
            <a:avLst/>
          </a:prstGeom>
        </p:spPr>
      </p:pic>
      <p:sp>
        <p:nvSpPr>
          <p:cNvPr id="16" name="Rectangle : avec coins arrondis en haut 15">
            <a:extLst>
              <a:ext uri="{FF2B5EF4-FFF2-40B4-BE49-F238E27FC236}">
                <a16:creationId xmlns:a16="http://schemas.microsoft.com/office/drawing/2014/main" id="{E9B3776A-57FB-6843-A6F5-827D0A443622}"/>
              </a:ext>
            </a:extLst>
          </p:cNvPr>
          <p:cNvSpPr/>
          <p:nvPr/>
        </p:nvSpPr>
        <p:spPr>
          <a:xfrm>
            <a:off x="300762" y="5792130"/>
            <a:ext cx="11447702" cy="882659"/>
          </a:xfrm>
          <a:prstGeom prst="round2SameRect">
            <a:avLst/>
          </a:prstGeom>
          <a:solidFill>
            <a:srgbClr val="C3A7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latin typeface="Century Gothic" panose="020B0502020202020204" pitchFamily="34" charset="0"/>
              </a:rPr>
              <a:t>Lors de cette mission, vous allez devoir placer sur la droite graduée les performances d’une athlète.</a:t>
            </a:r>
          </a:p>
          <a:p>
            <a:r>
              <a:rPr lang="fr-FR" b="1" dirty="0">
                <a:latin typeface="Century Gothic" panose="020B0502020202020204" pitchFamily="34" charset="0"/>
              </a:rPr>
              <a:t>Ces performances ne sont pas toutes exprimées de la même manière.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E93E5F4-C32A-B04D-BEDF-35AFEF4C1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106" y="2023169"/>
            <a:ext cx="5181357" cy="281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55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</a:t>
              </a:r>
            </a:p>
          </p:txBody>
        </p:sp>
      </p:grpSp>
      <p:sp>
        <p:nvSpPr>
          <p:cNvPr id="14" name="Rectangle : avec coins arrondis en haut 13">
            <a:extLst>
              <a:ext uri="{FF2B5EF4-FFF2-40B4-BE49-F238E27FC236}">
                <a16:creationId xmlns:a16="http://schemas.microsoft.com/office/drawing/2014/main" id="{AF7E49FA-86D3-2544-8AF4-1DDEE2EC2B15}"/>
              </a:ext>
            </a:extLst>
          </p:cNvPr>
          <p:cNvSpPr/>
          <p:nvPr/>
        </p:nvSpPr>
        <p:spPr>
          <a:xfrm>
            <a:off x="348287" y="2030150"/>
            <a:ext cx="11623993" cy="3660033"/>
          </a:xfrm>
          <a:prstGeom prst="round2SameRect">
            <a:avLst/>
          </a:prstGeom>
          <a:solidFill>
            <a:srgbClr val="3749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MISE EN COMMUN</a:t>
            </a:r>
          </a:p>
        </p:txBody>
      </p:sp>
    </p:spTree>
    <p:extLst>
      <p:ext uri="{BB962C8B-B14F-4D97-AF65-F5344CB8AC3E}">
        <p14:creationId xmlns:p14="http://schemas.microsoft.com/office/powerpoint/2010/main" val="883282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6B97E24-985C-B34E-AB0A-D376E02454E8}"/>
              </a:ext>
            </a:extLst>
          </p:cNvPr>
          <p:cNvSpPr/>
          <p:nvPr/>
        </p:nvSpPr>
        <p:spPr>
          <a:xfrm>
            <a:off x="-6509" y="0"/>
            <a:ext cx="12192000" cy="6858000"/>
          </a:xfrm>
          <a:prstGeom prst="rect">
            <a:avLst/>
          </a:prstGeom>
          <a:solidFill>
            <a:srgbClr val="A7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ADD82181-E9FB-E345-9610-8699BBA3A433}"/>
              </a:ext>
            </a:extLst>
          </p:cNvPr>
          <p:cNvGrpSpPr/>
          <p:nvPr/>
        </p:nvGrpSpPr>
        <p:grpSpPr>
          <a:xfrm>
            <a:off x="300762" y="326320"/>
            <a:ext cx="1303528" cy="648830"/>
            <a:chOff x="1778000" y="2070542"/>
            <a:chExt cx="1929892" cy="1111320"/>
          </a:xfrm>
        </p:grpSpPr>
        <p:sp>
          <p:nvSpPr>
            <p:cNvPr id="3" name="Rectangle : coins arrondis 2">
              <a:extLst>
                <a:ext uri="{FF2B5EF4-FFF2-40B4-BE49-F238E27FC236}">
                  <a16:creationId xmlns:a16="http://schemas.microsoft.com/office/drawing/2014/main" id="{91705FA9-4028-FB4B-AB9A-DE6D665E764C}"/>
                </a:ext>
              </a:extLst>
            </p:cNvPr>
            <p:cNvSpPr/>
            <p:nvPr/>
          </p:nvSpPr>
          <p:spPr>
            <a:xfrm>
              <a:off x="1778000" y="2070542"/>
              <a:ext cx="1929892" cy="111132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3749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F9077747-534F-2044-9229-52502CB88CFD}"/>
                </a:ext>
              </a:extLst>
            </p:cNvPr>
            <p:cNvSpPr txBox="1"/>
            <p:nvPr/>
          </p:nvSpPr>
          <p:spPr>
            <a:xfrm>
              <a:off x="1989380" y="2241482"/>
              <a:ext cx="1494992" cy="896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CM1</a:t>
              </a:r>
            </a:p>
          </p:txBody>
        </p:sp>
      </p:grp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70C29BA2-4605-AB49-A4C5-693C7E948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www.maitresseherisson.com</a:t>
            </a:r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055249C8-EA56-BA4B-A048-763534C8295C}"/>
              </a:ext>
            </a:extLst>
          </p:cNvPr>
          <p:cNvGrpSpPr/>
          <p:nvPr/>
        </p:nvGrpSpPr>
        <p:grpSpPr>
          <a:xfrm>
            <a:off x="1675555" y="299815"/>
            <a:ext cx="10324408" cy="695717"/>
            <a:chOff x="933796" y="5711291"/>
            <a:chExt cx="10324408" cy="742604"/>
          </a:xfrm>
        </p:grpSpPr>
        <p:sp>
          <p:nvSpPr>
            <p:cNvPr id="20" name="Rectangle : coins arrondis 19">
              <a:extLst>
                <a:ext uri="{FF2B5EF4-FFF2-40B4-BE49-F238E27FC236}">
                  <a16:creationId xmlns:a16="http://schemas.microsoft.com/office/drawing/2014/main" id="{A4C1B47E-3B72-F542-AACF-8BF0B1A8940A}"/>
                </a:ext>
              </a:extLst>
            </p:cNvPr>
            <p:cNvSpPr/>
            <p:nvPr/>
          </p:nvSpPr>
          <p:spPr>
            <a:xfrm>
              <a:off x="933796" y="5711291"/>
              <a:ext cx="10324408" cy="74260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28" name="ZoneTexte 27">
              <a:extLst>
                <a:ext uri="{FF2B5EF4-FFF2-40B4-BE49-F238E27FC236}">
                  <a16:creationId xmlns:a16="http://schemas.microsoft.com/office/drawing/2014/main" id="{B29D90F8-F9BA-0743-9D0A-FB53246960AB}"/>
                </a:ext>
              </a:extLst>
            </p:cNvPr>
            <p:cNvSpPr txBox="1"/>
            <p:nvPr/>
          </p:nvSpPr>
          <p:spPr>
            <a:xfrm>
              <a:off x="1005306" y="5784765"/>
              <a:ext cx="10001398" cy="558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800" b="1" dirty="0">
                  <a:solidFill>
                    <a:srgbClr val="374997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Fractions décimales : </a:t>
              </a:r>
              <a:r>
                <a:rPr lang="fr-FR" sz="2800" b="1" dirty="0">
                  <a:solidFill>
                    <a:srgbClr val="FF41A5"/>
                  </a:solidFill>
                  <a:latin typeface="Century Gothic" panose="020B0502020202020204" pitchFamily="34" charset="0"/>
                  <a:cs typeface="Baloo" panose="03080902040302020200" pitchFamily="66" charset="77"/>
                </a:rPr>
                <a:t>Mission 2</a:t>
              </a:r>
            </a:p>
          </p:txBody>
        </p:sp>
      </p:grpSp>
      <p:pic>
        <p:nvPicPr>
          <p:cNvPr id="8" name="Image 7">
            <a:extLst>
              <a:ext uri="{FF2B5EF4-FFF2-40B4-BE49-F238E27FC236}">
                <a16:creationId xmlns:a16="http://schemas.microsoft.com/office/drawing/2014/main" id="{7A045F90-19DB-F742-80A8-FC0A078FF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68" y="1894380"/>
            <a:ext cx="10184515" cy="331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8842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5146</TotalTime>
  <Words>949</Words>
  <Application>Microsoft Macintosh PowerPoint</Application>
  <PresentationFormat>Grand écran</PresentationFormat>
  <Paragraphs>199</Paragraphs>
  <Slides>45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Calibri Light</vt:lpstr>
      <vt:lpstr>Century Gothic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Microsoft Office User</cp:lastModifiedBy>
  <cp:revision>121</cp:revision>
  <dcterms:created xsi:type="dcterms:W3CDTF">2021-08-14T07:02:46Z</dcterms:created>
  <dcterms:modified xsi:type="dcterms:W3CDTF">2022-10-27T20:28:38Z</dcterms:modified>
</cp:coreProperties>
</file>