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15" r:id="rId2"/>
    <p:sldId id="774" r:id="rId3"/>
    <p:sldId id="928" r:id="rId4"/>
    <p:sldId id="927" r:id="rId5"/>
    <p:sldId id="718" r:id="rId6"/>
    <p:sldId id="1031" r:id="rId7"/>
    <p:sldId id="435" r:id="rId8"/>
    <p:sldId id="1189" r:id="rId9"/>
    <p:sldId id="1002" r:id="rId10"/>
    <p:sldId id="1032" r:id="rId11"/>
    <p:sldId id="756" r:id="rId12"/>
    <p:sldId id="857" r:id="rId13"/>
    <p:sldId id="1036" r:id="rId14"/>
    <p:sldId id="1037" r:id="rId15"/>
    <p:sldId id="1038" r:id="rId16"/>
    <p:sldId id="1039" r:id="rId17"/>
    <p:sldId id="1040" r:id="rId18"/>
    <p:sldId id="1044" r:id="rId19"/>
    <p:sldId id="840" r:id="rId20"/>
    <p:sldId id="1013" r:id="rId21"/>
    <p:sldId id="973" r:id="rId22"/>
    <p:sldId id="969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997"/>
    <a:srgbClr val="FF41A5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62"/>
    <p:restoredTop sz="96272"/>
  </p:normalViewPr>
  <p:slideViewPr>
    <p:cSldViewPr snapToGrid="0" snapToObjects="1">
      <p:cViewPr varScale="1">
        <p:scale>
          <a:sx n="64" d="100"/>
          <a:sy n="64" d="100"/>
        </p:scale>
        <p:origin x="17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27/10/2022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27/10/2022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246A6E-5BB3-3D4E-8D01-2C4453FD6663}"/>
              </a:ext>
            </a:extLst>
          </p:cNvPr>
          <p:cNvGrpSpPr/>
          <p:nvPr/>
        </p:nvGrpSpPr>
        <p:grpSpPr>
          <a:xfrm>
            <a:off x="120527" y="996039"/>
            <a:ext cx="1941953" cy="1080655"/>
            <a:chOff x="933799" y="5747786"/>
            <a:chExt cx="10072904" cy="367177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09EDC38B-DCF0-3F40-A9EE-1925AFA4529B}"/>
                </a:ext>
              </a:extLst>
            </p:cNvPr>
            <p:cNvSpPr/>
            <p:nvPr/>
          </p:nvSpPr>
          <p:spPr>
            <a:xfrm>
              <a:off x="933799" y="5747786"/>
              <a:ext cx="6871760" cy="3671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7549F80-91F6-AC41-B5C0-2B879F02158C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28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</a:t>
              </a:r>
            </a:p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Défi n°4</a:t>
              </a:r>
              <a:endPara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39E69C1-6B35-274F-8DCB-5A22CB719109}"/>
              </a:ext>
            </a:extLst>
          </p:cNvPr>
          <p:cNvSpPr/>
          <p:nvPr/>
        </p:nvSpPr>
        <p:spPr>
          <a:xfrm>
            <a:off x="120527" y="176062"/>
            <a:ext cx="1303528" cy="648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CM1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7DDECE-6009-9A4F-99E1-AC434DE1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90" y="-1"/>
            <a:ext cx="101521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</a:t>
            </a:r>
            <a:r>
              <a:rPr lang="fr-FR" sz="2800" b="1">
                <a:solidFill>
                  <a:srgbClr val="C3A7BA"/>
                </a:solidFill>
                <a:latin typeface="Century Gothic" panose="020B0502020202020204" pitchFamily="34" charset="0"/>
              </a:rPr>
              <a:t>: </a:t>
            </a:r>
            <a:r>
              <a:rPr lang="fr-FR" sz="2800">
                <a:solidFill>
                  <a:srgbClr val="C3A7BA"/>
                </a:solidFill>
                <a:latin typeface="Century Gothic" panose="020B0502020202020204" pitchFamily="34" charset="0"/>
              </a:rPr>
              <a:t>Jouer avec les jeux de cartes sur les tables de multiplication</a:t>
            </a:r>
            <a:endParaRPr lang="fr-FR" sz="28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9ADE5CC-2604-B443-B8FE-6B1DD928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91" y="1058153"/>
            <a:ext cx="8047017" cy="573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9ADE5CC-2604-B443-B8FE-6B1DD928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16" y="1154223"/>
            <a:ext cx="5412617" cy="38589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D23F12-9B7C-3D43-A24B-D17B4877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204" y="1121517"/>
            <a:ext cx="3390204" cy="3888976"/>
          </a:xfrm>
          <a:prstGeom prst="rect">
            <a:avLst/>
          </a:prstGeom>
        </p:spPr>
      </p:pic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7F8CA819-208C-384C-AFAD-B2E5C494FFEF}"/>
              </a:ext>
            </a:extLst>
          </p:cNvPr>
          <p:cNvSpPr/>
          <p:nvPr/>
        </p:nvSpPr>
        <p:spPr>
          <a:xfrm>
            <a:off x="518066" y="5265748"/>
            <a:ext cx="11155868" cy="116613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 De quel matériel disposez-vous ?</a:t>
            </a:r>
          </a:p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représente l’objet sur la feuille ?</a:t>
            </a:r>
          </a:p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À quoi peuvent servir les traits sur la feuille ?</a:t>
            </a:r>
          </a:p>
        </p:txBody>
      </p:sp>
    </p:spTree>
    <p:extLst>
      <p:ext uri="{BB962C8B-B14F-4D97-AF65-F5344CB8AC3E}">
        <p14:creationId xmlns:p14="http://schemas.microsoft.com/office/powerpoint/2010/main" val="166576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9ADE5CC-2604-B443-B8FE-6B1DD928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16" y="1154223"/>
            <a:ext cx="5412617" cy="38589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D23F12-9B7C-3D43-A24B-D17B4877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204" y="1121517"/>
            <a:ext cx="3390204" cy="3888976"/>
          </a:xfrm>
          <a:prstGeom prst="rect">
            <a:avLst/>
          </a:prstGeom>
        </p:spPr>
      </p:pic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7F8CA819-208C-384C-AFAD-B2E5C494FFEF}"/>
              </a:ext>
            </a:extLst>
          </p:cNvPr>
          <p:cNvSpPr/>
          <p:nvPr/>
        </p:nvSpPr>
        <p:spPr>
          <a:xfrm>
            <a:off x="518066" y="5265748"/>
            <a:ext cx="11155868" cy="1166131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Lors de cette mission, vous allez utiliser le verre doseur reproduit sur la feuille A4 pour représenter le niveau de chaque ingrédient nécessaire à la recette. Les quantités d’ingrédients sont indiquées à l’aide de fractions.</a:t>
            </a:r>
          </a:p>
        </p:txBody>
      </p:sp>
    </p:spTree>
    <p:extLst>
      <p:ext uri="{BB962C8B-B14F-4D97-AF65-F5344CB8AC3E}">
        <p14:creationId xmlns:p14="http://schemas.microsoft.com/office/powerpoint/2010/main" val="164540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9275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294411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91E6594-6553-854A-ABD9-8D1CF6D2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8" y="1660472"/>
            <a:ext cx="9520983" cy="40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30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015EAEE-BAAB-5242-B655-5D6935584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56" y="1064367"/>
            <a:ext cx="7925288" cy="56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4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129373" y="1814856"/>
            <a:ext cx="5832947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227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47799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</a:t>
            </a:r>
            <a:r>
              <a:rPr lang="fr-FR" sz="2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– </a:t>
            </a:r>
            <a:r>
              <a:rPr lang="fr-FR" sz="26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Entraînement Mission 1</a:t>
            </a:r>
            <a:endParaRPr lang="fr-FR" sz="2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3F0F14E-292D-1040-8DDE-A786D5B9C580}"/>
              </a:ext>
            </a:extLst>
          </p:cNvPr>
          <p:cNvGrpSpPr/>
          <p:nvPr/>
        </p:nvGrpSpPr>
        <p:grpSpPr>
          <a:xfrm>
            <a:off x="158263" y="185142"/>
            <a:ext cx="1266091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046E529-DE38-2D46-A793-5CC58B9C677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FF735-8347-B34F-A8B7-EBC51990EDA4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B52A36B-0364-3E4B-B74B-298D3DB5086F}"/>
              </a:ext>
            </a:extLst>
          </p:cNvPr>
          <p:cNvSpPr txBox="1"/>
          <p:nvPr/>
        </p:nvSpPr>
        <p:spPr>
          <a:xfrm>
            <a:off x="2017461" y="87937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Ex. 1, 2, 10 et 11 p.36</a:t>
            </a:r>
            <a:endParaRPr lang="fr-FR" sz="24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BF696F-B6D4-9E4F-9347-F0DBAB59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34" y="1444410"/>
            <a:ext cx="3988391" cy="14858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8E4B44-CF84-4A47-847B-72ACE261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34" y="3001406"/>
            <a:ext cx="3988390" cy="36113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761902C-6C5B-CF4F-9740-A843CDE82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490" y="1463552"/>
            <a:ext cx="4778615" cy="52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91883D5-FCBB-8A4A-BECF-D94A2DE87046}"/>
              </a:ext>
            </a:extLst>
          </p:cNvPr>
          <p:cNvGrpSpPr/>
          <p:nvPr/>
        </p:nvGrpSpPr>
        <p:grpSpPr>
          <a:xfrm>
            <a:off x="280307" y="117510"/>
            <a:ext cx="1303528" cy="648830"/>
            <a:chOff x="1511522" y="2178115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5479D48-E990-CF4E-813F-3FEBF9487291}"/>
                </a:ext>
              </a:extLst>
            </p:cNvPr>
            <p:cNvSpPr/>
            <p:nvPr/>
          </p:nvSpPr>
          <p:spPr>
            <a:xfrm>
              <a:off x="1511522" y="2178115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7AED846-8391-A245-9104-19D993BF830D}"/>
                </a:ext>
              </a:extLst>
            </p:cNvPr>
            <p:cNvSpPr txBox="1"/>
            <p:nvPr/>
          </p:nvSpPr>
          <p:spPr>
            <a:xfrm>
              <a:off x="1708433" y="227017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62915A0-2284-AE4B-A916-F9305DD46E5B}"/>
              </a:ext>
            </a:extLst>
          </p:cNvPr>
          <p:cNvGrpSpPr/>
          <p:nvPr/>
        </p:nvGrpSpPr>
        <p:grpSpPr>
          <a:xfrm>
            <a:off x="1714143" y="94066"/>
            <a:ext cx="10094235" cy="695717"/>
            <a:chOff x="933796" y="5711291"/>
            <a:chExt cx="10324408" cy="742604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4E1C0364-2A46-0241-AE37-05E6E021BE40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637F4F-665C-D045-A4D8-DC4CACD89EA2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62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32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CD859EB-7C63-9140-8BCA-96324EEE2F76}"/>
              </a:ext>
            </a:extLst>
          </p:cNvPr>
          <p:cNvSpPr txBox="1"/>
          <p:nvPr/>
        </p:nvSpPr>
        <p:spPr>
          <a:xfrm>
            <a:off x="2017461" y="112019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Pose et résous les calculs suivants :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73DFC3D1-6DE7-6F47-8644-6C4B912D5D9A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	751 x 8			324 x 7</a:t>
            </a:r>
          </a:p>
          <a:p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	55 x 27		      82 x 63</a:t>
            </a:r>
          </a:p>
          <a:p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	892 x 251		      567 x 310</a:t>
            </a:r>
          </a:p>
        </p:txBody>
      </p:sp>
    </p:spTree>
    <p:extLst>
      <p:ext uri="{BB962C8B-B14F-4D97-AF65-F5344CB8AC3E}">
        <p14:creationId xmlns:p14="http://schemas.microsoft.com/office/powerpoint/2010/main" val="403780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20527" y="17606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20527" y="924693"/>
            <a:ext cx="2910227" cy="1080655"/>
            <a:chOff x="933799" y="5747786"/>
            <a:chExt cx="10072904" cy="367177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9" y="5747786"/>
              <a:ext cx="6871760" cy="3671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28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Géométrie :</a:t>
              </a:r>
            </a:p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Évaluation</a:t>
              </a:r>
              <a:endPara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35518A5-249B-4446-A8FE-D3F91F6D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004" y="0"/>
            <a:ext cx="4803995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3B22BE-62AE-CB44-B9C9-07B0EBA23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017" y="0"/>
            <a:ext cx="4847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8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246A6E-5BB3-3D4E-8D01-2C4453FD6663}"/>
              </a:ext>
            </a:extLst>
          </p:cNvPr>
          <p:cNvGrpSpPr/>
          <p:nvPr/>
        </p:nvGrpSpPr>
        <p:grpSpPr>
          <a:xfrm>
            <a:off x="120527" y="996039"/>
            <a:ext cx="1941953" cy="1080655"/>
            <a:chOff x="933799" y="5747786"/>
            <a:chExt cx="10072904" cy="367177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09EDC38B-DCF0-3F40-A9EE-1925AFA4529B}"/>
                </a:ext>
              </a:extLst>
            </p:cNvPr>
            <p:cNvSpPr/>
            <p:nvPr/>
          </p:nvSpPr>
          <p:spPr>
            <a:xfrm>
              <a:off x="933799" y="5747786"/>
              <a:ext cx="6871760" cy="3671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7549F80-91F6-AC41-B5C0-2B879F02158C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28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</a:t>
              </a:r>
            </a:p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Défi n°4</a:t>
              </a:r>
              <a:endPara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39E69C1-6B35-274F-8DCB-5A22CB719109}"/>
              </a:ext>
            </a:extLst>
          </p:cNvPr>
          <p:cNvSpPr/>
          <p:nvPr/>
        </p:nvSpPr>
        <p:spPr>
          <a:xfrm>
            <a:off x="120527" y="176062"/>
            <a:ext cx="1303528" cy="648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CM1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7DDECE-6009-9A4F-99E1-AC434DE1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90" y="-1"/>
            <a:ext cx="101521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671865" y="1636975"/>
            <a:ext cx="886128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00D1F34-478A-5C42-9670-98271F3577CC}"/>
              </a:ext>
            </a:extLst>
          </p:cNvPr>
          <p:cNvSpPr txBox="1"/>
          <p:nvPr/>
        </p:nvSpPr>
        <p:spPr>
          <a:xfrm>
            <a:off x="2232305" y="2789040"/>
            <a:ext cx="7740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Fractions décimales :</a:t>
            </a: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Vérification des </a:t>
            </a:r>
            <a:r>
              <a:rPr lang="fr-FR" sz="3200" dirty="0" err="1">
                <a:solidFill>
                  <a:srgbClr val="374997"/>
                </a:solidFill>
                <a:latin typeface="Century Gothic" panose="020B0502020202020204" pitchFamily="34" charset="0"/>
              </a:rPr>
              <a:t>pré-requis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 et situation de référence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Correction du défi calcul n°4</a:t>
            </a:r>
          </a:p>
        </p:txBody>
      </p:sp>
    </p:spTree>
    <p:extLst>
      <p:ext uri="{BB962C8B-B14F-4D97-AF65-F5344CB8AC3E}">
        <p14:creationId xmlns:p14="http://schemas.microsoft.com/office/powerpoint/2010/main" val="340297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35078" y="194000"/>
            <a:ext cx="2520199" cy="1183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35078" y="241844"/>
            <a:ext cx="2520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Fractions décimales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68124" y="1468510"/>
            <a:ext cx="2654106" cy="139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5 minutes 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6D57F9F-8BC6-1A4A-AD99-883717BC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61" y="474433"/>
            <a:ext cx="9164809" cy="59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135078" y="194000"/>
            <a:ext cx="2520199" cy="11838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135078" y="241844"/>
            <a:ext cx="2520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Fractions décimales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68124" y="1468510"/>
            <a:ext cx="2654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10 minutes pour comprendre ses erreurs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1ACBE4-9BDB-1343-AA80-8AD21DD1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08" y="346947"/>
            <a:ext cx="8980888" cy="63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2119089" y="393415"/>
            <a:ext cx="7742442" cy="95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2330469" y="559903"/>
            <a:ext cx="753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Fractions décimales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9861531" y="467569"/>
            <a:ext cx="2076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</a:t>
            </a:r>
          </a:p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page 34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5D65DCFC-5529-D64C-B213-BF544436D960}"/>
              </a:ext>
            </a:extLst>
          </p:cNvPr>
          <p:cNvSpPr/>
          <p:nvPr/>
        </p:nvSpPr>
        <p:spPr>
          <a:xfrm>
            <a:off x="2224779" y="1442822"/>
            <a:ext cx="7531062" cy="332879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quoi parle-t-on ? Que devons-nous chercher à faire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9F2A9C-416A-E84D-BD65-3D17810CAE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08"/>
          <a:stretch/>
        </p:blipFill>
        <p:spPr>
          <a:xfrm>
            <a:off x="628893" y="1932454"/>
            <a:ext cx="6395830" cy="47177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B5F329-4874-4D45-95CF-C32B8DB9F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76" r="50909"/>
          <a:stretch/>
        </p:blipFill>
        <p:spPr>
          <a:xfrm>
            <a:off x="7269906" y="1940523"/>
            <a:ext cx="3139786" cy="16338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201E7F-04D6-114E-8603-41958ABE7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815" y="3657635"/>
            <a:ext cx="4877093" cy="10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9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430</Words>
  <Application>Microsoft Macintosh PowerPoint</Application>
  <PresentationFormat>Grand écran</PresentationFormat>
  <Paragraphs>92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118</cp:revision>
  <dcterms:created xsi:type="dcterms:W3CDTF">2021-08-14T07:02:46Z</dcterms:created>
  <dcterms:modified xsi:type="dcterms:W3CDTF">2022-10-27T17:50:39Z</dcterms:modified>
</cp:coreProperties>
</file>