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715" r:id="rId2"/>
    <p:sldId id="774" r:id="rId3"/>
    <p:sldId id="928" r:id="rId4"/>
    <p:sldId id="924" r:id="rId5"/>
    <p:sldId id="718" r:id="rId6"/>
    <p:sldId id="856" r:id="rId7"/>
    <p:sldId id="966" r:id="rId8"/>
    <p:sldId id="967" r:id="rId9"/>
    <p:sldId id="945" r:id="rId10"/>
    <p:sldId id="946" r:id="rId11"/>
    <p:sldId id="1000" r:id="rId12"/>
    <p:sldId id="952" r:id="rId13"/>
    <p:sldId id="897" r:id="rId14"/>
    <p:sldId id="756" r:id="rId15"/>
    <p:sldId id="857" r:id="rId16"/>
    <p:sldId id="698" r:id="rId17"/>
    <p:sldId id="969" r:id="rId18"/>
    <p:sldId id="840" r:id="rId19"/>
    <p:sldId id="1013" r:id="rId20"/>
    <p:sldId id="981" r:id="rId21"/>
    <p:sldId id="990" r:id="rId22"/>
    <p:sldId id="995" r:id="rId23"/>
    <p:sldId id="994" r:id="rId24"/>
    <p:sldId id="993" r:id="rId25"/>
    <p:sldId id="992" r:id="rId26"/>
    <p:sldId id="991" r:id="rId27"/>
    <p:sldId id="1020" r:id="rId28"/>
    <p:sldId id="1017" r:id="rId29"/>
    <p:sldId id="1019" r:id="rId30"/>
    <p:sldId id="1021" r:id="rId31"/>
    <p:sldId id="1022" r:id="rId32"/>
    <p:sldId id="1023" r:id="rId33"/>
    <p:sldId id="1024" r:id="rId34"/>
    <p:sldId id="1027" r:id="rId35"/>
    <p:sldId id="1028" r:id="rId36"/>
    <p:sldId id="973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A5"/>
    <a:srgbClr val="374997"/>
    <a:srgbClr val="C3A7BA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96"/>
    <p:restoredTop sz="96272"/>
  </p:normalViewPr>
  <p:slideViewPr>
    <p:cSldViewPr snapToGrid="0" snapToObjects="1">
      <p:cViewPr varScale="1">
        <p:scale>
          <a:sx n="50" d="100"/>
          <a:sy n="50" d="100"/>
        </p:scale>
        <p:origin x="160" y="1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27/10/2022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27/10/2022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27/10/2022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27/10/2022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27/10/2022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27/10/2022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camus.net/index.php?option=com_content&amp;view=article&amp;id=305&amp;catid=41&amp;Itemid=219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camus.net/index.php?option=com_content&amp;view=article&amp;id=305&amp;catid=41&amp;Itemid=21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5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77D025D1-7580-C840-8957-8BA8AD8C7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772" y="1416813"/>
            <a:ext cx="7160456" cy="42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84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79682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Mémo 2 CM1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ED95A22E-569A-654A-97B2-733E45EF6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197" y="911970"/>
            <a:ext cx="8171605" cy="5774228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40F91817-C834-DB43-8704-4F8DAC628256}"/>
              </a:ext>
            </a:extLst>
          </p:cNvPr>
          <p:cNvSpPr/>
          <p:nvPr/>
        </p:nvSpPr>
        <p:spPr>
          <a:xfrm>
            <a:off x="6935190" y="1389413"/>
            <a:ext cx="142504" cy="142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DE34DD8-BBCC-124A-BCF0-AF3F083E7D77}"/>
              </a:ext>
            </a:extLst>
          </p:cNvPr>
          <p:cNvSpPr/>
          <p:nvPr/>
        </p:nvSpPr>
        <p:spPr>
          <a:xfrm>
            <a:off x="9592236" y="2866347"/>
            <a:ext cx="142504" cy="142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8F39CA1-A3EF-AA4D-BE71-A45DBC047845}"/>
              </a:ext>
            </a:extLst>
          </p:cNvPr>
          <p:cNvSpPr/>
          <p:nvPr/>
        </p:nvSpPr>
        <p:spPr>
          <a:xfrm>
            <a:off x="8619565" y="3067235"/>
            <a:ext cx="142504" cy="142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7285FDB-B726-2243-BC5E-A0B94D8BB0BD}"/>
              </a:ext>
            </a:extLst>
          </p:cNvPr>
          <p:cNvSpPr/>
          <p:nvPr/>
        </p:nvSpPr>
        <p:spPr>
          <a:xfrm>
            <a:off x="9282953" y="4304364"/>
            <a:ext cx="142504" cy="1425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E33D5FA-3CC0-324F-B16A-C7A26B59DB9D}"/>
              </a:ext>
            </a:extLst>
          </p:cNvPr>
          <p:cNvSpPr/>
          <p:nvPr/>
        </p:nvSpPr>
        <p:spPr>
          <a:xfrm>
            <a:off x="8578293" y="3799084"/>
            <a:ext cx="142504" cy="1425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FFE8501-840A-B442-BA57-A9E6CC30C7DE}"/>
              </a:ext>
            </a:extLst>
          </p:cNvPr>
          <p:cNvSpPr/>
          <p:nvPr/>
        </p:nvSpPr>
        <p:spPr>
          <a:xfrm>
            <a:off x="9734740" y="5803526"/>
            <a:ext cx="142504" cy="1425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423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 entraînement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DB3ECBDA-2585-554A-9FF7-01379DD93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753" y="1069751"/>
            <a:ext cx="9187476" cy="56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1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FC1180E-E508-2044-A29A-D20212928E06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   </a:t>
            </a:r>
            <a:r>
              <a:rPr lang="fr-FR" sz="26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– </a:t>
            </a:r>
            <a:r>
              <a:rPr lang="fr-FR" sz="26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Jeu sur les tables de multiplication : </a:t>
            </a:r>
            <a:r>
              <a:rPr lang="fr-FR" sz="26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TRIO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171BA29-9197-694E-B71F-4D684A76E59F}"/>
              </a:ext>
            </a:extLst>
          </p:cNvPr>
          <p:cNvGrpSpPr/>
          <p:nvPr/>
        </p:nvGrpSpPr>
        <p:grpSpPr>
          <a:xfrm>
            <a:off x="154165" y="192726"/>
            <a:ext cx="1487065" cy="578583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29CCD6CD-469E-0A41-9ADA-5E051F05600A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C5CCDEA-A1F6-D441-9128-643511B93DB6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49F4B93C-3226-DA44-BC1C-205A5CA6D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5" y="1187450"/>
            <a:ext cx="11618540" cy="93581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482A048-39DB-A146-8B3D-7B989C286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20" y="2230624"/>
            <a:ext cx="5144469" cy="450679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D9874CF-6AAA-0746-A1B9-7A336E6EF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708" y="2243297"/>
            <a:ext cx="5175218" cy="4486931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323F0963-BFD1-5C4F-9FAD-D30E55F332F6}"/>
              </a:ext>
            </a:extLst>
          </p:cNvPr>
          <p:cNvSpPr txBox="1"/>
          <p:nvPr/>
        </p:nvSpPr>
        <p:spPr>
          <a:xfrm>
            <a:off x="6509" y="793388"/>
            <a:ext cx="1218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https://</a:t>
            </a:r>
            <a:r>
              <a:rPr lang="fr-FR" dirty="0" err="1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acamus.net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/</a:t>
            </a:r>
            <a:r>
              <a:rPr lang="fr-FR" dirty="0" err="1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index.php?option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=</a:t>
            </a:r>
            <a:r>
              <a:rPr lang="fr-FR" dirty="0" err="1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com_content&amp;view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=</a:t>
            </a:r>
            <a:r>
              <a:rPr lang="fr-FR" dirty="0" err="1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article&amp;id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=305&amp;catid=41&amp;Itemid=219</a:t>
            </a:r>
            <a:endParaRPr lang="fr-FR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59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5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Relations et propriétés géométriques : </a:t>
            </a:r>
            <a:endParaRPr lang="fr-FR" sz="2800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3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03513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7A9D26-BAE1-5248-94B4-07A21D6E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91883D5-FCBB-8A4A-BECF-D94A2DE87046}"/>
              </a:ext>
            </a:extLst>
          </p:cNvPr>
          <p:cNvGrpSpPr/>
          <p:nvPr/>
        </p:nvGrpSpPr>
        <p:grpSpPr>
          <a:xfrm>
            <a:off x="280307" y="117510"/>
            <a:ext cx="1303528" cy="648830"/>
            <a:chOff x="1511522" y="2178115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95479D48-E990-CF4E-813F-3FEBF9487291}"/>
                </a:ext>
              </a:extLst>
            </p:cNvPr>
            <p:cNvSpPr/>
            <p:nvPr/>
          </p:nvSpPr>
          <p:spPr>
            <a:xfrm>
              <a:off x="1511522" y="2178115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7AED846-8391-A245-9104-19D993BF830D}"/>
                </a:ext>
              </a:extLst>
            </p:cNvPr>
            <p:cNvSpPr txBox="1"/>
            <p:nvPr/>
          </p:nvSpPr>
          <p:spPr>
            <a:xfrm>
              <a:off x="1708433" y="227017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62915A0-2284-AE4B-A916-F9305DD46E5B}"/>
              </a:ext>
            </a:extLst>
          </p:cNvPr>
          <p:cNvGrpSpPr/>
          <p:nvPr/>
        </p:nvGrpSpPr>
        <p:grpSpPr>
          <a:xfrm>
            <a:off x="1714143" y="94066"/>
            <a:ext cx="10094235" cy="695717"/>
            <a:chOff x="933796" y="5711291"/>
            <a:chExt cx="10324408" cy="742604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4E1C0364-2A46-0241-AE37-05E6E021BE40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9637F4F-665C-D045-A4D8-DC4CACD89EA2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mission 3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3E4B64F9-4273-8A4D-8012-F97D0B78EA29}"/>
              </a:ext>
            </a:extLst>
          </p:cNvPr>
          <p:cNvSpPr txBox="1"/>
          <p:nvPr/>
        </p:nvSpPr>
        <p:spPr>
          <a:xfrm>
            <a:off x="2012791" y="959879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Ex. </a:t>
            </a:r>
            <a:r>
              <a:rPr lang="fr-FR" sz="2000" dirty="0">
                <a:latin typeface="Century Gothic" panose="020B0502020202020204" pitchFamily="34" charset="0"/>
              </a:rPr>
              <a:t>33, 34 et 35 p.112</a:t>
            </a:r>
            <a:endParaRPr lang="fr-FR" sz="2000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9F03AE-1ECB-1B40-BFFE-EB4136BBC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23377"/>
            <a:ext cx="3505200" cy="35941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350710B-B72B-824F-9EF7-5BDCA4C03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291" y="2519587"/>
            <a:ext cx="3200400" cy="13335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77577C4-1C2C-0144-95F4-2E8F11155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285" y="1568450"/>
            <a:ext cx="35052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25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7A9D26-BAE1-5248-94B4-07A21D6E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91883D5-FCBB-8A4A-BECF-D94A2DE87046}"/>
              </a:ext>
            </a:extLst>
          </p:cNvPr>
          <p:cNvGrpSpPr/>
          <p:nvPr/>
        </p:nvGrpSpPr>
        <p:grpSpPr>
          <a:xfrm>
            <a:off x="280307" y="117510"/>
            <a:ext cx="1303528" cy="648830"/>
            <a:chOff x="1511522" y="2178115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95479D48-E990-CF4E-813F-3FEBF9487291}"/>
                </a:ext>
              </a:extLst>
            </p:cNvPr>
            <p:cNvSpPr/>
            <p:nvPr/>
          </p:nvSpPr>
          <p:spPr>
            <a:xfrm>
              <a:off x="1511522" y="2178115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7AED846-8391-A245-9104-19D993BF830D}"/>
                </a:ext>
              </a:extLst>
            </p:cNvPr>
            <p:cNvSpPr txBox="1"/>
            <p:nvPr/>
          </p:nvSpPr>
          <p:spPr>
            <a:xfrm>
              <a:off x="1708433" y="227017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62915A0-2284-AE4B-A916-F9305DD46E5B}"/>
              </a:ext>
            </a:extLst>
          </p:cNvPr>
          <p:cNvGrpSpPr/>
          <p:nvPr/>
        </p:nvGrpSpPr>
        <p:grpSpPr>
          <a:xfrm>
            <a:off x="1714143" y="94066"/>
            <a:ext cx="10094235" cy="695717"/>
            <a:chOff x="933796" y="5711291"/>
            <a:chExt cx="10324408" cy="742604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4E1C0364-2A46-0241-AE37-05E6E021BE40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9637F4F-665C-D045-A4D8-DC4CACD89EA2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62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32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ACD859EB-7C63-9140-8BCA-96324EEE2F76}"/>
              </a:ext>
            </a:extLst>
          </p:cNvPr>
          <p:cNvSpPr txBox="1"/>
          <p:nvPr/>
        </p:nvSpPr>
        <p:spPr>
          <a:xfrm>
            <a:off x="2017461" y="1120196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Pose et résous les calculs suivants :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73DFC3D1-6DE7-6F47-8644-6C4B912D5D9A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		237 x 4			3076 x 5</a:t>
            </a:r>
          </a:p>
          <a:p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		845 x 32		      542 x 71</a:t>
            </a:r>
          </a:p>
          <a:p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		7 418 x 438		4 905 x 406</a:t>
            </a:r>
          </a:p>
        </p:txBody>
      </p:sp>
    </p:spTree>
    <p:extLst>
      <p:ext uri="{BB962C8B-B14F-4D97-AF65-F5344CB8AC3E}">
        <p14:creationId xmlns:p14="http://schemas.microsoft.com/office/powerpoint/2010/main" val="2190024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5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261319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564031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Relations et propriétés géométriques : 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Synthèse, retour sur la situation de référence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Relations et propriétés géométriques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Préparation à l’évaluation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TRIO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47799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173017" y="1564031"/>
            <a:ext cx="5832947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Géométrie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Révision 3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Régulation, </a:t>
            </a:r>
            <a:r>
              <a:rPr lang="fr-FR" sz="2800" b="1" dirty="0" err="1">
                <a:solidFill>
                  <a:srgbClr val="374997"/>
                </a:solidFill>
                <a:latin typeface="Century Gothic" panose="020B0502020202020204" pitchFamily="34" charset="0"/>
              </a:rPr>
              <a:t>rebrassage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052278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synthèse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68B35183-D111-F14B-8A0D-8689FB77932D}"/>
              </a:ext>
            </a:extLst>
          </p:cNvPr>
          <p:cNvSpPr/>
          <p:nvPr/>
        </p:nvSpPr>
        <p:spPr>
          <a:xfrm>
            <a:off x="279863" y="1272216"/>
            <a:ext cx="4114800" cy="84011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qu’une droite ?</a:t>
            </a:r>
          </a:p>
        </p:txBody>
      </p:sp>
    </p:spTree>
    <p:extLst>
      <p:ext uri="{BB962C8B-B14F-4D97-AF65-F5344CB8AC3E}">
        <p14:creationId xmlns:p14="http://schemas.microsoft.com/office/powerpoint/2010/main" val="318449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synthèse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68B35183-D111-F14B-8A0D-8689FB77932D}"/>
              </a:ext>
            </a:extLst>
          </p:cNvPr>
          <p:cNvSpPr/>
          <p:nvPr/>
        </p:nvSpPr>
        <p:spPr>
          <a:xfrm>
            <a:off x="279863" y="1272216"/>
            <a:ext cx="4114800" cy="84011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qu’une droite ?</a:t>
            </a:r>
          </a:p>
        </p:txBody>
      </p:sp>
      <p:sp>
        <p:nvSpPr>
          <p:cNvPr id="15" name="Rectangle : avec coins arrondis en haut 14">
            <a:extLst>
              <a:ext uri="{FF2B5EF4-FFF2-40B4-BE49-F238E27FC236}">
                <a16:creationId xmlns:a16="http://schemas.microsoft.com/office/drawing/2014/main" id="{1CF1D231-1B7D-5547-97F1-30323388B547}"/>
              </a:ext>
            </a:extLst>
          </p:cNvPr>
          <p:cNvSpPr/>
          <p:nvPr/>
        </p:nvSpPr>
        <p:spPr>
          <a:xfrm>
            <a:off x="130234" y="4648556"/>
            <a:ext cx="4414057" cy="840117"/>
          </a:xfrm>
          <a:prstGeom prst="round2SameRect">
            <a:avLst/>
          </a:prstGeom>
          <a:solidFill>
            <a:srgbClr val="FF41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 segment ?</a:t>
            </a:r>
          </a:p>
        </p:txBody>
      </p:sp>
    </p:spTree>
    <p:extLst>
      <p:ext uri="{BB962C8B-B14F-4D97-AF65-F5344CB8AC3E}">
        <p14:creationId xmlns:p14="http://schemas.microsoft.com/office/powerpoint/2010/main" val="2688575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synthèse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68B35183-D111-F14B-8A0D-8689FB77932D}"/>
              </a:ext>
            </a:extLst>
          </p:cNvPr>
          <p:cNvSpPr/>
          <p:nvPr/>
        </p:nvSpPr>
        <p:spPr>
          <a:xfrm>
            <a:off x="279863" y="1272216"/>
            <a:ext cx="4114800" cy="84011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qu’une droite ?</a:t>
            </a:r>
          </a:p>
        </p:txBody>
      </p:sp>
      <p:sp>
        <p:nvSpPr>
          <p:cNvPr id="9" name="Rectangle : avec coins arrondis en haut 8">
            <a:extLst>
              <a:ext uri="{FF2B5EF4-FFF2-40B4-BE49-F238E27FC236}">
                <a16:creationId xmlns:a16="http://schemas.microsoft.com/office/drawing/2014/main" id="{E9031C4E-E48A-E944-888D-5EC106D81693}"/>
              </a:ext>
            </a:extLst>
          </p:cNvPr>
          <p:cNvSpPr/>
          <p:nvPr/>
        </p:nvSpPr>
        <p:spPr>
          <a:xfrm>
            <a:off x="4681035" y="2172972"/>
            <a:ext cx="7031438" cy="966484"/>
          </a:xfrm>
          <a:prstGeom prst="round2SameRect">
            <a:avLst/>
          </a:prstGeom>
          <a:solidFill>
            <a:srgbClr val="C3A7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Quand est-ce qu’un point appartient à une droite ? (ou à un segment ?)</a:t>
            </a:r>
          </a:p>
        </p:txBody>
      </p:sp>
      <p:sp>
        <p:nvSpPr>
          <p:cNvPr id="10" name="Rectangle : avec coins arrondis en haut 9">
            <a:extLst>
              <a:ext uri="{FF2B5EF4-FFF2-40B4-BE49-F238E27FC236}">
                <a16:creationId xmlns:a16="http://schemas.microsoft.com/office/drawing/2014/main" id="{3FDBA80B-B74A-8442-BF51-42E56544CE4A}"/>
              </a:ext>
            </a:extLst>
          </p:cNvPr>
          <p:cNvSpPr/>
          <p:nvPr/>
        </p:nvSpPr>
        <p:spPr>
          <a:xfrm>
            <a:off x="130234" y="4648556"/>
            <a:ext cx="4414057" cy="840117"/>
          </a:xfrm>
          <a:prstGeom prst="round2SameRect">
            <a:avLst/>
          </a:prstGeom>
          <a:solidFill>
            <a:srgbClr val="FF41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 segment ?</a:t>
            </a:r>
          </a:p>
        </p:txBody>
      </p:sp>
    </p:spTree>
    <p:extLst>
      <p:ext uri="{BB962C8B-B14F-4D97-AF65-F5344CB8AC3E}">
        <p14:creationId xmlns:p14="http://schemas.microsoft.com/office/powerpoint/2010/main" val="2824148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synthèse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68B35183-D111-F14B-8A0D-8689FB77932D}"/>
              </a:ext>
            </a:extLst>
          </p:cNvPr>
          <p:cNvSpPr/>
          <p:nvPr/>
        </p:nvSpPr>
        <p:spPr>
          <a:xfrm>
            <a:off x="279863" y="1272216"/>
            <a:ext cx="4114800" cy="84011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qu’une droite ?</a:t>
            </a:r>
          </a:p>
        </p:txBody>
      </p:sp>
      <p:sp>
        <p:nvSpPr>
          <p:cNvPr id="9" name="Rectangle : avec coins arrondis en haut 8">
            <a:extLst>
              <a:ext uri="{FF2B5EF4-FFF2-40B4-BE49-F238E27FC236}">
                <a16:creationId xmlns:a16="http://schemas.microsoft.com/office/drawing/2014/main" id="{E9031C4E-E48A-E944-888D-5EC106D81693}"/>
              </a:ext>
            </a:extLst>
          </p:cNvPr>
          <p:cNvSpPr/>
          <p:nvPr/>
        </p:nvSpPr>
        <p:spPr>
          <a:xfrm>
            <a:off x="4681035" y="2172972"/>
            <a:ext cx="7031438" cy="966484"/>
          </a:xfrm>
          <a:prstGeom prst="round2SameRect">
            <a:avLst/>
          </a:prstGeom>
          <a:solidFill>
            <a:srgbClr val="C3A7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Quand est-ce qu’un point appartient à une droite ? (ou à un segment ?)</a:t>
            </a:r>
          </a:p>
        </p:txBody>
      </p: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B89F19D7-99A4-B644-9763-E1694A85EF4B}"/>
              </a:ext>
            </a:extLst>
          </p:cNvPr>
          <p:cNvSpPr/>
          <p:nvPr/>
        </p:nvSpPr>
        <p:spPr>
          <a:xfrm>
            <a:off x="4611526" y="4522818"/>
            <a:ext cx="7447639" cy="1113535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écrit-on : une droite AB ?  Un segment CD ? Un point E qui appartient à une droite d ?</a:t>
            </a:r>
          </a:p>
        </p:txBody>
      </p: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F8FAB47D-EC5C-3C46-B5D6-39FF948C38D0}"/>
              </a:ext>
            </a:extLst>
          </p:cNvPr>
          <p:cNvSpPr/>
          <p:nvPr/>
        </p:nvSpPr>
        <p:spPr>
          <a:xfrm>
            <a:off x="130234" y="4648556"/>
            <a:ext cx="4414057" cy="840117"/>
          </a:xfrm>
          <a:prstGeom prst="round2SameRect">
            <a:avLst/>
          </a:prstGeom>
          <a:solidFill>
            <a:srgbClr val="FF41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 segment ?</a:t>
            </a:r>
          </a:p>
        </p:txBody>
      </p:sp>
    </p:spTree>
    <p:extLst>
      <p:ext uri="{BB962C8B-B14F-4D97-AF65-F5344CB8AC3E}">
        <p14:creationId xmlns:p14="http://schemas.microsoft.com/office/powerpoint/2010/main" val="638464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synthèse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68B35183-D111-F14B-8A0D-8689FB77932D}"/>
              </a:ext>
            </a:extLst>
          </p:cNvPr>
          <p:cNvSpPr/>
          <p:nvPr/>
        </p:nvSpPr>
        <p:spPr>
          <a:xfrm>
            <a:off x="279863" y="1272216"/>
            <a:ext cx="4114800" cy="84011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qu’une droite ?</a:t>
            </a:r>
          </a:p>
        </p:txBody>
      </p:sp>
      <p:sp>
        <p:nvSpPr>
          <p:cNvPr id="9" name="Rectangle : avec coins arrondis en haut 8">
            <a:extLst>
              <a:ext uri="{FF2B5EF4-FFF2-40B4-BE49-F238E27FC236}">
                <a16:creationId xmlns:a16="http://schemas.microsoft.com/office/drawing/2014/main" id="{E9031C4E-E48A-E944-888D-5EC106D81693}"/>
              </a:ext>
            </a:extLst>
          </p:cNvPr>
          <p:cNvSpPr/>
          <p:nvPr/>
        </p:nvSpPr>
        <p:spPr>
          <a:xfrm>
            <a:off x="4681035" y="2172972"/>
            <a:ext cx="7031438" cy="966484"/>
          </a:xfrm>
          <a:prstGeom prst="round2SameRect">
            <a:avLst/>
          </a:prstGeom>
          <a:solidFill>
            <a:srgbClr val="C3A7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Quand est-ce qu’un point appartient à une droite ? (ou à un segment ?)</a:t>
            </a:r>
          </a:p>
        </p:txBody>
      </p: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97AF52CE-2FEC-8A47-92D9-331A9C391D67}"/>
              </a:ext>
            </a:extLst>
          </p:cNvPr>
          <p:cNvSpPr/>
          <p:nvPr/>
        </p:nvSpPr>
        <p:spPr>
          <a:xfrm>
            <a:off x="130235" y="2625894"/>
            <a:ext cx="4414057" cy="840117"/>
          </a:xfrm>
          <a:prstGeom prst="round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C’est quoi un angle droit ?</a:t>
            </a:r>
          </a:p>
        </p:txBody>
      </p: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47594456-D587-E840-8084-36A78923E00F}"/>
              </a:ext>
            </a:extLst>
          </p:cNvPr>
          <p:cNvSpPr/>
          <p:nvPr/>
        </p:nvSpPr>
        <p:spPr>
          <a:xfrm>
            <a:off x="4611526" y="4522818"/>
            <a:ext cx="7447639" cy="1113535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écrit-on : une droite AB ?  Un segment CD ? Un point E qui appartient à une droite d ?</a:t>
            </a:r>
          </a:p>
        </p:txBody>
      </p: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B9FF164D-87F8-A149-9BE7-6C0CD5CFC422}"/>
              </a:ext>
            </a:extLst>
          </p:cNvPr>
          <p:cNvSpPr/>
          <p:nvPr/>
        </p:nvSpPr>
        <p:spPr>
          <a:xfrm>
            <a:off x="130234" y="4648556"/>
            <a:ext cx="4414057" cy="840117"/>
          </a:xfrm>
          <a:prstGeom prst="round2SameRect">
            <a:avLst/>
          </a:prstGeom>
          <a:solidFill>
            <a:srgbClr val="FF41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 segment ?</a:t>
            </a:r>
          </a:p>
        </p:txBody>
      </p:sp>
    </p:spTree>
    <p:extLst>
      <p:ext uri="{BB962C8B-B14F-4D97-AF65-F5344CB8AC3E}">
        <p14:creationId xmlns:p14="http://schemas.microsoft.com/office/powerpoint/2010/main" val="3324067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synthèse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68B35183-D111-F14B-8A0D-8689FB77932D}"/>
              </a:ext>
            </a:extLst>
          </p:cNvPr>
          <p:cNvSpPr/>
          <p:nvPr/>
        </p:nvSpPr>
        <p:spPr>
          <a:xfrm>
            <a:off x="279863" y="1272216"/>
            <a:ext cx="4114800" cy="84011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qu’une droite ?</a:t>
            </a:r>
          </a:p>
        </p:txBody>
      </p:sp>
      <p:sp>
        <p:nvSpPr>
          <p:cNvPr id="9" name="Rectangle : avec coins arrondis en haut 8">
            <a:extLst>
              <a:ext uri="{FF2B5EF4-FFF2-40B4-BE49-F238E27FC236}">
                <a16:creationId xmlns:a16="http://schemas.microsoft.com/office/drawing/2014/main" id="{E9031C4E-E48A-E944-888D-5EC106D81693}"/>
              </a:ext>
            </a:extLst>
          </p:cNvPr>
          <p:cNvSpPr/>
          <p:nvPr/>
        </p:nvSpPr>
        <p:spPr>
          <a:xfrm>
            <a:off x="4681035" y="2172972"/>
            <a:ext cx="7031438" cy="966484"/>
          </a:xfrm>
          <a:prstGeom prst="round2SameRect">
            <a:avLst/>
          </a:prstGeom>
          <a:solidFill>
            <a:srgbClr val="C3A7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Quand est-ce qu’un point appartient à une droite ? (ou à un segment ?)</a:t>
            </a:r>
          </a:p>
        </p:txBody>
      </p: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97AF52CE-2FEC-8A47-92D9-331A9C391D67}"/>
              </a:ext>
            </a:extLst>
          </p:cNvPr>
          <p:cNvSpPr/>
          <p:nvPr/>
        </p:nvSpPr>
        <p:spPr>
          <a:xfrm>
            <a:off x="130235" y="2625894"/>
            <a:ext cx="4414057" cy="840117"/>
          </a:xfrm>
          <a:prstGeom prst="round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C’est quoi un angle droit ?</a:t>
            </a:r>
          </a:p>
        </p:txBody>
      </p: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097CCA7E-018F-1746-84EA-CDC0E345C7DC}"/>
              </a:ext>
            </a:extLst>
          </p:cNvPr>
          <p:cNvSpPr/>
          <p:nvPr/>
        </p:nvSpPr>
        <p:spPr>
          <a:xfrm>
            <a:off x="4681035" y="1123265"/>
            <a:ext cx="7318928" cy="840117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Est-ce que 2 droites perpendiculaires forment nécessairement un angle droit ?</a:t>
            </a:r>
          </a:p>
        </p:txBody>
      </p: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69839CBF-7ADF-F147-9CA4-34A10BC12801}"/>
              </a:ext>
            </a:extLst>
          </p:cNvPr>
          <p:cNvSpPr/>
          <p:nvPr/>
        </p:nvSpPr>
        <p:spPr>
          <a:xfrm>
            <a:off x="4611526" y="4522818"/>
            <a:ext cx="7447639" cy="1113535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écrit-on : une droite AB ?  Un segment CD ? Un point E qui appartient à une droite d ?</a:t>
            </a:r>
          </a:p>
        </p:txBody>
      </p:sp>
      <p:sp>
        <p:nvSpPr>
          <p:cNvPr id="15" name="Rectangle : avec coins arrondis en haut 14">
            <a:extLst>
              <a:ext uri="{FF2B5EF4-FFF2-40B4-BE49-F238E27FC236}">
                <a16:creationId xmlns:a16="http://schemas.microsoft.com/office/drawing/2014/main" id="{F2C117D1-204D-2A47-92B2-8537A298D00D}"/>
              </a:ext>
            </a:extLst>
          </p:cNvPr>
          <p:cNvSpPr/>
          <p:nvPr/>
        </p:nvSpPr>
        <p:spPr>
          <a:xfrm>
            <a:off x="130234" y="4648556"/>
            <a:ext cx="4414057" cy="840117"/>
          </a:xfrm>
          <a:prstGeom prst="round2SameRect">
            <a:avLst/>
          </a:prstGeom>
          <a:solidFill>
            <a:srgbClr val="FF41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 segment ?</a:t>
            </a:r>
          </a:p>
        </p:txBody>
      </p:sp>
    </p:spTree>
    <p:extLst>
      <p:ext uri="{BB962C8B-B14F-4D97-AF65-F5344CB8AC3E}">
        <p14:creationId xmlns:p14="http://schemas.microsoft.com/office/powerpoint/2010/main" val="4290969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synthèse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68B35183-D111-F14B-8A0D-8689FB77932D}"/>
              </a:ext>
            </a:extLst>
          </p:cNvPr>
          <p:cNvSpPr/>
          <p:nvPr/>
        </p:nvSpPr>
        <p:spPr>
          <a:xfrm>
            <a:off x="279863" y="1272216"/>
            <a:ext cx="4114800" cy="84011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qu’une droite ?</a:t>
            </a:r>
          </a:p>
        </p:txBody>
      </p: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761001C6-BE3F-0E4A-B9B3-7A04E1C52E72}"/>
              </a:ext>
            </a:extLst>
          </p:cNvPr>
          <p:cNvSpPr/>
          <p:nvPr/>
        </p:nvSpPr>
        <p:spPr>
          <a:xfrm>
            <a:off x="130234" y="4648556"/>
            <a:ext cx="4414057" cy="840117"/>
          </a:xfrm>
          <a:prstGeom prst="round2SameRect">
            <a:avLst/>
          </a:prstGeom>
          <a:solidFill>
            <a:srgbClr val="FF41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 segment ?</a:t>
            </a:r>
          </a:p>
        </p:txBody>
      </p:sp>
      <p:sp>
        <p:nvSpPr>
          <p:cNvPr id="9" name="Rectangle : avec coins arrondis en haut 8">
            <a:extLst>
              <a:ext uri="{FF2B5EF4-FFF2-40B4-BE49-F238E27FC236}">
                <a16:creationId xmlns:a16="http://schemas.microsoft.com/office/drawing/2014/main" id="{E9031C4E-E48A-E944-888D-5EC106D81693}"/>
              </a:ext>
            </a:extLst>
          </p:cNvPr>
          <p:cNvSpPr/>
          <p:nvPr/>
        </p:nvSpPr>
        <p:spPr>
          <a:xfrm>
            <a:off x="4681035" y="2172972"/>
            <a:ext cx="7031438" cy="966484"/>
          </a:xfrm>
          <a:prstGeom prst="round2SameRect">
            <a:avLst/>
          </a:prstGeom>
          <a:solidFill>
            <a:srgbClr val="C3A7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Quand est-ce qu’un point appartient à une droite ? (ou à un segment ?)</a:t>
            </a:r>
          </a:p>
        </p:txBody>
      </p:sp>
      <p:sp>
        <p:nvSpPr>
          <p:cNvPr id="10" name="Rectangle : avec coins arrondis en haut 9">
            <a:extLst>
              <a:ext uri="{FF2B5EF4-FFF2-40B4-BE49-F238E27FC236}">
                <a16:creationId xmlns:a16="http://schemas.microsoft.com/office/drawing/2014/main" id="{3E526E8E-4070-5C42-9FB3-2B0177C77394}"/>
              </a:ext>
            </a:extLst>
          </p:cNvPr>
          <p:cNvSpPr/>
          <p:nvPr/>
        </p:nvSpPr>
        <p:spPr>
          <a:xfrm>
            <a:off x="4611526" y="4522818"/>
            <a:ext cx="7447639" cy="1113535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écrit-on : une droite AB ?  Un segment CD ? Un point E qui appartient à une droite d ?</a:t>
            </a:r>
          </a:p>
        </p:txBody>
      </p:sp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97AF52CE-2FEC-8A47-92D9-331A9C391D67}"/>
              </a:ext>
            </a:extLst>
          </p:cNvPr>
          <p:cNvSpPr/>
          <p:nvPr/>
        </p:nvSpPr>
        <p:spPr>
          <a:xfrm>
            <a:off x="130235" y="2625894"/>
            <a:ext cx="4414057" cy="840117"/>
          </a:xfrm>
          <a:prstGeom prst="round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C’est quoi un angle droit ?</a:t>
            </a:r>
          </a:p>
        </p:txBody>
      </p: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097CCA7E-018F-1746-84EA-CDC0E345C7DC}"/>
              </a:ext>
            </a:extLst>
          </p:cNvPr>
          <p:cNvSpPr/>
          <p:nvPr/>
        </p:nvSpPr>
        <p:spPr>
          <a:xfrm>
            <a:off x="4681035" y="1123265"/>
            <a:ext cx="7318928" cy="840117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Est-ce que 2 droites perpendiculaires forment nécessairement un angle droit ?</a:t>
            </a:r>
          </a:p>
        </p:txBody>
      </p: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F816FC2C-795B-8443-9900-7E5FF6D84C7E}"/>
              </a:ext>
            </a:extLst>
          </p:cNvPr>
          <p:cNvSpPr/>
          <p:nvPr/>
        </p:nvSpPr>
        <p:spPr>
          <a:xfrm>
            <a:off x="178590" y="3593744"/>
            <a:ext cx="5417126" cy="840117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sont deux droites parallèles ?</a:t>
            </a:r>
          </a:p>
        </p:txBody>
      </p:sp>
    </p:spTree>
    <p:extLst>
      <p:ext uri="{BB962C8B-B14F-4D97-AF65-F5344CB8AC3E}">
        <p14:creationId xmlns:p14="http://schemas.microsoft.com/office/powerpoint/2010/main" val="1916327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93290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préparation à l’évaluation</a:t>
              </a:r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94455185-1395-1C4B-9551-0334BBFC7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190" y="1972640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400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DEDC2BB-9403-A54E-93CB-B6901EB24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921" y="1346584"/>
            <a:ext cx="9794669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 est la différence entre une droite et un segment ?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90A8795-9126-7C46-A19E-C5B06DDEC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828" y="3267297"/>
            <a:ext cx="7417326" cy="29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60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93290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préparation à l’évaluation</a:t>
              </a:r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94455185-1395-1C4B-9551-0334BBFC7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190" y="1972640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400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DEDC2BB-9403-A54E-93CB-B6901EB24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205" y="2326583"/>
            <a:ext cx="803457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 vérifier si ces points sont alignés ?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90A8795-9126-7C46-A19E-C5B06DDEC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828" y="3267297"/>
            <a:ext cx="7417326" cy="2952528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2E0642EC-CFA2-6C4A-BFDA-56788B00F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921" y="1346584"/>
            <a:ext cx="9794669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 est la différence entre une droite et un segment ?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63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93290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préparation à l’évaluation</a:t>
              </a:r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94455185-1395-1C4B-9551-0334BBFC7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190" y="1972640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400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DEDC2BB-9403-A54E-93CB-B6901EB24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83" y="1627970"/>
            <a:ext cx="1062983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 vérifier si le point I est le milieu de ces segments ?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1EAFD6-4601-8F47-801E-557F9B6A7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101" y="2312061"/>
            <a:ext cx="5421796" cy="40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2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20527" y="176062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20527" y="924693"/>
            <a:ext cx="2910227" cy="1080655"/>
            <a:chOff x="933799" y="5747786"/>
            <a:chExt cx="10072904" cy="367177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9" y="5747786"/>
              <a:ext cx="6871760" cy="36717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001398" cy="282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Géométrie :</a:t>
              </a:r>
            </a:p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Révisions</a:t>
              </a:r>
              <a:endParaRPr lang="fr-FR" sz="2400" b="1" dirty="0">
                <a:solidFill>
                  <a:srgbClr val="0070C0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CECA0D6E-504F-614D-BFF4-5E6E9523B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346" y="0"/>
            <a:ext cx="4831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80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93290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préparation à l’évaluation</a:t>
              </a:r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94455185-1395-1C4B-9551-0334BBFC7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190" y="1972640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400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DEDC2BB-9403-A54E-93CB-B6901EB24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426" y="3059582"/>
            <a:ext cx="1029961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sont deux droites perpendiculaires ?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54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93290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préparation à l’évaluation</a:t>
              </a:r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94455185-1395-1C4B-9551-0334BBFC7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190" y="1972640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400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DEDC2BB-9403-A54E-93CB-B6901EB24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426" y="3059582"/>
            <a:ext cx="1029961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sont deux droites perpendiculaires ?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586336E-B0BB-BA46-BE3D-07944B2C0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684" y="4250905"/>
            <a:ext cx="6340197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 les code-t-on ?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7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93290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préparation à l’évaluation</a:t>
              </a:r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94455185-1395-1C4B-9551-0334BBFC7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190" y="1972640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400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DEDC2BB-9403-A54E-93CB-B6901EB24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23" y="1355560"/>
            <a:ext cx="1079718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Trouvons toutes les droites perpendiculaires et codons les angles droits.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9D1CD50-8B7A-1140-8556-D38542A1F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" t="41449"/>
          <a:stretch/>
        </p:blipFill>
        <p:spPr>
          <a:xfrm>
            <a:off x="2461827" y="2326583"/>
            <a:ext cx="6845318" cy="40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13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93290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préparation à l’évaluation</a:t>
              </a:r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94455185-1395-1C4B-9551-0334BBFC7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190" y="1972640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400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DEDC2BB-9403-A54E-93CB-B6901EB24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23" y="1170894"/>
            <a:ext cx="10197022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 construit-on une droite (d) perpendiculaire à une droite (e)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passant par un point A ?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680E9D2-6D38-2249-8A3F-607D05ADE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23" y="2241481"/>
            <a:ext cx="415049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Démonstration au tableau :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C80366-8186-0248-8316-F9BBA196D434}"/>
              </a:ext>
            </a:extLst>
          </p:cNvPr>
          <p:cNvSpPr/>
          <p:nvPr/>
        </p:nvSpPr>
        <p:spPr>
          <a:xfrm>
            <a:off x="694923" y="2680526"/>
            <a:ext cx="10754955" cy="38991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498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93290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préparation à l’évaluation</a:t>
              </a:r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94455185-1395-1C4B-9551-0334BBFC7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190" y="1972640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400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DEDC2BB-9403-A54E-93CB-B6901EB24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426" y="3059582"/>
            <a:ext cx="8563563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sont deux droites parallèles ?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586336E-B0BB-BA46-BE3D-07944B2C0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534" y="4250905"/>
            <a:ext cx="1158842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Comment vérifie-t-on qu’elles sont parallèles ?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23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93290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préparation à l’évaluation</a:t>
              </a:r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94455185-1395-1C4B-9551-0334BBFC7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190" y="1972640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400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586336E-B0BB-BA46-BE3D-07944B2C0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841" y="1618697"/>
            <a:ext cx="6825908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Vérifions pour ces droites :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30111E-60C1-3A4D-BE69-73EE03D11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630486"/>
            <a:ext cx="4221547" cy="371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54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FC1180E-E508-2044-A29A-D20212928E06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</a:t>
            </a:r>
            <a:r>
              <a:rPr lang="fr-FR" sz="26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– </a:t>
            </a:r>
            <a:r>
              <a:rPr lang="fr-FR" sz="26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Jeu sur les tables de multiplication : </a:t>
            </a:r>
            <a:r>
              <a:rPr lang="fr-FR" sz="2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TRIO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23F0963-BFD1-5C4F-9FAD-D30E55F332F6}"/>
              </a:ext>
            </a:extLst>
          </p:cNvPr>
          <p:cNvSpPr txBox="1"/>
          <p:nvPr/>
        </p:nvSpPr>
        <p:spPr>
          <a:xfrm>
            <a:off x="0" y="1013561"/>
            <a:ext cx="1218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https://</a:t>
            </a:r>
            <a:r>
              <a:rPr lang="fr-FR" dirty="0" err="1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acamus.net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/</a:t>
            </a:r>
            <a:r>
              <a:rPr lang="fr-FR" dirty="0" err="1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index.php?option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=</a:t>
            </a:r>
            <a:r>
              <a:rPr lang="fr-FR" dirty="0" err="1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com_content&amp;view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=</a:t>
            </a:r>
            <a:r>
              <a:rPr lang="fr-FR" dirty="0" err="1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article&amp;id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=305&amp;catid=41&amp;Itemid=219</a:t>
            </a:r>
            <a:endParaRPr lang="fr-FR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DEEB82-09E4-1246-9904-15F74704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55" y="1778134"/>
            <a:ext cx="5345327" cy="46379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CA7CF2-536B-854F-BF87-FEF5440BE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641" y="1801028"/>
            <a:ext cx="5389600" cy="4637989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C3F0F14E-292D-1040-8DDE-A786D5B9C580}"/>
              </a:ext>
            </a:extLst>
          </p:cNvPr>
          <p:cNvGrpSpPr/>
          <p:nvPr/>
        </p:nvGrpSpPr>
        <p:grpSpPr>
          <a:xfrm>
            <a:off x="148362" y="148520"/>
            <a:ext cx="1303528" cy="648830"/>
            <a:chOff x="1778000" y="2070542"/>
            <a:chExt cx="1929892" cy="111132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0046E529-DE38-2D46-A793-5CC58B9C6771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0AFF735-8347-B34F-A8B7-EBC51990EDA4}"/>
                </a:ext>
              </a:extLst>
            </p:cNvPr>
            <p:cNvSpPr txBox="1"/>
            <p:nvPr/>
          </p:nvSpPr>
          <p:spPr>
            <a:xfrm>
              <a:off x="1989380" y="2193290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051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173017" y="1423764"/>
            <a:ext cx="5832947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Régulation, </a:t>
            </a:r>
            <a:r>
              <a:rPr lang="fr-FR" sz="2800" b="1" dirty="0" err="1">
                <a:solidFill>
                  <a:srgbClr val="C3A7BA"/>
                </a:solidFill>
                <a:latin typeface="Century Gothic" panose="020B0502020202020204" pitchFamily="34" charset="0"/>
              </a:rPr>
              <a:t>rebrassage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r>
              <a:rPr lang="fr-FR" sz="20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À définir selon les résultats des élèves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73785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5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Relations et propriétés géométriques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3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Jeux sur les tables de multiplication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38910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8802751" y="1064367"/>
            <a:ext cx="2945712" cy="5657108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quel matériel disposez-vous ? </a:t>
            </a:r>
          </a:p>
          <a:p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est positionnée l’équerre sur la photo?</a:t>
            </a:r>
          </a:p>
          <a:p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devez-vous faire ?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C608FBB-FB2A-A640-8A1B-1ADA69729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69" y="1036776"/>
            <a:ext cx="8061174" cy="58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4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8802751" y="1064367"/>
            <a:ext cx="2945712" cy="5657108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Lors de cette mission, vous allez apprendre à définir et à reconnaître des droites particulières qu’on appelle droites parallèles.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C608FBB-FB2A-A640-8A1B-1ADA69729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69" y="1036776"/>
            <a:ext cx="8061174" cy="5800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114EDF-E03A-0D48-A457-DC7F8BA4E73C}"/>
              </a:ext>
            </a:extLst>
          </p:cNvPr>
          <p:cNvSpPr/>
          <p:nvPr/>
        </p:nvSpPr>
        <p:spPr>
          <a:xfrm>
            <a:off x="2813538" y="1730326"/>
            <a:ext cx="520505" cy="618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90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8832829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4947</TotalTime>
  <Words>1028</Words>
  <Application>Microsoft Macintosh PowerPoint</Application>
  <PresentationFormat>Grand écran</PresentationFormat>
  <Paragraphs>168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115</cp:revision>
  <dcterms:created xsi:type="dcterms:W3CDTF">2021-08-14T07:02:46Z</dcterms:created>
  <dcterms:modified xsi:type="dcterms:W3CDTF">2022-10-27T14:15:32Z</dcterms:modified>
</cp:coreProperties>
</file>