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715" r:id="rId2"/>
    <p:sldId id="774" r:id="rId3"/>
    <p:sldId id="923" r:id="rId4"/>
    <p:sldId id="928" r:id="rId5"/>
    <p:sldId id="927" r:id="rId6"/>
    <p:sldId id="924" r:id="rId7"/>
    <p:sldId id="718" r:id="rId8"/>
    <p:sldId id="856" r:id="rId9"/>
    <p:sldId id="925" r:id="rId10"/>
    <p:sldId id="968" r:id="rId11"/>
    <p:sldId id="966" r:id="rId12"/>
    <p:sldId id="967" r:id="rId13"/>
    <p:sldId id="945" r:id="rId14"/>
    <p:sldId id="946" r:id="rId15"/>
    <p:sldId id="1000" r:id="rId16"/>
    <p:sldId id="952" r:id="rId17"/>
    <p:sldId id="926" r:id="rId18"/>
    <p:sldId id="897" r:id="rId19"/>
    <p:sldId id="901" r:id="rId20"/>
    <p:sldId id="756" r:id="rId21"/>
    <p:sldId id="857" r:id="rId22"/>
    <p:sldId id="698" r:id="rId23"/>
    <p:sldId id="969" r:id="rId24"/>
    <p:sldId id="970" r:id="rId25"/>
    <p:sldId id="700" r:id="rId26"/>
    <p:sldId id="701" r:id="rId27"/>
    <p:sldId id="702" r:id="rId28"/>
    <p:sldId id="703" r:id="rId29"/>
    <p:sldId id="971" r:id="rId30"/>
    <p:sldId id="972" r:id="rId31"/>
    <p:sldId id="840" r:id="rId32"/>
    <p:sldId id="1013" r:id="rId33"/>
    <p:sldId id="888" r:id="rId34"/>
    <p:sldId id="981" r:id="rId35"/>
    <p:sldId id="990" r:id="rId36"/>
    <p:sldId id="995" r:id="rId37"/>
    <p:sldId id="994" r:id="rId38"/>
    <p:sldId id="993" r:id="rId39"/>
    <p:sldId id="992" r:id="rId40"/>
    <p:sldId id="991" r:id="rId41"/>
    <p:sldId id="996" r:id="rId42"/>
    <p:sldId id="997" r:id="rId43"/>
    <p:sldId id="1015" r:id="rId44"/>
    <p:sldId id="973" r:id="rId45"/>
    <p:sldId id="1001" r:id="rId46"/>
    <p:sldId id="1006" r:id="rId47"/>
    <p:sldId id="1007" r:id="rId48"/>
    <p:sldId id="1008" r:id="rId49"/>
    <p:sldId id="1010" r:id="rId50"/>
    <p:sldId id="1011" r:id="rId51"/>
    <p:sldId id="1009" r:id="rId52"/>
    <p:sldId id="1012" r:id="rId53"/>
    <p:sldId id="1016" r:id="rId54"/>
    <p:sldId id="1014" r:id="rId55"/>
    <p:sldId id="1020" r:id="rId56"/>
    <p:sldId id="1017" r:id="rId57"/>
    <p:sldId id="1019" r:id="rId58"/>
    <p:sldId id="1021" r:id="rId59"/>
    <p:sldId id="1022" r:id="rId60"/>
    <p:sldId id="1023" r:id="rId61"/>
    <p:sldId id="1024" r:id="rId62"/>
    <p:sldId id="1027" r:id="rId63"/>
    <p:sldId id="1028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374997"/>
    <a:srgbClr val="C3A7BA"/>
    <a:srgbClr val="FFF5CE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96"/>
    <p:restoredTop sz="96272"/>
  </p:normalViewPr>
  <p:slideViewPr>
    <p:cSldViewPr snapToGrid="0" snapToObjects="1">
      <p:cViewPr varScale="1">
        <p:scale>
          <a:sx n="50" d="100"/>
          <a:sy n="50" d="100"/>
        </p:scale>
        <p:origin x="160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27/10/2022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27/10/2022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27/10/2022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27/10/2022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27/10/2022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27/10/2022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camus.net/index.php?option=com_content&amp;view=article&amp;id=305&amp;catid=41&amp;Itemid=219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camus.net/index.php?option=com_content&amp;view=article&amp;id=305&amp;catid=41&amp;Itemid=2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camus.net/index.php?option=com_content&amp;view=article&amp;id=305&amp;catid=41&amp;Itemid=2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2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C1180E-E508-2044-A29A-D20212928E06}"/>
              </a:ext>
            </a:extLst>
          </p:cNvPr>
          <p:cNvSpPr/>
          <p:nvPr/>
        </p:nvSpPr>
        <p:spPr>
          <a:xfrm>
            <a:off x="154166" y="185142"/>
            <a:ext cx="11879991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71BA29-9197-694E-B71F-4D684A76E59F}"/>
              </a:ext>
            </a:extLst>
          </p:cNvPr>
          <p:cNvGrpSpPr/>
          <p:nvPr/>
        </p:nvGrpSpPr>
        <p:grpSpPr>
          <a:xfrm>
            <a:off x="154165" y="192726"/>
            <a:ext cx="1487065" cy="578583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9CCD6CD-469E-0A41-9ADA-5E051F05600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C5CCDEA-A1F6-D441-9128-643511B93DB6}"/>
                </a:ext>
              </a:extLst>
            </p:cNvPr>
            <p:cNvSpPr txBox="1"/>
            <p:nvPr/>
          </p:nvSpPr>
          <p:spPr>
            <a:xfrm>
              <a:off x="1989379" y="2173931"/>
              <a:ext cx="1494992" cy="100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B317E97-1C03-6E4F-86FB-769919B558B3}"/>
              </a:ext>
            </a:extLst>
          </p:cNvPr>
          <p:cNvSpPr txBox="1"/>
          <p:nvPr/>
        </p:nvSpPr>
        <p:spPr>
          <a:xfrm>
            <a:off x="2017461" y="112019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Pose et résous les calculs suivants :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40FE7D69-6221-C74E-B25A-C21BEF2831D2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	237 x 43			3076 x 52</a:t>
            </a:r>
          </a:p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	8 456 x 32,6		542 x 6,71</a:t>
            </a:r>
          </a:p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	741 : 7			      6 830 : 5</a:t>
            </a:r>
          </a:p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	5 732 : 15			42 864 : 35</a:t>
            </a:r>
          </a:p>
        </p:txBody>
      </p:sp>
    </p:spTree>
    <p:extLst>
      <p:ext uri="{BB962C8B-B14F-4D97-AF65-F5344CB8AC3E}">
        <p14:creationId xmlns:p14="http://schemas.microsoft.com/office/powerpoint/2010/main" val="3595352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8802751" y="1064367"/>
            <a:ext cx="2945712" cy="5657108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 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est positionnée l’équerre sur la photo?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C608FBB-FB2A-A640-8A1B-1ADA69729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69" y="1036776"/>
            <a:ext cx="8061174" cy="58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40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8802751" y="1064367"/>
            <a:ext cx="2945712" cy="5657108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Lors de cette mission, vous allez apprendre à définir et à reconnaître des droites particulières qu’on appelle droites parallèles.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C608FBB-FB2A-A640-8A1B-1ADA69729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69" y="1036776"/>
            <a:ext cx="8061174" cy="58003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114EDF-E03A-0D48-A457-DC7F8BA4E73C}"/>
              </a:ext>
            </a:extLst>
          </p:cNvPr>
          <p:cNvSpPr/>
          <p:nvPr/>
        </p:nvSpPr>
        <p:spPr>
          <a:xfrm>
            <a:off x="2813538" y="1730326"/>
            <a:ext cx="520505" cy="61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905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88328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7D025D1-7580-C840-8957-8BA8AD8C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772" y="1416813"/>
            <a:ext cx="7160456" cy="42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4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79682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2 CM1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D95A22E-569A-654A-97B2-733E45EF6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197" y="911970"/>
            <a:ext cx="8171605" cy="577422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0F91817-C834-DB43-8704-4F8DAC628256}"/>
              </a:ext>
            </a:extLst>
          </p:cNvPr>
          <p:cNvSpPr/>
          <p:nvPr/>
        </p:nvSpPr>
        <p:spPr>
          <a:xfrm>
            <a:off x="6935190" y="1389413"/>
            <a:ext cx="142504" cy="142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DE34DD8-BBCC-124A-BCF0-AF3F083E7D77}"/>
              </a:ext>
            </a:extLst>
          </p:cNvPr>
          <p:cNvSpPr/>
          <p:nvPr/>
        </p:nvSpPr>
        <p:spPr>
          <a:xfrm>
            <a:off x="9592236" y="2866347"/>
            <a:ext cx="142504" cy="142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8F39CA1-A3EF-AA4D-BE71-A45DBC047845}"/>
              </a:ext>
            </a:extLst>
          </p:cNvPr>
          <p:cNvSpPr/>
          <p:nvPr/>
        </p:nvSpPr>
        <p:spPr>
          <a:xfrm>
            <a:off x="8619565" y="3067235"/>
            <a:ext cx="142504" cy="1425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7285FDB-B726-2243-BC5E-A0B94D8BB0BD}"/>
              </a:ext>
            </a:extLst>
          </p:cNvPr>
          <p:cNvSpPr/>
          <p:nvPr/>
        </p:nvSpPr>
        <p:spPr>
          <a:xfrm>
            <a:off x="9282953" y="4304364"/>
            <a:ext cx="142504" cy="1425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33D5FA-3CC0-324F-B16A-C7A26B59DB9D}"/>
              </a:ext>
            </a:extLst>
          </p:cNvPr>
          <p:cNvSpPr/>
          <p:nvPr/>
        </p:nvSpPr>
        <p:spPr>
          <a:xfrm>
            <a:off x="8578293" y="3799084"/>
            <a:ext cx="142504" cy="14250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FFE8501-840A-B442-BA57-A9E6CC30C7DE}"/>
              </a:ext>
            </a:extLst>
          </p:cNvPr>
          <p:cNvSpPr/>
          <p:nvPr/>
        </p:nvSpPr>
        <p:spPr>
          <a:xfrm>
            <a:off x="9734740" y="5803526"/>
            <a:ext cx="142504" cy="14250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23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 entraînement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B3ECBDA-2585-554A-9FF7-01379DD93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53" y="1069751"/>
            <a:ext cx="9187476" cy="56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Jeux sur les tables de multiplication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de problèmes :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Problèmes atypiques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46070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C1180E-E508-2044-A29A-D20212928E06}"/>
              </a:ext>
            </a:extLst>
          </p:cNvPr>
          <p:cNvSpPr/>
          <p:nvPr/>
        </p:nvSpPr>
        <p:spPr>
          <a:xfrm>
            <a:off x="154166" y="185142"/>
            <a:ext cx="11879991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          </a:t>
            </a:r>
            <a:r>
              <a:rPr lang="fr-FR" sz="2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6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Jeu sur les tables de multiplication : </a:t>
            </a:r>
            <a:r>
              <a:rPr lang="fr-FR" sz="26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TRIO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71BA29-9197-694E-B71F-4D684A76E59F}"/>
              </a:ext>
            </a:extLst>
          </p:cNvPr>
          <p:cNvGrpSpPr/>
          <p:nvPr/>
        </p:nvGrpSpPr>
        <p:grpSpPr>
          <a:xfrm>
            <a:off x="154165" y="192726"/>
            <a:ext cx="1487065" cy="578583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9CCD6CD-469E-0A41-9ADA-5E051F05600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C5CCDEA-A1F6-D441-9128-643511B93DB6}"/>
                </a:ext>
              </a:extLst>
            </p:cNvPr>
            <p:cNvSpPr txBox="1"/>
            <p:nvPr/>
          </p:nvSpPr>
          <p:spPr>
            <a:xfrm>
              <a:off x="1989379" y="2173931"/>
              <a:ext cx="1494992" cy="100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49F4B93C-3226-DA44-BC1C-205A5CA6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5" y="1187450"/>
            <a:ext cx="11618540" cy="9358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482A048-39DB-A146-8B3D-7B989C28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20" y="2230624"/>
            <a:ext cx="5144469" cy="45067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D9874CF-6AAA-0746-A1B9-7A336E6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708" y="2243297"/>
            <a:ext cx="5175218" cy="448693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23F0963-BFD1-5C4F-9FAD-D30E55F332F6}"/>
              </a:ext>
            </a:extLst>
          </p:cNvPr>
          <p:cNvSpPr txBox="1"/>
          <p:nvPr/>
        </p:nvSpPr>
        <p:spPr>
          <a:xfrm>
            <a:off x="6509" y="793388"/>
            <a:ext cx="1218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https://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acamus.net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index.php?option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com_content&amp;view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article&amp;id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=305&amp;catid=41&amp;Itemid=219</a:t>
            </a:r>
            <a:endParaRPr lang="fr-FR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59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55842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29337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atypiques</a:t>
              </a:r>
              <a:endParaRPr lang="fr-FR" sz="2800" b="1" dirty="0">
                <a:solidFill>
                  <a:srgbClr val="0070C0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4C5C5E6-7252-CF49-9D5F-814117891A24}"/>
              </a:ext>
            </a:extLst>
          </p:cNvPr>
          <p:cNvSpPr txBox="1"/>
          <p:nvPr/>
        </p:nvSpPr>
        <p:spPr>
          <a:xfrm>
            <a:off x="2266518" y="949715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Ex. </a:t>
            </a:r>
            <a:r>
              <a:rPr lang="fr-FR" sz="2000" dirty="0">
                <a:latin typeface="Century Gothic" panose="020B0502020202020204" pitchFamily="34" charset="0"/>
              </a:rPr>
              <a:t>1, 6 et 8</a:t>
            </a: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p.239</a:t>
            </a:r>
            <a:endParaRPr lang="fr-FR" sz="20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D49920-0DFB-7E43-B26E-6E7A2E1F3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40" y="1780511"/>
            <a:ext cx="3791641" cy="14811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E08FC7-8A07-E341-8684-A29BFEA01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97" y="1780511"/>
            <a:ext cx="3791641" cy="32952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A68679-297F-744D-BDF0-5D3E8E844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54" y="1727316"/>
            <a:ext cx="3454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5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9326" y="1829348"/>
            <a:ext cx="583294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Géométrie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 3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b="1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rebrassage</a:t>
            </a:r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178943" y="1829348"/>
            <a:ext cx="5832948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5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b="1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rebrassage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052278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2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Relations et propriétés géométriques : 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La proportionnalité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035138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7A9D26-BAE1-5248-94B4-07A21D6E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91883D5-FCBB-8A4A-BECF-D94A2DE87046}"/>
              </a:ext>
            </a:extLst>
          </p:cNvPr>
          <p:cNvGrpSpPr/>
          <p:nvPr/>
        </p:nvGrpSpPr>
        <p:grpSpPr>
          <a:xfrm>
            <a:off x="280307" y="117510"/>
            <a:ext cx="1303528" cy="648830"/>
            <a:chOff x="1511522" y="2178115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5479D48-E990-CF4E-813F-3FEBF9487291}"/>
                </a:ext>
              </a:extLst>
            </p:cNvPr>
            <p:cNvSpPr/>
            <p:nvPr/>
          </p:nvSpPr>
          <p:spPr>
            <a:xfrm>
              <a:off x="1511522" y="2178115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AED846-8391-A245-9104-19D993BF830D}"/>
                </a:ext>
              </a:extLst>
            </p:cNvPr>
            <p:cNvSpPr txBox="1"/>
            <p:nvPr/>
          </p:nvSpPr>
          <p:spPr>
            <a:xfrm>
              <a:off x="1708433" y="2270171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62915A0-2284-AE4B-A916-F9305DD46E5B}"/>
              </a:ext>
            </a:extLst>
          </p:cNvPr>
          <p:cNvGrpSpPr/>
          <p:nvPr/>
        </p:nvGrpSpPr>
        <p:grpSpPr>
          <a:xfrm>
            <a:off x="1714143" y="94066"/>
            <a:ext cx="10094235" cy="695717"/>
            <a:chOff x="933796" y="5711291"/>
            <a:chExt cx="10324408" cy="74260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E1C0364-2A46-0241-AE37-05E6E021BE40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637F4F-665C-D045-A4D8-DC4CACD89EA2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3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3E4B64F9-4273-8A4D-8012-F97D0B78EA29}"/>
              </a:ext>
            </a:extLst>
          </p:cNvPr>
          <p:cNvSpPr txBox="1"/>
          <p:nvPr/>
        </p:nvSpPr>
        <p:spPr>
          <a:xfrm>
            <a:off x="2012791" y="959879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Ex. </a:t>
            </a:r>
            <a:r>
              <a:rPr lang="fr-FR" sz="2000" dirty="0">
                <a:latin typeface="Century Gothic" panose="020B0502020202020204" pitchFamily="34" charset="0"/>
              </a:rPr>
              <a:t>33, 34 et 35 p.112</a:t>
            </a:r>
            <a:endParaRPr lang="fr-FR" sz="20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9F03AE-1ECB-1B40-BFFE-EB4136BB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23377"/>
            <a:ext cx="3505200" cy="3594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50710B-B72B-824F-9EF7-5BDCA4C0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91" y="2519587"/>
            <a:ext cx="3200400" cy="13335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77577C4-1C2C-0144-95F4-2E8F11155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285" y="1568450"/>
            <a:ext cx="35052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25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7A9D26-BAE1-5248-94B4-07A21D6E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91883D5-FCBB-8A4A-BECF-D94A2DE87046}"/>
              </a:ext>
            </a:extLst>
          </p:cNvPr>
          <p:cNvGrpSpPr/>
          <p:nvPr/>
        </p:nvGrpSpPr>
        <p:grpSpPr>
          <a:xfrm>
            <a:off x="280307" y="117510"/>
            <a:ext cx="1303528" cy="648830"/>
            <a:chOff x="1511522" y="2178115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5479D48-E990-CF4E-813F-3FEBF9487291}"/>
                </a:ext>
              </a:extLst>
            </p:cNvPr>
            <p:cNvSpPr/>
            <p:nvPr/>
          </p:nvSpPr>
          <p:spPr>
            <a:xfrm>
              <a:off x="1511522" y="2178115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AED846-8391-A245-9104-19D993BF830D}"/>
                </a:ext>
              </a:extLst>
            </p:cNvPr>
            <p:cNvSpPr txBox="1"/>
            <p:nvPr/>
          </p:nvSpPr>
          <p:spPr>
            <a:xfrm>
              <a:off x="1708433" y="2270171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62915A0-2284-AE4B-A916-F9305DD46E5B}"/>
              </a:ext>
            </a:extLst>
          </p:cNvPr>
          <p:cNvGrpSpPr/>
          <p:nvPr/>
        </p:nvGrpSpPr>
        <p:grpSpPr>
          <a:xfrm>
            <a:off x="1714143" y="94066"/>
            <a:ext cx="10094235" cy="695717"/>
            <a:chOff x="933796" y="5711291"/>
            <a:chExt cx="10324408" cy="74260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E1C0364-2A46-0241-AE37-05E6E021BE40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637F4F-665C-D045-A4D8-DC4CACD89EA2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624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32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ACD859EB-7C63-9140-8BCA-96324EEE2F76}"/>
              </a:ext>
            </a:extLst>
          </p:cNvPr>
          <p:cNvSpPr txBox="1"/>
          <p:nvPr/>
        </p:nvSpPr>
        <p:spPr>
          <a:xfrm>
            <a:off x="2017461" y="112019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Pose et résous les calculs suivants :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73DFC3D1-6DE7-6F47-8644-6C4B912D5D9A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	237 x 4			3076 x 5</a:t>
            </a:r>
          </a:p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	845 x 32		      542 x 71</a:t>
            </a:r>
          </a:p>
          <a:p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	7 418 x 438		4 905 x 406</a:t>
            </a:r>
          </a:p>
        </p:txBody>
      </p:sp>
    </p:spTree>
    <p:extLst>
      <p:ext uri="{BB962C8B-B14F-4D97-AF65-F5344CB8AC3E}">
        <p14:creationId xmlns:p14="http://schemas.microsoft.com/office/powerpoint/2010/main" val="2190024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AB9329C-65B0-FA46-B3BE-B8B61A0F41CA}"/>
              </a:ext>
            </a:extLst>
          </p:cNvPr>
          <p:cNvSpPr/>
          <p:nvPr/>
        </p:nvSpPr>
        <p:spPr>
          <a:xfrm>
            <a:off x="8513378" y="2017346"/>
            <a:ext cx="3402223" cy="3873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pPr algn="ctr"/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25C2CF7-7C5E-454B-8A6A-71ABB4A4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99" y="922755"/>
            <a:ext cx="7960580" cy="5669486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D928909-2402-4E4E-B67E-30552A22CF0D}"/>
              </a:ext>
            </a:extLst>
          </p:cNvPr>
          <p:cNvGrpSpPr/>
          <p:nvPr/>
        </p:nvGrpSpPr>
        <p:grpSpPr>
          <a:xfrm>
            <a:off x="300761" y="54705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B3BFD0C-400E-2644-92CC-0B1246A52BB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2D0820F-CD21-8C41-97E1-1787B7A3D1D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EF58E20-1DCE-1440-A944-78B276EDCB08}"/>
              </a:ext>
            </a:extLst>
          </p:cNvPr>
          <p:cNvGrpSpPr/>
          <p:nvPr/>
        </p:nvGrpSpPr>
        <p:grpSpPr>
          <a:xfrm>
            <a:off x="1732686" y="48675"/>
            <a:ext cx="10324408" cy="695717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6AC8C1D9-D55D-CD42-8040-8B05C4FDFD00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7C2ADAB-6B1F-4341-9BB2-D6456BD2B66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730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5ED731-853C-9A47-85BC-13C0C31581FD}"/>
              </a:ext>
            </a:extLst>
          </p:cNvPr>
          <p:cNvSpPr txBox="1"/>
          <p:nvPr/>
        </p:nvSpPr>
        <p:spPr>
          <a:xfrm>
            <a:off x="8331268" y="2090172"/>
            <a:ext cx="3474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Lors de cette mission, nous allons travailler tous ensemble. Vous aurez juste à chaque étape à écrire individuellement vos propositions.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E4589A-2C7B-E149-932D-3A568745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BFD60F-868A-2E43-A308-1C63732A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6" y="889072"/>
            <a:ext cx="8216032" cy="585141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6AAE388-2CA3-0040-987F-242ECB790F79}"/>
              </a:ext>
            </a:extLst>
          </p:cNvPr>
          <p:cNvGrpSpPr/>
          <p:nvPr/>
        </p:nvGrpSpPr>
        <p:grpSpPr>
          <a:xfrm>
            <a:off x="300761" y="54705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B7796B9-991E-F64F-A6CD-77230462239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4B27D22-9378-EA43-AA2E-A3202713F4DE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CB7F1F5-BADB-C74E-ABA3-BA942FAB92BE}"/>
              </a:ext>
            </a:extLst>
          </p:cNvPr>
          <p:cNvGrpSpPr/>
          <p:nvPr/>
        </p:nvGrpSpPr>
        <p:grpSpPr>
          <a:xfrm>
            <a:off x="1732686" y="48675"/>
            <a:ext cx="10324408" cy="695717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6826FF6C-1780-C449-9915-C52FF191CB6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07BD5C2-38C4-1247-A8AA-12D11351032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217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19D6501-1675-DD47-911E-DDAC11A04BE2}"/>
              </a:ext>
            </a:extLst>
          </p:cNvPr>
          <p:cNvSpPr/>
          <p:nvPr/>
        </p:nvSpPr>
        <p:spPr>
          <a:xfrm>
            <a:off x="1029880" y="1927314"/>
            <a:ext cx="10324408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81BE7C-1569-B146-B7DB-2CDF1A98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BBB44ED-D666-0841-A9CA-29F79CA0CF2C}"/>
              </a:ext>
            </a:extLst>
          </p:cNvPr>
          <p:cNvGrpSpPr/>
          <p:nvPr/>
        </p:nvGrpSpPr>
        <p:grpSpPr>
          <a:xfrm>
            <a:off x="300761" y="54705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0D04D763-08F2-8547-BB98-724D653029C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1F3CFF1-04CE-8143-8E85-D7AB21BA4523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2792244-D63B-1F4E-9DA0-AF73BAC7A8D9}"/>
              </a:ext>
            </a:extLst>
          </p:cNvPr>
          <p:cNvGrpSpPr/>
          <p:nvPr/>
        </p:nvGrpSpPr>
        <p:grpSpPr>
          <a:xfrm>
            <a:off x="1732686" y="48675"/>
            <a:ext cx="10324408" cy="695717"/>
            <a:chOff x="933796" y="5711291"/>
            <a:chExt cx="10324408" cy="74260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945CF52-A5E0-694C-B4C7-873327943032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AE0F6FD-10DE-AC42-8C3D-108EFFFFE6BA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711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AB9329C-65B0-FA46-B3BE-B8B61A0F41CA}"/>
              </a:ext>
            </a:extLst>
          </p:cNvPr>
          <p:cNvSpPr/>
          <p:nvPr/>
        </p:nvSpPr>
        <p:spPr>
          <a:xfrm>
            <a:off x="8529145" y="2813962"/>
            <a:ext cx="3192583" cy="24092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Confrontons vos réponses aux questions.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6180354-48F3-934D-85D6-407D3DA6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1" y="986863"/>
            <a:ext cx="7959440" cy="566867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4B6C018-8906-6940-B9A0-A62B6504A533}"/>
              </a:ext>
            </a:extLst>
          </p:cNvPr>
          <p:cNvGrpSpPr/>
          <p:nvPr/>
        </p:nvGrpSpPr>
        <p:grpSpPr>
          <a:xfrm>
            <a:off x="300761" y="54705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DD3C8E5-277B-9643-ABE0-D4ACC60AB18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7CC8AD6-B8A5-0E42-9A82-C78B6DEDC61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8AB581A-DC3F-E844-A531-B72B62745AE0}"/>
              </a:ext>
            </a:extLst>
          </p:cNvPr>
          <p:cNvGrpSpPr/>
          <p:nvPr/>
        </p:nvGrpSpPr>
        <p:grpSpPr>
          <a:xfrm>
            <a:off x="1732686" y="48675"/>
            <a:ext cx="10324408" cy="695717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8E16D44-AC67-C84B-B69D-5235BBE64E9F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3024464-FDD6-794C-B8C8-DE0AAB4CB43F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130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F2EF19-695D-1246-A1E3-6F1BE25F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" r="4537"/>
          <a:stretch/>
        </p:blipFill>
        <p:spPr>
          <a:xfrm>
            <a:off x="93294" y="2318160"/>
            <a:ext cx="5696757" cy="30409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89CC2F-6E72-D841-94E2-9A858CD6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13" y="2275518"/>
            <a:ext cx="6131188" cy="3085372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78921F6-CF78-8245-B83B-3F831E3651FA}"/>
              </a:ext>
            </a:extLst>
          </p:cNvPr>
          <p:cNvGrpSpPr/>
          <p:nvPr/>
        </p:nvGrpSpPr>
        <p:grpSpPr>
          <a:xfrm>
            <a:off x="300761" y="117769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8C79519-0810-4F41-BF93-6D2D2F48183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B670CFB-473A-7F4C-B4F7-160F663BCCB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8F20457-1137-304C-A67C-73100A10AE36}"/>
              </a:ext>
            </a:extLst>
          </p:cNvPr>
          <p:cNvGrpSpPr/>
          <p:nvPr/>
        </p:nvGrpSpPr>
        <p:grpSpPr>
          <a:xfrm>
            <a:off x="1732686" y="111739"/>
            <a:ext cx="10324408" cy="695717"/>
            <a:chOff x="933796" y="5711291"/>
            <a:chExt cx="10324408" cy="74260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10556FA-4256-4A48-AEC2-B339BAE3DB51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53367F3-4116-594D-A1D7-F3D683CBA323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562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78921F6-CF78-8245-B83B-3F831E3651FA}"/>
              </a:ext>
            </a:extLst>
          </p:cNvPr>
          <p:cNvGrpSpPr/>
          <p:nvPr/>
        </p:nvGrpSpPr>
        <p:grpSpPr>
          <a:xfrm>
            <a:off x="300761" y="117769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8C79519-0810-4F41-BF93-6D2D2F48183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B670CFB-473A-7F4C-B4F7-160F663BCCB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8F20457-1137-304C-A67C-73100A10AE36}"/>
              </a:ext>
            </a:extLst>
          </p:cNvPr>
          <p:cNvGrpSpPr/>
          <p:nvPr/>
        </p:nvGrpSpPr>
        <p:grpSpPr>
          <a:xfrm>
            <a:off x="290539" y="906337"/>
            <a:ext cx="1313750" cy="648830"/>
            <a:chOff x="933796" y="5711291"/>
            <a:chExt cx="10324408" cy="44791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10556FA-4256-4A48-AEC2-B339BAE3DB51}"/>
                </a:ext>
              </a:extLst>
            </p:cNvPr>
            <p:cNvSpPr/>
            <p:nvPr/>
          </p:nvSpPr>
          <p:spPr>
            <a:xfrm>
              <a:off x="933796" y="5711291"/>
              <a:ext cx="10324408" cy="4479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53367F3-4116-594D-A1D7-F3D683CBA323}"/>
                </a:ext>
              </a:extLst>
            </p:cNvPr>
            <p:cNvSpPr txBox="1"/>
            <p:nvPr/>
          </p:nvSpPr>
          <p:spPr>
            <a:xfrm>
              <a:off x="1005309" y="5784765"/>
              <a:ext cx="10001398" cy="276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2056BFD-4E9F-0E41-8971-1B8DDB3E0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97" y="29599"/>
            <a:ext cx="9714467" cy="679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9326" y="1829348"/>
            <a:ext cx="583294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Géométrie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Révision 3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178943" y="1829348"/>
            <a:ext cx="5832948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264597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78921F6-CF78-8245-B83B-3F831E3651FA}"/>
              </a:ext>
            </a:extLst>
          </p:cNvPr>
          <p:cNvGrpSpPr/>
          <p:nvPr/>
        </p:nvGrpSpPr>
        <p:grpSpPr>
          <a:xfrm>
            <a:off x="300761" y="117769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8C79519-0810-4F41-BF93-6D2D2F48183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B670CFB-473A-7F4C-B4F7-160F663BCCB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8F20457-1137-304C-A67C-73100A10AE36}"/>
              </a:ext>
            </a:extLst>
          </p:cNvPr>
          <p:cNvGrpSpPr/>
          <p:nvPr/>
        </p:nvGrpSpPr>
        <p:grpSpPr>
          <a:xfrm>
            <a:off x="1732686" y="111739"/>
            <a:ext cx="10324408" cy="695717"/>
            <a:chOff x="933796" y="5711291"/>
            <a:chExt cx="10324408" cy="74260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10556FA-4256-4A48-AEC2-B339BAE3DB51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53367F3-4116-594D-A1D7-F3D683CBA323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F418B5A6-3C3F-144F-8A14-92409CD54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65" y="920043"/>
            <a:ext cx="8107270" cy="58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05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2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261319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TRIO (sur papier)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TRIO (sur papier)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477991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2078732" y="2496122"/>
            <a:ext cx="8047554" cy="264794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252702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</p:spTree>
    <p:extLst>
      <p:ext uri="{BB962C8B-B14F-4D97-AF65-F5344CB8AC3E}">
        <p14:creationId xmlns:p14="http://schemas.microsoft.com/office/powerpoint/2010/main" val="318449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15" name="Rectangle : avec coins arrondis en haut 14">
            <a:extLst>
              <a:ext uri="{FF2B5EF4-FFF2-40B4-BE49-F238E27FC236}">
                <a16:creationId xmlns:a16="http://schemas.microsoft.com/office/drawing/2014/main" id="{1CF1D231-1B7D-5547-97F1-30323388B547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</p:spTree>
    <p:extLst>
      <p:ext uri="{BB962C8B-B14F-4D97-AF65-F5344CB8AC3E}">
        <p14:creationId xmlns:p14="http://schemas.microsoft.com/office/powerpoint/2010/main" val="2688575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E9031C4E-E48A-E944-888D-5EC106D81693}"/>
              </a:ext>
            </a:extLst>
          </p:cNvPr>
          <p:cNvSpPr/>
          <p:nvPr/>
        </p:nvSpPr>
        <p:spPr>
          <a:xfrm>
            <a:off x="4681035" y="2172972"/>
            <a:ext cx="7031438" cy="966484"/>
          </a:xfrm>
          <a:prstGeom prst="round2SameRect">
            <a:avLst/>
          </a:prstGeom>
          <a:solidFill>
            <a:srgbClr val="C3A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Quand est-ce qu’un point appartient à une droite ? (ou à un segment ?)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FDBA80B-B74A-8442-BF51-42E56544CE4A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</p:spTree>
    <p:extLst>
      <p:ext uri="{BB962C8B-B14F-4D97-AF65-F5344CB8AC3E}">
        <p14:creationId xmlns:p14="http://schemas.microsoft.com/office/powerpoint/2010/main" val="2824148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E9031C4E-E48A-E944-888D-5EC106D81693}"/>
              </a:ext>
            </a:extLst>
          </p:cNvPr>
          <p:cNvSpPr/>
          <p:nvPr/>
        </p:nvSpPr>
        <p:spPr>
          <a:xfrm>
            <a:off x="4681035" y="2172972"/>
            <a:ext cx="7031438" cy="966484"/>
          </a:xfrm>
          <a:prstGeom prst="round2SameRect">
            <a:avLst/>
          </a:prstGeom>
          <a:solidFill>
            <a:srgbClr val="C3A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Quand est-ce qu’un point appartient à une droite ? (ou à un segment ?)</a:t>
            </a:r>
          </a:p>
        </p:txBody>
      </p: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B89F19D7-99A4-B644-9763-E1694A85EF4B}"/>
              </a:ext>
            </a:extLst>
          </p:cNvPr>
          <p:cNvSpPr/>
          <p:nvPr/>
        </p:nvSpPr>
        <p:spPr>
          <a:xfrm>
            <a:off x="4611526" y="4522818"/>
            <a:ext cx="7447639" cy="1113535"/>
          </a:xfrm>
          <a:prstGeom prst="round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écrit-on : une droite AB ?  Un segment CD ? Un point E qui appartient à une droite d ?</a:t>
            </a:r>
          </a:p>
        </p:txBody>
      </p: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F8FAB47D-EC5C-3C46-B5D6-39FF948C38D0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</p:spTree>
    <p:extLst>
      <p:ext uri="{BB962C8B-B14F-4D97-AF65-F5344CB8AC3E}">
        <p14:creationId xmlns:p14="http://schemas.microsoft.com/office/powerpoint/2010/main" val="638464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E9031C4E-E48A-E944-888D-5EC106D81693}"/>
              </a:ext>
            </a:extLst>
          </p:cNvPr>
          <p:cNvSpPr/>
          <p:nvPr/>
        </p:nvSpPr>
        <p:spPr>
          <a:xfrm>
            <a:off x="4681035" y="2172972"/>
            <a:ext cx="7031438" cy="966484"/>
          </a:xfrm>
          <a:prstGeom prst="round2SameRect">
            <a:avLst/>
          </a:prstGeom>
          <a:solidFill>
            <a:srgbClr val="C3A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Quand est-ce qu’un point appartient à une droite ? (ou à un segment ?)</a:t>
            </a:r>
          </a:p>
        </p:txBody>
      </p: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97AF52CE-2FEC-8A47-92D9-331A9C391D67}"/>
              </a:ext>
            </a:extLst>
          </p:cNvPr>
          <p:cNvSpPr/>
          <p:nvPr/>
        </p:nvSpPr>
        <p:spPr>
          <a:xfrm>
            <a:off x="130235" y="2625894"/>
            <a:ext cx="4414057" cy="840117"/>
          </a:xfrm>
          <a:prstGeom prst="round2Same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quoi un angle droit ?</a:t>
            </a:r>
          </a:p>
        </p:txBody>
      </p: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47594456-D587-E840-8084-36A78923E00F}"/>
              </a:ext>
            </a:extLst>
          </p:cNvPr>
          <p:cNvSpPr/>
          <p:nvPr/>
        </p:nvSpPr>
        <p:spPr>
          <a:xfrm>
            <a:off x="4611526" y="4522818"/>
            <a:ext cx="7447639" cy="1113535"/>
          </a:xfrm>
          <a:prstGeom prst="round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écrit-on : une droite AB ?  Un segment CD ? Un point E qui appartient à une droite d ?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B9FF164D-87F8-A149-9BE7-6C0CD5CFC422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</p:spTree>
    <p:extLst>
      <p:ext uri="{BB962C8B-B14F-4D97-AF65-F5344CB8AC3E}">
        <p14:creationId xmlns:p14="http://schemas.microsoft.com/office/powerpoint/2010/main" val="3324067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E9031C4E-E48A-E944-888D-5EC106D81693}"/>
              </a:ext>
            </a:extLst>
          </p:cNvPr>
          <p:cNvSpPr/>
          <p:nvPr/>
        </p:nvSpPr>
        <p:spPr>
          <a:xfrm>
            <a:off x="4681035" y="2172972"/>
            <a:ext cx="7031438" cy="966484"/>
          </a:xfrm>
          <a:prstGeom prst="round2SameRect">
            <a:avLst/>
          </a:prstGeom>
          <a:solidFill>
            <a:srgbClr val="C3A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Quand est-ce qu’un point appartient à une droite ? (ou à un segment ?)</a:t>
            </a:r>
          </a:p>
        </p:txBody>
      </p: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97AF52CE-2FEC-8A47-92D9-331A9C391D67}"/>
              </a:ext>
            </a:extLst>
          </p:cNvPr>
          <p:cNvSpPr/>
          <p:nvPr/>
        </p:nvSpPr>
        <p:spPr>
          <a:xfrm>
            <a:off x="130235" y="2625894"/>
            <a:ext cx="4414057" cy="840117"/>
          </a:xfrm>
          <a:prstGeom prst="round2Same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quoi un angle droit ?</a:t>
            </a:r>
          </a:p>
        </p:txBody>
      </p: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097CCA7E-018F-1746-84EA-CDC0E345C7DC}"/>
              </a:ext>
            </a:extLst>
          </p:cNvPr>
          <p:cNvSpPr/>
          <p:nvPr/>
        </p:nvSpPr>
        <p:spPr>
          <a:xfrm>
            <a:off x="4681035" y="1123265"/>
            <a:ext cx="7318928" cy="840117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Est-ce que 2 droites perpendiculaires forment nécessairement un angle droit ?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69839CBF-7ADF-F147-9CA4-34A10BC12801}"/>
              </a:ext>
            </a:extLst>
          </p:cNvPr>
          <p:cNvSpPr/>
          <p:nvPr/>
        </p:nvSpPr>
        <p:spPr>
          <a:xfrm>
            <a:off x="4611526" y="4522818"/>
            <a:ext cx="7447639" cy="1113535"/>
          </a:xfrm>
          <a:prstGeom prst="round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écrit-on : une droite AB ?  Un segment CD ? Un point E qui appartient à une droite d ?</a:t>
            </a:r>
          </a:p>
        </p:txBody>
      </p:sp>
      <p:sp>
        <p:nvSpPr>
          <p:cNvPr id="15" name="Rectangle : avec coins arrondis en haut 14">
            <a:extLst>
              <a:ext uri="{FF2B5EF4-FFF2-40B4-BE49-F238E27FC236}">
                <a16:creationId xmlns:a16="http://schemas.microsoft.com/office/drawing/2014/main" id="{F2C117D1-204D-2A47-92B2-8537A298D00D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</p:spTree>
    <p:extLst>
      <p:ext uri="{BB962C8B-B14F-4D97-AF65-F5344CB8AC3E}">
        <p14:creationId xmlns:p14="http://schemas.microsoft.com/office/powerpoint/2010/main" val="429096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20527" y="176062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20527" y="924693"/>
            <a:ext cx="2910227" cy="1080655"/>
            <a:chOff x="933799" y="5747786"/>
            <a:chExt cx="10072904" cy="367177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9" y="5747786"/>
              <a:ext cx="6871760" cy="3671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5" y="5784765"/>
              <a:ext cx="10001398" cy="282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Géométrie :</a:t>
              </a: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Révisions</a:t>
              </a:r>
              <a:endParaRPr lang="fr-FR" sz="2400" b="1" dirty="0">
                <a:solidFill>
                  <a:srgbClr val="0070C0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ECA0D6E-504F-614D-BFF4-5E6E9523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346" y="0"/>
            <a:ext cx="4831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0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761001C6-BE3F-0E4A-B9B3-7A04E1C52E72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E9031C4E-E48A-E944-888D-5EC106D81693}"/>
              </a:ext>
            </a:extLst>
          </p:cNvPr>
          <p:cNvSpPr/>
          <p:nvPr/>
        </p:nvSpPr>
        <p:spPr>
          <a:xfrm>
            <a:off x="4681035" y="2172972"/>
            <a:ext cx="7031438" cy="966484"/>
          </a:xfrm>
          <a:prstGeom prst="round2SameRect">
            <a:avLst/>
          </a:prstGeom>
          <a:solidFill>
            <a:srgbClr val="C3A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Quand est-ce qu’un point appartient à une droite ? (ou à un segment ?)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4611526" y="4522818"/>
            <a:ext cx="7447639" cy="1113535"/>
          </a:xfrm>
          <a:prstGeom prst="round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écrit-on : une droite AB ?  Un segment CD ? Un point E qui appartient à une droite d ?</a:t>
            </a:r>
          </a:p>
        </p:txBody>
      </p: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97AF52CE-2FEC-8A47-92D9-331A9C391D67}"/>
              </a:ext>
            </a:extLst>
          </p:cNvPr>
          <p:cNvSpPr/>
          <p:nvPr/>
        </p:nvSpPr>
        <p:spPr>
          <a:xfrm>
            <a:off x="130235" y="2625894"/>
            <a:ext cx="4414057" cy="840117"/>
          </a:xfrm>
          <a:prstGeom prst="round2Same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quoi un angle droit ?</a:t>
            </a:r>
          </a:p>
        </p:txBody>
      </p: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097CCA7E-018F-1746-84EA-CDC0E345C7DC}"/>
              </a:ext>
            </a:extLst>
          </p:cNvPr>
          <p:cNvSpPr/>
          <p:nvPr/>
        </p:nvSpPr>
        <p:spPr>
          <a:xfrm>
            <a:off x="4681035" y="1123265"/>
            <a:ext cx="7318928" cy="840117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Est-ce que 2 droites perpendiculaires forment nécessairement un angle droit ?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3593744"/>
            <a:ext cx="5417126" cy="840117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sont deux droites parallèles ?</a:t>
            </a:r>
          </a:p>
        </p:txBody>
      </p:sp>
    </p:spTree>
    <p:extLst>
      <p:ext uri="{BB962C8B-B14F-4D97-AF65-F5344CB8AC3E}">
        <p14:creationId xmlns:p14="http://schemas.microsoft.com/office/powerpoint/2010/main" val="1916327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761001C6-BE3F-0E4A-B9B3-7A04E1C52E72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E9031C4E-E48A-E944-888D-5EC106D81693}"/>
              </a:ext>
            </a:extLst>
          </p:cNvPr>
          <p:cNvSpPr/>
          <p:nvPr/>
        </p:nvSpPr>
        <p:spPr>
          <a:xfrm>
            <a:off x="4681035" y="2172972"/>
            <a:ext cx="7031438" cy="966484"/>
          </a:xfrm>
          <a:prstGeom prst="round2SameRect">
            <a:avLst/>
          </a:prstGeom>
          <a:solidFill>
            <a:srgbClr val="C3A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Quand est-ce qu’un point appartient à une droite ? (ou à un segment ?)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4611526" y="4522818"/>
            <a:ext cx="7447639" cy="1113535"/>
          </a:xfrm>
          <a:prstGeom prst="round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écrit-on : une droite AB ?  Un segment CD ? Un point E qui appartient à une droite d ?</a:t>
            </a:r>
          </a:p>
        </p:txBody>
      </p: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97AF52CE-2FEC-8A47-92D9-331A9C391D67}"/>
              </a:ext>
            </a:extLst>
          </p:cNvPr>
          <p:cNvSpPr/>
          <p:nvPr/>
        </p:nvSpPr>
        <p:spPr>
          <a:xfrm>
            <a:off x="130235" y="2625894"/>
            <a:ext cx="4414057" cy="840117"/>
          </a:xfrm>
          <a:prstGeom prst="round2Same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quoi un angle droit ?</a:t>
            </a:r>
          </a:p>
        </p:txBody>
      </p: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097CCA7E-018F-1746-84EA-CDC0E345C7DC}"/>
              </a:ext>
            </a:extLst>
          </p:cNvPr>
          <p:cNvSpPr/>
          <p:nvPr/>
        </p:nvSpPr>
        <p:spPr>
          <a:xfrm>
            <a:off x="4681035" y="1123265"/>
            <a:ext cx="7318928" cy="840117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Est-ce que 2 droites perpendiculaires forment nécessairement un angle droit ?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3593744"/>
            <a:ext cx="5417126" cy="840117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sont deux droites parallèles ?</a:t>
            </a:r>
          </a:p>
        </p:txBody>
      </p:sp>
      <p:sp>
        <p:nvSpPr>
          <p:cNvPr id="15" name="Rectangle : avec coins arrondis en haut 14">
            <a:extLst>
              <a:ext uri="{FF2B5EF4-FFF2-40B4-BE49-F238E27FC236}">
                <a16:creationId xmlns:a16="http://schemas.microsoft.com/office/drawing/2014/main" id="{AC0863CA-7263-EF4B-97A6-11A858942E5B}"/>
              </a:ext>
            </a:extLst>
          </p:cNvPr>
          <p:cNvSpPr/>
          <p:nvPr/>
        </p:nvSpPr>
        <p:spPr>
          <a:xfrm>
            <a:off x="5214289" y="5710625"/>
            <a:ext cx="6706284" cy="966484"/>
          </a:xfrm>
          <a:prstGeom prst="round2SameRect">
            <a:avLst/>
          </a:prstGeom>
          <a:solidFill>
            <a:srgbClr val="C9E7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Comment tracer deux droites parallèles ?</a:t>
            </a:r>
          </a:p>
        </p:txBody>
      </p:sp>
    </p:spTree>
    <p:extLst>
      <p:ext uri="{BB962C8B-B14F-4D97-AF65-F5344CB8AC3E}">
        <p14:creationId xmlns:p14="http://schemas.microsoft.com/office/powerpoint/2010/main" val="1034426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68B35183-D111-F14B-8A0D-8689FB77932D}"/>
              </a:ext>
            </a:extLst>
          </p:cNvPr>
          <p:cNvSpPr/>
          <p:nvPr/>
        </p:nvSpPr>
        <p:spPr>
          <a:xfrm>
            <a:off x="279863" y="1272216"/>
            <a:ext cx="4114800" cy="8401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droite ?</a:t>
            </a:r>
          </a:p>
        </p:txBody>
      </p:sp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761001C6-BE3F-0E4A-B9B3-7A04E1C52E72}"/>
              </a:ext>
            </a:extLst>
          </p:cNvPr>
          <p:cNvSpPr/>
          <p:nvPr/>
        </p:nvSpPr>
        <p:spPr>
          <a:xfrm>
            <a:off x="130234" y="4648556"/>
            <a:ext cx="4414057" cy="840117"/>
          </a:xfrm>
          <a:prstGeom prst="round2SameRect">
            <a:avLst/>
          </a:prstGeom>
          <a:solidFill>
            <a:srgbClr val="FF4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 segment ?</a:t>
            </a: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E9031C4E-E48A-E944-888D-5EC106D81693}"/>
              </a:ext>
            </a:extLst>
          </p:cNvPr>
          <p:cNvSpPr/>
          <p:nvPr/>
        </p:nvSpPr>
        <p:spPr>
          <a:xfrm>
            <a:off x="4681035" y="2172972"/>
            <a:ext cx="7031438" cy="966484"/>
          </a:xfrm>
          <a:prstGeom prst="round2SameRect">
            <a:avLst/>
          </a:prstGeom>
          <a:solidFill>
            <a:srgbClr val="C3A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Quand est-ce qu’un point appartient à une droite ? (ou à un segment ?)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4611526" y="4522818"/>
            <a:ext cx="7447639" cy="1113535"/>
          </a:xfrm>
          <a:prstGeom prst="round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écrit-on : une droite AB ?  Un segment CD ? Un point E qui appartient à une droite d ?</a:t>
            </a:r>
          </a:p>
        </p:txBody>
      </p: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97AF52CE-2FEC-8A47-92D9-331A9C391D67}"/>
              </a:ext>
            </a:extLst>
          </p:cNvPr>
          <p:cNvSpPr/>
          <p:nvPr/>
        </p:nvSpPr>
        <p:spPr>
          <a:xfrm>
            <a:off x="130235" y="2625894"/>
            <a:ext cx="4414057" cy="840117"/>
          </a:xfrm>
          <a:prstGeom prst="round2Same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quoi un angle droit ?</a:t>
            </a:r>
          </a:p>
        </p:txBody>
      </p: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097CCA7E-018F-1746-84EA-CDC0E345C7DC}"/>
              </a:ext>
            </a:extLst>
          </p:cNvPr>
          <p:cNvSpPr/>
          <p:nvPr/>
        </p:nvSpPr>
        <p:spPr>
          <a:xfrm>
            <a:off x="4681035" y="1123265"/>
            <a:ext cx="7318928" cy="840117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Est-ce que 2 droites perpendiculaires forment nécessairement un angle droit ?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3593744"/>
            <a:ext cx="5417126" cy="840117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sont deux droites parallèles ?</a:t>
            </a:r>
          </a:p>
        </p:txBody>
      </p:sp>
      <p:sp>
        <p:nvSpPr>
          <p:cNvPr id="15" name="Rectangle : avec coins arrondis en haut 14">
            <a:extLst>
              <a:ext uri="{FF2B5EF4-FFF2-40B4-BE49-F238E27FC236}">
                <a16:creationId xmlns:a16="http://schemas.microsoft.com/office/drawing/2014/main" id="{AC0863CA-7263-EF4B-97A6-11A858942E5B}"/>
              </a:ext>
            </a:extLst>
          </p:cNvPr>
          <p:cNvSpPr/>
          <p:nvPr/>
        </p:nvSpPr>
        <p:spPr>
          <a:xfrm>
            <a:off x="5214289" y="5710625"/>
            <a:ext cx="6706284" cy="966484"/>
          </a:xfrm>
          <a:prstGeom prst="round2SameRect">
            <a:avLst/>
          </a:prstGeom>
          <a:solidFill>
            <a:srgbClr val="C9E7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Comment tracer deux droites parallèles ?</a:t>
            </a:r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9A909D76-9F23-5E48-8A99-9327CCDDA99C}"/>
              </a:ext>
            </a:extLst>
          </p:cNvPr>
          <p:cNvSpPr/>
          <p:nvPr/>
        </p:nvSpPr>
        <p:spPr>
          <a:xfrm>
            <a:off x="5664306" y="3233471"/>
            <a:ext cx="6256267" cy="1152821"/>
          </a:xfrm>
          <a:prstGeom prst="round2SameRect">
            <a:avLst/>
          </a:prstGeom>
          <a:solidFill>
            <a:srgbClr val="FF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Quelle propriété a-t-on appris concernant les droites parallèles ?</a:t>
            </a:r>
          </a:p>
        </p:txBody>
      </p:sp>
    </p:spTree>
    <p:extLst>
      <p:ext uri="{BB962C8B-B14F-4D97-AF65-F5344CB8AC3E}">
        <p14:creationId xmlns:p14="http://schemas.microsoft.com/office/powerpoint/2010/main" val="3223244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TRIO (sur papier)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720636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C1180E-E508-2044-A29A-D20212928E06}"/>
              </a:ext>
            </a:extLst>
          </p:cNvPr>
          <p:cNvSpPr/>
          <p:nvPr/>
        </p:nvSpPr>
        <p:spPr>
          <a:xfrm>
            <a:off x="154166" y="185142"/>
            <a:ext cx="11879991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</a:t>
            </a:r>
            <a:r>
              <a:rPr lang="fr-FR" sz="2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6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Jeu sur les tables de multiplication : </a:t>
            </a:r>
            <a:r>
              <a:rPr lang="fr-FR" sz="2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TRIO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23F0963-BFD1-5C4F-9FAD-D30E55F332F6}"/>
              </a:ext>
            </a:extLst>
          </p:cNvPr>
          <p:cNvSpPr txBox="1"/>
          <p:nvPr/>
        </p:nvSpPr>
        <p:spPr>
          <a:xfrm>
            <a:off x="0" y="1013561"/>
            <a:ext cx="1218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acamus.net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index.php?option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com_content&amp;view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article&amp;id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=305&amp;catid=41&amp;Itemid=219</a:t>
            </a:r>
            <a:endParaRPr lang="fr-FR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DEEB82-09E4-1246-9904-15F74704B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5" y="1778134"/>
            <a:ext cx="5345327" cy="4637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CA7CF2-536B-854F-BF87-FEF5440BE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641" y="1801028"/>
            <a:ext cx="5389600" cy="463798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3F0F14E-292D-1040-8DDE-A786D5B9C580}"/>
              </a:ext>
            </a:extLst>
          </p:cNvPr>
          <p:cNvGrpSpPr/>
          <p:nvPr/>
        </p:nvGrpSpPr>
        <p:grpSpPr>
          <a:xfrm>
            <a:off x="148362" y="148520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046E529-DE38-2D46-A793-5CC58B9C677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0AFF735-8347-B34F-A8B7-EBC51990EDA4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835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2521778"/>
            <a:ext cx="962096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Construis la figure demandée sur une feuille blanche.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Tracer un segment [CD</a:t>
            </a:r>
            <a:r>
              <a:rPr lang="fr-FR" altLang="fr-FR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Placer le point I tel que C, D et I soient des points alignés. 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Placer un point H 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∉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(CD). Tracer le segment [IH] en rouge. 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Placer le point M milieu de [CD]. Coder la figure.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88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426" y="3059582"/>
            <a:ext cx="1029961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sont deux droites perpendiculaires ?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78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1355560"/>
            <a:ext cx="1079718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Trouvons toutes les droites perpendiculaires et codons les angles droits.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D1CD50-8B7A-1140-8556-D38542A1F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" t="41449"/>
          <a:stretch/>
        </p:blipFill>
        <p:spPr>
          <a:xfrm>
            <a:off x="2422071" y="2617357"/>
            <a:ext cx="6845318" cy="4015409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D680E9D2-6D38-2249-8A3F-607D05ADE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06" y="1888059"/>
            <a:ext cx="854753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Rédigeons les phrases mathématiques correspondantes.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50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1355560"/>
            <a:ext cx="942918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construit-on une droite perpendiculaire à une autre ?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680E9D2-6D38-2249-8A3F-607D05ADE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06" y="1888059"/>
            <a:ext cx="415049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Démonstration au tableau :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80366-8186-0248-8316-F9BBA196D434}"/>
              </a:ext>
            </a:extLst>
          </p:cNvPr>
          <p:cNvSpPr/>
          <p:nvPr/>
        </p:nvSpPr>
        <p:spPr>
          <a:xfrm>
            <a:off x="694923" y="2680526"/>
            <a:ext cx="10754955" cy="3899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489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426" y="3059582"/>
            <a:ext cx="88488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sont deux droites parallèles ?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8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006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3356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 entraînement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D3ED4508-487C-AA4D-B552-E858D14309B8}"/>
              </a:ext>
            </a:extLst>
          </p:cNvPr>
          <p:cNvSpPr txBox="1"/>
          <p:nvPr/>
        </p:nvSpPr>
        <p:spPr>
          <a:xfrm>
            <a:off x="2266518" y="875782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Ex. 51 p.114, 54 p.115 et 10 p.109</a:t>
            </a:r>
            <a:endParaRPr lang="fr-FR" sz="20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C7528F-10D1-D340-B23B-7240AFCF2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75"/>
          <a:stretch/>
        </p:blipFill>
        <p:spPr>
          <a:xfrm>
            <a:off x="205323" y="1819240"/>
            <a:ext cx="3068033" cy="45775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5AC2C0-9033-7642-B149-7341E1CF8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25"/>
          <a:stretch/>
        </p:blipFill>
        <p:spPr>
          <a:xfrm>
            <a:off x="3366516" y="1827205"/>
            <a:ext cx="3091734" cy="41693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06708F-2255-754B-9289-A65073D62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409" y="1827205"/>
            <a:ext cx="2587845" cy="19002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E8CB19-1104-EA44-92BA-1ED2CAA9C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572" y="1819240"/>
            <a:ext cx="2777095" cy="27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8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1355560"/>
            <a:ext cx="579100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Trouvons toutes les droites parallèles.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680E9D2-6D38-2249-8A3F-607D05ADE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06" y="1888059"/>
            <a:ext cx="854753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Rédigeons les phrases mathématiques correspondantes.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6BA640-8CDB-F64C-A0AF-A99ABB8CA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36" y="2455069"/>
            <a:ext cx="5839110" cy="42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2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1355560"/>
            <a:ext cx="838723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construit-on une droite parallèle à une autre ?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680E9D2-6D38-2249-8A3F-607D05ADE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06" y="1888059"/>
            <a:ext cx="415049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Démonstration au tableau :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80366-8186-0248-8316-F9BBA196D434}"/>
              </a:ext>
            </a:extLst>
          </p:cNvPr>
          <p:cNvSpPr/>
          <p:nvPr/>
        </p:nvSpPr>
        <p:spPr>
          <a:xfrm>
            <a:off x="694923" y="2680526"/>
            <a:ext cx="10754955" cy="3899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3829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1355560"/>
            <a:ext cx="746390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Écris un programme de construction de la figure.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7F948E-38D9-9A4D-9B30-2AC4585AB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816" y="2177253"/>
            <a:ext cx="6121107" cy="4037326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C80366-8186-0248-8316-F9BBA196D434}"/>
              </a:ext>
            </a:extLst>
          </p:cNvPr>
          <p:cNvSpPr/>
          <p:nvPr/>
        </p:nvSpPr>
        <p:spPr>
          <a:xfrm>
            <a:off x="3154816" y="2185875"/>
            <a:ext cx="179315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078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TRIO (sur papier)</a:t>
            </a:r>
          </a:p>
          <a:p>
            <a:endParaRPr lang="fr-FR" sz="28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017059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C1180E-E508-2044-A29A-D20212928E06}"/>
              </a:ext>
            </a:extLst>
          </p:cNvPr>
          <p:cNvSpPr/>
          <p:nvPr/>
        </p:nvSpPr>
        <p:spPr>
          <a:xfrm>
            <a:off x="154166" y="185142"/>
            <a:ext cx="11879991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</a:t>
            </a:r>
            <a:r>
              <a:rPr lang="fr-FR" sz="2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6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Jeu sur les tables de multiplication : </a:t>
            </a:r>
            <a:r>
              <a:rPr lang="fr-FR" sz="2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TRIO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23F0963-BFD1-5C4F-9FAD-D30E55F332F6}"/>
              </a:ext>
            </a:extLst>
          </p:cNvPr>
          <p:cNvSpPr txBox="1"/>
          <p:nvPr/>
        </p:nvSpPr>
        <p:spPr>
          <a:xfrm>
            <a:off x="0" y="1013561"/>
            <a:ext cx="1218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acamus.net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index.php?option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com_content&amp;view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article&amp;id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=305&amp;catid=41&amp;Itemid=219</a:t>
            </a:r>
            <a:endParaRPr lang="fr-FR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DEEB82-09E4-1246-9904-15F74704B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5" y="1778134"/>
            <a:ext cx="5345327" cy="4637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CA7CF2-536B-854F-BF87-FEF5440BE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641" y="1801028"/>
            <a:ext cx="5389600" cy="463798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3F0F14E-292D-1040-8DDE-A786D5B9C580}"/>
              </a:ext>
            </a:extLst>
          </p:cNvPr>
          <p:cNvGrpSpPr/>
          <p:nvPr/>
        </p:nvGrpSpPr>
        <p:grpSpPr>
          <a:xfrm>
            <a:off x="148362" y="148520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046E529-DE38-2D46-A793-5CC58B9C677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0AFF735-8347-B34F-A8B7-EBC51990EDA4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319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921" y="1346584"/>
            <a:ext cx="97946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est la différence entre une droite et un segment ?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0A8795-9126-7C46-A19E-C5B06DDEC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28" y="3267297"/>
            <a:ext cx="7417326" cy="29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0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205" y="2326583"/>
            <a:ext cx="803457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vérifier si ces points sont alignés ?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0A8795-9126-7C46-A19E-C5B06DDEC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28" y="3267297"/>
            <a:ext cx="7417326" cy="2952528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2E0642EC-CFA2-6C4A-BFDA-56788B00F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921" y="1346584"/>
            <a:ext cx="97946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est la différence entre une droite et un segment ?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63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83" y="1627970"/>
            <a:ext cx="1062983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vérifier si le point I est le milieu de ces segments ?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D1EAFD6-4601-8F47-801E-557F9B6A7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101" y="2312061"/>
            <a:ext cx="5421796" cy="40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25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426" y="3059582"/>
            <a:ext cx="1029961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sont deux droites perpendiculaires ?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54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426" y="3059582"/>
            <a:ext cx="1029961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sont deux droites perpendiculaires ?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86336E-B0BB-BA46-BE3D-07944B2C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684" y="4250905"/>
            <a:ext cx="63401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les code-t-on ?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7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9326" y="1829348"/>
            <a:ext cx="583294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b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rebrassage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0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À définir selon les résultats des élèves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178943" y="1829348"/>
            <a:ext cx="5832948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b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rebrassage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0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À définir selon les résultats des élèves</a:t>
            </a:r>
            <a:r>
              <a:rPr lang="fr-FR" sz="20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7378550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1355560"/>
            <a:ext cx="1079718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Trouvons toutes les droites perpendiculaires et codons les angles droits.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D1CD50-8B7A-1140-8556-D38542A1F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" t="41449"/>
          <a:stretch/>
        </p:blipFill>
        <p:spPr>
          <a:xfrm>
            <a:off x="2461827" y="2326583"/>
            <a:ext cx="6845318" cy="40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138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1170894"/>
            <a:ext cx="1019702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construit-on une droite (d) perpendiculaire à une droite (e)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passant par un point A ?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680E9D2-6D38-2249-8A3F-607D05ADE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23" y="2241481"/>
            <a:ext cx="415049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Démonstration au tableau :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80366-8186-0248-8316-F9BBA196D434}"/>
              </a:ext>
            </a:extLst>
          </p:cNvPr>
          <p:cNvSpPr/>
          <p:nvPr/>
        </p:nvSpPr>
        <p:spPr>
          <a:xfrm>
            <a:off x="694923" y="2680526"/>
            <a:ext cx="10754955" cy="3899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498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DEDC2BB-9403-A54E-93CB-B6901EB2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426" y="3059582"/>
            <a:ext cx="856356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sont deux droites parallèles ?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86336E-B0BB-BA46-BE3D-07944B2C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34" y="4250905"/>
            <a:ext cx="1158842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vérifie-t-on qu’elles sont parallèles ?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23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93290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préparation à l’évaluation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94455185-1395-1C4B-9551-0334BBFC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90" y="1972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400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86336E-B0BB-BA46-BE3D-07944B2C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841" y="1618697"/>
            <a:ext cx="682590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Vérifions pour ces droites :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30111E-60C1-3A4D-BE69-73EE03D11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630486"/>
            <a:ext cx="4221547" cy="37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5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2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Jeux sur les tables de multiplication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Résolution de problèmes :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Problèmes atypiques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89101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8733296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1967</Words>
  <Application>Microsoft Macintosh PowerPoint</Application>
  <PresentationFormat>Grand écran</PresentationFormat>
  <Paragraphs>334</Paragraphs>
  <Slides>63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114</cp:revision>
  <dcterms:created xsi:type="dcterms:W3CDTF">2021-08-14T07:02:46Z</dcterms:created>
  <dcterms:modified xsi:type="dcterms:W3CDTF">2022-10-27T14:12:42Z</dcterms:modified>
</cp:coreProperties>
</file>