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715" r:id="rId2"/>
    <p:sldId id="774" r:id="rId3"/>
    <p:sldId id="854" r:id="rId4"/>
    <p:sldId id="855" r:id="rId5"/>
    <p:sldId id="718" r:id="rId6"/>
    <p:sldId id="856" r:id="rId7"/>
    <p:sldId id="296" r:id="rId8"/>
    <p:sldId id="860" r:id="rId9"/>
    <p:sldId id="916" r:id="rId10"/>
    <p:sldId id="918" r:id="rId11"/>
    <p:sldId id="919" r:id="rId12"/>
    <p:sldId id="920" r:id="rId13"/>
    <p:sldId id="921" r:id="rId14"/>
    <p:sldId id="922" r:id="rId15"/>
    <p:sldId id="917" r:id="rId16"/>
    <p:sldId id="923" r:id="rId17"/>
    <p:sldId id="924" r:id="rId18"/>
    <p:sldId id="925" r:id="rId19"/>
    <p:sldId id="927" r:id="rId20"/>
    <p:sldId id="756" r:id="rId21"/>
    <p:sldId id="857" r:id="rId22"/>
    <p:sldId id="861" r:id="rId23"/>
    <p:sldId id="862" r:id="rId24"/>
    <p:sldId id="881" r:id="rId25"/>
    <p:sldId id="840" r:id="rId26"/>
    <p:sldId id="858" r:id="rId27"/>
    <p:sldId id="435" r:id="rId28"/>
    <p:sldId id="880" r:id="rId29"/>
    <p:sldId id="436" r:id="rId30"/>
    <p:sldId id="773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997"/>
    <a:srgbClr val="FF41A5"/>
    <a:srgbClr val="C3A7BA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7"/>
    <p:restoredTop sz="96272"/>
  </p:normalViewPr>
  <p:slideViewPr>
    <p:cSldViewPr snapToGrid="0" snapToObjects="1">
      <p:cViewPr varScale="1">
        <p:scale>
          <a:sx n="91" d="100"/>
          <a:sy n="91" d="100"/>
        </p:scale>
        <p:origin x="2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26/10/2022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26/10/2022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933796" y="5869055"/>
              <a:ext cx="10001398" cy="44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préparation à l’évaluation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8253787" y="363417"/>
            <a:ext cx="3637451" cy="549516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Partager une </a:t>
            </a:r>
            <a:r>
              <a:rPr lang="fr-FR" b="1" dirty="0">
                <a:latin typeface="Century Gothic" panose="020B0502020202020204" pitchFamily="34" charset="0"/>
              </a:rPr>
              <a:t>bande</a:t>
            </a:r>
            <a:r>
              <a:rPr lang="fr-FR" sz="2000" b="1" dirty="0">
                <a:latin typeface="Century Gothic" panose="020B0502020202020204" pitchFamily="34" charset="0"/>
              </a:rPr>
              <a:t> unité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2A27DA-B0A8-A14B-992F-DBB57C229CE0}"/>
              </a:ext>
            </a:extLst>
          </p:cNvPr>
          <p:cNvSpPr txBox="1"/>
          <p:nvPr/>
        </p:nvSpPr>
        <p:spPr>
          <a:xfrm>
            <a:off x="871366" y="1282982"/>
            <a:ext cx="1080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Partage ton rectangle en 8 parts égales et colorie 5 parts. Puis écris à quelle fraction cela correspond sur ton ardoise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7DF8B9D-E035-A34A-A0FD-4C05FACF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73" t="-1356" r="-32467" b="-29055"/>
          <a:stretch/>
        </p:blipFill>
        <p:spPr>
          <a:xfrm>
            <a:off x="2946400" y="2251361"/>
            <a:ext cx="11595100" cy="49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53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933796" y="5869055"/>
              <a:ext cx="10001398" cy="44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préparation à l’évaluation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8362512" y="290957"/>
            <a:ext cx="3637451" cy="71110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Connaître diverses désignations de fractions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2A27DA-B0A8-A14B-992F-DBB57C229CE0}"/>
              </a:ext>
            </a:extLst>
          </p:cNvPr>
          <p:cNvSpPr txBox="1"/>
          <p:nvPr/>
        </p:nvSpPr>
        <p:spPr>
          <a:xfrm>
            <a:off x="871366" y="1282982"/>
            <a:ext cx="1080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Observe la fraction et colorie les parts correspondantes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0357B7B-BA69-FD4F-B10E-8650C1B63BCE}"/>
              </a:ext>
            </a:extLst>
          </p:cNvPr>
          <p:cNvSpPr txBox="1"/>
          <p:nvPr/>
        </p:nvSpPr>
        <p:spPr>
          <a:xfrm>
            <a:off x="871367" y="1965082"/>
            <a:ext cx="5008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L’unité est ce rectangle 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47A5B-63BB-7B41-B930-8F2156E51D81}"/>
              </a:ext>
            </a:extLst>
          </p:cNvPr>
          <p:cNvSpPr/>
          <p:nvPr/>
        </p:nvSpPr>
        <p:spPr>
          <a:xfrm>
            <a:off x="5524500" y="1744647"/>
            <a:ext cx="2628900" cy="10747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283341-E171-0340-A007-4A23961C2895}"/>
              </a:ext>
            </a:extLst>
          </p:cNvPr>
          <p:cNvSpPr/>
          <p:nvPr/>
        </p:nvSpPr>
        <p:spPr>
          <a:xfrm>
            <a:off x="443537" y="3797582"/>
            <a:ext cx="2628900" cy="10747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62B8C6-BA90-0940-A5F3-835927343C28}"/>
              </a:ext>
            </a:extLst>
          </p:cNvPr>
          <p:cNvSpPr/>
          <p:nvPr/>
        </p:nvSpPr>
        <p:spPr>
          <a:xfrm>
            <a:off x="3375734" y="3805278"/>
            <a:ext cx="2628900" cy="10747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CB423D-D487-F44D-83DF-3AE51118E626}"/>
              </a:ext>
            </a:extLst>
          </p:cNvPr>
          <p:cNvSpPr/>
          <p:nvPr/>
        </p:nvSpPr>
        <p:spPr>
          <a:xfrm>
            <a:off x="6274159" y="3797581"/>
            <a:ext cx="2628900" cy="10747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86031E-DE96-4847-A484-3E6EB774B568}"/>
              </a:ext>
            </a:extLst>
          </p:cNvPr>
          <p:cNvSpPr/>
          <p:nvPr/>
        </p:nvSpPr>
        <p:spPr>
          <a:xfrm>
            <a:off x="9206356" y="3775229"/>
            <a:ext cx="2628900" cy="10747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6D7BC90-6A07-414C-B768-F7DEB2AD762B}"/>
              </a:ext>
            </a:extLst>
          </p:cNvPr>
          <p:cNvCxnSpPr>
            <a:stCxn id="15" idx="1"/>
            <a:endCxn id="15" idx="3"/>
          </p:cNvCxnSpPr>
          <p:nvPr/>
        </p:nvCxnSpPr>
        <p:spPr>
          <a:xfrm>
            <a:off x="443537" y="4334959"/>
            <a:ext cx="26289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BFDC39C-A08F-1948-924D-32A98C9E96D3}"/>
              </a:ext>
            </a:extLst>
          </p:cNvPr>
          <p:cNvCxnSpPr/>
          <p:nvPr/>
        </p:nvCxnSpPr>
        <p:spPr>
          <a:xfrm>
            <a:off x="3375734" y="4342654"/>
            <a:ext cx="26289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1A9C145-DCAB-D74B-93A6-67276AC55764}"/>
              </a:ext>
            </a:extLst>
          </p:cNvPr>
          <p:cNvCxnSpPr>
            <a:cxnSpLocks/>
            <a:stCxn id="16" idx="0"/>
            <a:endCxn id="16" idx="2"/>
          </p:cNvCxnSpPr>
          <p:nvPr/>
        </p:nvCxnSpPr>
        <p:spPr>
          <a:xfrm>
            <a:off x="4690184" y="3805278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2D66FFE-CE68-594F-A737-1505E60742AB}"/>
              </a:ext>
            </a:extLst>
          </p:cNvPr>
          <p:cNvCxnSpPr>
            <a:cxnSpLocks/>
          </p:cNvCxnSpPr>
          <p:nvPr/>
        </p:nvCxnSpPr>
        <p:spPr>
          <a:xfrm>
            <a:off x="5325184" y="3805278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8703BE2-F0E5-3C46-AEE9-2C2612000BB5}"/>
              </a:ext>
            </a:extLst>
          </p:cNvPr>
          <p:cNvCxnSpPr>
            <a:cxnSpLocks/>
          </p:cNvCxnSpPr>
          <p:nvPr/>
        </p:nvCxnSpPr>
        <p:spPr>
          <a:xfrm>
            <a:off x="4042484" y="3805278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482A657-DDAD-CD41-A02A-2CE1C1F9C625}"/>
              </a:ext>
            </a:extLst>
          </p:cNvPr>
          <p:cNvCxnSpPr>
            <a:cxnSpLocks/>
          </p:cNvCxnSpPr>
          <p:nvPr/>
        </p:nvCxnSpPr>
        <p:spPr>
          <a:xfrm>
            <a:off x="1757987" y="3797580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7D1AFEF-411A-FA45-A86E-C608135C1AAD}"/>
              </a:ext>
            </a:extLst>
          </p:cNvPr>
          <p:cNvCxnSpPr>
            <a:cxnSpLocks/>
          </p:cNvCxnSpPr>
          <p:nvPr/>
        </p:nvCxnSpPr>
        <p:spPr>
          <a:xfrm>
            <a:off x="6650854" y="3791832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3B423DD-F79A-BB4E-B309-0C5D1A893C08}"/>
              </a:ext>
            </a:extLst>
          </p:cNvPr>
          <p:cNvCxnSpPr>
            <a:cxnSpLocks/>
          </p:cNvCxnSpPr>
          <p:nvPr/>
        </p:nvCxnSpPr>
        <p:spPr>
          <a:xfrm>
            <a:off x="7039453" y="3805278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EAAA7F1-6310-FA47-A221-B9B1BCD36396}"/>
              </a:ext>
            </a:extLst>
          </p:cNvPr>
          <p:cNvCxnSpPr>
            <a:cxnSpLocks/>
          </p:cNvCxnSpPr>
          <p:nvPr/>
        </p:nvCxnSpPr>
        <p:spPr>
          <a:xfrm>
            <a:off x="7425323" y="3803610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126A2312-CD19-2442-845E-086547C8C96B}"/>
              </a:ext>
            </a:extLst>
          </p:cNvPr>
          <p:cNvCxnSpPr>
            <a:cxnSpLocks/>
          </p:cNvCxnSpPr>
          <p:nvPr/>
        </p:nvCxnSpPr>
        <p:spPr>
          <a:xfrm>
            <a:off x="7796079" y="3801942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94872BA-DD2F-814F-A5B7-59BA8E9A087A}"/>
              </a:ext>
            </a:extLst>
          </p:cNvPr>
          <p:cNvCxnSpPr>
            <a:cxnSpLocks/>
          </p:cNvCxnSpPr>
          <p:nvPr/>
        </p:nvCxnSpPr>
        <p:spPr>
          <a:xfrm>
            <a:off x="8174392" y="3800274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78C8820-518F-494D-88D9-EBFA9A727FB1}"/>
              </a:ext>
            </a:extLst>
          </p:cNvPr>
          <p:cNvCxnSpPr>
            <a:cxnSpLocks/>
          </p:cNvCxnSpPr>
          <p:nvPr/>
        </p:nvCxnSpPr>
        <p:spPr>
          <a:xfrm>
            <a:off x="8545148" y="3791049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7766221-1EA7-4441-9078-805973B047FB}"/>
              </a:ext>
            </a:extLst>
          </p:cNvPr>
          <p:cNvCxnSpPr>
            <a:cxnSpLocks/>
          </p:cNvCxnSpPr>
          <p:nvPr/>
        </p:nvCxnSpPr>
        <p:spPr>
          <a:xfrm>
            <a:off x="10072512" y="3775229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B9BF797-1416-0D4B-9D19-1044237A6272}"/>
              </a:ext>
            </a:extLst>
          </p:cNvPr>
          <p:cNvCxnSpPr>
            <a:cxnSpLocks/>
          </p:cNvCxnSpPr>
          <p:nvPr/>
        </p:nvCxnSpPr>
        <p:spPr>
          <a:xfrm>
            <a:off x="10902245" y="3775229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DD3F3A1E-B9BD-AD41-A261-D8325140537E}"/>
                  </a:ext>
                </a:extLst>
              </p:cNvPr>
              <p:cNvSpPr txBox="1"/>
              <p:nvPr/>
            </p:nvSpPr>
            <p:spPr>
              <a:xfrm>
                <a:off x="1604290" y="5168821"/>
                <a:ext cx="10230963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24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DD3F3A1E-B9BD-AD41-A261-D83251405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90" y="5168821"/>
                <a:ext cx="10230963" cy="614655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25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933796" y="5869055"/>
              <a:ext cx="10001398" cy="44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préparation à l’évaluation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8362512" y="290957"/>
            <a:ext cx="3637451" cy="71110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Connaître diverses désignations de fractions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2A27DA-B0A8-A14B-992F-DBB57C229CE0}"/>
              </a:ext>
            </a:extLst>
          </p:cNvPr>
          <p:cNvSpPr txBox="1"/>
          <p:nvPr/>
        </p:nvSpPr>
        <p:spPr>
          <a:xfrm>
            <a:off x="871366" y="1282982"/>
            <a:ext cx="1080558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Écris les fractions en lettres ou en chiffres sur ton ardoise.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0357B7B-BA69-FD4F-B10E-8650C1B63BCE}"/>
                  </a:ext>
                </a:extLst>
              </p:cNvPr>
              <p:cNvSpPr txBox="1"/>
              <p:nvPr/>
            </p:nvSpPr>
            <p:spPr>
              <a:xfrm>
                <a:off x="871366" y="1965082"/>
                <a:ext cx="8625921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latin typeface="Century Gothic" panose="020B0502020202020204" pitchFamily="34" charset="0"/>
                  </a:rPr>
                  <a:t>Quatre sixièmes ; trois quarts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0357B7B-BA69-FD4F-B10E-8650C1B63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66" y="1965082"/>
                <a:ext cx="8625921" cy="620491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DD3F3A1E-B9BD-AD41-A261-D8325140537E}"/>
                  </a:ext>
                </a:extLst>
              </p:cNvPr>
              <p:cNvSpPr txBox="1"/>
              <p:nvPr/>
            </p:nvSpPr>
            <p:spPr>
              <a:xfrm>
                <a:off x="941323" y="5183116"/>
                <a:ext cx="1023096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sz="24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DD3F3A1E-B9BD-AD41-A261-D83251405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23" y="5183116"/>
                <a:ext cx="10230963" cy="783804"/>
              </a:xfrm>
              <a:prstGeom prst="rect">
                <a:avLst/>
              </a:prstGeom>
              <a:blipFill>
                <a:blip r:embed="rId3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794F8097-AB86-9146-B26A-966158C0227E}"/>
              </a:ext>
            </a:extLst>
          </p:cNvPr>
          <p:cNvSpPr txBox="1"/>
          <p:nvPr/>
        </p:nvSpPr>
        <p:spPr>
          <a:xfrm>
            <a:off x="807709" y="2934303"/>
            <a:ext cx="1080558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Colorie pour représenter la fraction indiquée.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CF4E9D-04E9-5249-8615-A8FE008357C8}"/>
              </a:ext>
            </a:extLst>
          </p:cNvPr>
          <p:cNvGrpSpPr/>
          <p:nvPr/>
        </p:nvGrpSpPr>
        <p:grpSpPr>
          <a:xfrm>
            <a:off x="1604290" y="3810688"/>
            <a:ext cx="2628900" cy="1074754"/>
            <a:chOff x="443537" y="3797581"/>
            <a:chExt cx="2628900" cy="10747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283341-E171-0340-A007-4A23961C2895}"/>
                </a:ext>
              </a:extLst>
            </p:cNvPr>
            <p:cNvSpPr/>
            <p:nvPr/>
          </p:nvSpPr>
          <p:spPr>
            <a:xfrm>
              <a:off x="443537" y="3797582"/>
              <a:ext cx="2628900" cy="107475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26D7BC90-6A07-414C-B768-F7DEB2AD762B}"/>
                </a:ext>
              </a:extLst>
            </p:cNvPr>
            <p:cNvCxnSpPr>
              <a:stCxn id="15" idx="1"/>
              <a:endCxn id="15" idx="3"/>
            </p:cNvCxnSpPr>
            <p:nvPr/>
          </p:nvCxnSpPr>
          <p:spPr>
            <a:xfrm>
              <a:off x="443537" y="4334959"/>
              <a:ext cx="2628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482A657-DDAD-CD41-A02A-2CE1C1F9C625}"/>
                </a:ext>
              </a:extLst>
            </p:cNvPr>
            <p:cNvCxnSpPr>
              <a:cxnSpLocks/>
            </p:cNvCxnSpPr>
            <p:nvPr/>
          </p:nvCxnSpPr>
          <p:spPr>
            <a:xfrm>
              <a:off x="1311178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52A5E5E6-4421-2B44-B082-D67F4CDDEE25}"/>
                </a:ext>
              </a:extLst>
            </p:cNvPr>
            <p:cNvCxnSpPr>
              <a:cxnSpLocks/>
            </p:cNvCxnSpPr>
            <p:nvPr/>
          </p:nvCxnSpPr>
          <p:spPr>
            <a:xfrm>
              <a:off x="2222115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E0A1F006-1694-3E41-A488-F2BD16E32EE2}"/>
              </a:ext>
            </a:extLst>
          </p:cNvPr>
          <p:cNvGrpSpPr/>
          <p:nvPr/>
        </p:nvGrpSpPr>
        <p:grpSpPr>
          <a:xfrm>
            <a:off x="4742355" y="3825705"/>
            <a:ext cx="2628900" cy="1074754"/>
            <a:chOff x="443537" y="3797581"/>
            <a:chExt cx="2628900" cy="107475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292353A-A70B-4248-A32C-2787E8551715}"/>
                </a:ext>
              </a:extLst>
            </p:cNvPr>
            <p:cNvSpPr/>
            <p:nvPr/>
          </p:nvSpPr>
          <p:spPr>
            <a:xfrm>
              <a:off x="443537" y="3797582"/>
              <a:ext cx="2628900" cy="107475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0DCB9592-400D-4D4D-B4B5-2C79CEEF951E}"/>
                </a:ext>
              </a:extLst>
            </p:cNvPr>
            <p:cNvCxnSpPr>
              <a:stCxn id="41" idx="1"/>
              <a:endCxn id="41" idx="3"/>
            </p:cNvCxnSpPr>
            <p:nvPr/>
          </p:nvCxnSpPr>
          <p:spPr>
            <a:xfrm>
              <a:off x="443537" y="4334959"/>
              <a:ext cx="2628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7A9B4755-AF30-D046-B802-0A9463BDC82D}"/>
                </a:ext>
              </a:extLst>
            </p:cNvPr>
            <p:cNvCxnSpPr>
              <a:cxnSpLocks/>
            </p:cNvCxnSpPr>
            <p:nvPr/>
          </p:nvCxnSpPr>
          <p:spPr>
            <a:xfrm>
              <a:off x="1311178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F3D8700E-088F-F84D-8508-D568BE4A1BF1}"/>
                </a:ext>
              </a:extLst>
            </p:cNvPr>
            <p:cNvCxnSpPr>
              <a:cxnSpLocks/>
            </p:cNvCxnSpPr>
            <p:nvPr/>
          </p:nvCxnSpPr>
          <p:spPr>
            <a:xfrm>
              <a:off x="2222115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2E8F506A-AD6C-F640-83F5-8B5ACCA455DD}"/>
              </a:ext>
            </a:extLst>
          </p:cNvPr>
          <p:cNvGrpSpPr/>
          <p:nvPr/>
        </p:nvGrpSpPr>
        <p:grpSpPr>
          <a:xfrm>
            <a:off x="7880420" y="3840722"/>
            <a:ext cx="2628900" cy="1074754"/>
            <a:chOff x="443537" y="3797581"/>
            <a:chExt cx="2628900" cy="107475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C15497-C94E-5C4B-8906-E863F9B06B1D}"/>
                </a:ext>
              </a:extLst>
            </p:cNvPr>
            <p:cNvSpPr/>
            <p:nvPr/>
          </p:nvSpPr>
          <p:spPr>
            <a:xfrm>
              <a:off x="443537" y="3797582"/>
              <a:ext cx="2628900" cy="107475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2370078F-2CE5-C643-8CEA-AFFAED2769E6}"/>
                </a:ext>
              </a:extLst>
            </p:cNvPr>
            <p:cNvCxnSpPr>
              <a:stCxn id="46" idx="1"/>
              <a:endCxn id="46" idx="3"/>
            </p:cNvCxnSpPr>
            <p:nvPr/>
          </p:nvCxnSpPr>
          <p:spPr>
            <a:xfrm>
              <a:off x="443537" y="4334959"/>
              <a:ext cx="2628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F42D304E-CCC6-2144-B3F0-D669E502324D}"/>
                </a:ext>
              </a:extLst>
            </p:cNvPr>
            <p:cNvCxnSpPr>
              <a:cxnSpLocks/>
            </p:cNvCxnSpPr>
            <p:nvPr/>
          </p:nvCxnSpPr>
          <p:spPr>
            <a:xfrm>
              <a:off x="1311178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F91EBF21-AB9B-3F4C-A500-3295B24A45CF}"/>
                </a:ext>
              </a:extLst>
            </p:cNvPr>
            <p:cNvCxnSpPr>
              <a:cxnSpLocks/>
            </p:cNvCxnSpPr>
            <p:nvPr/>
          </p:nvCxnSpPr>
          <p:spPr>
            <a:xfrm>
              <a:off x="2222115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459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933796" y="5869055"/>
              <a:ext cx="10001398" cy="44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préparation à l’évaluation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8362512" y="290957"/>
            <a:ext cx="3637451" cy="71110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Décomposer une fraction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2A27DA-B0A8-A14B-992F-DBB57C229CE0}"/>
              </a:ext>
            </a:extLst>
          </p:cNvPr>
          <p:cNvSpPr txBox="1"/>
          <p:nvPr/>
        </p:nvSpPr>
        <p:spPr>
          <a:xfrm>
            <a:off x="686697" y="1149867"/>
            <a:ext cx="108055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Écris sur ton ardoise la fraction simple, puis décompose-la en un nombre entier et une fraction inférieure à 1.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18190DB-DEB0-3846-AA83-C5D6DBC20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020" b="57169"/>
          <a:stretch/>
        </p:blipFill>
        <p:spPr>
          <a:xfrm>
            <a:off x="686697" y="2155581"/>
            <a:ext cx="2345898" cy="1416254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B15B40F9-EF3E-5E4D-B9A2-381D8DF78EDF}"/>
              </a:ext>
            </a:extLst>
          </p:cNvPr>
          <p:cNvGrpSpPr/>
          <p:nvPr/>
        </p:nvGrpSpPr>
        <p:grpSpPr>
          <a:xfrm>
            <a:off x="3956484" y="2168766"/>
            <a:ext cx="4499131" cy="1403069"/>
            <a:chOff x="4872491" y="2181950"/>
            <a:chExt cx="4499131" cy="1403069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3E7E7772-EA24-8147-924F-51F4CFC99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222" r="41820" b="56756"/>
            <a:stretch/>
          </p:blipFill>
          <p:spPr>
            <a:xfrm>
              <a:off x="4872491" y="2181950"/>
              <a:ext cx="2920055" cy="1403069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19A335BD-3128-FB42-9F7C-AE4950EB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222" r="41820" b="56756"/>
            <a:stretch/>
          </p:blipFill>
          <p:spPr>
            <a:xfrm>
              <a:off x="6451567" y="2181950"/>
              <a:ext cx="2920055" cy="1403069"/>
            </a:xfrm>
            <a:prstGeom prst="rect">
              <a:avLst/>
            </a:prstGeom>
          </p:spPr>
        </p:pic>
      </p:grpSp>
      <p:pic>
        <p:nvPicPr>
          <p:cNvPr id="50" name="Image 49">
            <a:extLst>
              <a:ext uri="{FF2B5EF4-FFF2-40B4-BE49-F238E27FC236}">
                <a16:creationId xmlns:a16="http://schemas.microsoft.com/office/drawing/2014/main" id="{2AB45F2D-1C9B-214A-B286-D8BA3A0D1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24" r="26064" b="57307"/>
          <a:stretch/>
        </p:blipFill>
        <p:spPr>
          <a:xfrm>
            <a:off x="9495971" y="2179414"/>
            <a:ext cx="1456897" cy="1413717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EEC62C19-960B-1641-ACD1-4CD237DA3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87" t="57258" r="8983" b="1204"/>
          <a:stretch/>
        </p:blipFill>
        <p:spPr>
          <a:xfrm>
            <a:off x="6387795" y="4136056"/>
            <a:ext cx="4565073" cy="1427940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F8D1456B-7834-4145-A7AF-6FD338AEB7BC}"/>
              </a:ext>
            </a:extLst>
          </p:cNvPr>
          <p:cNvGrpSpPr/>
          <p:nvPr/>
        </p:nvGrpSpPr>
        <p:grpSpPr>
          <a:xfrm>
            <a:off x="686697" y="4138592"/>
            <a:ext cx="4940925" cy="1416254"/>
            <a:chOff x="1351715" y="4169010"/>
            <a:chExt cx="4940925" cy="1416254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FAB35F96-0F77-834C-BF2D-9DF89ED03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346" t="7707" r="1532" b="54531"/>
            <a:stretch/>
          </p:blipFill>
          <p:spPr>
            <a:xfrm>
              <a:off x="1351715" y="4169010"/>
              <a:ext cx="2470463" cy="1416254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6B9102BC-9EF2-124B-8CFF-0065021C2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346" t="7707" r="1532" b="54531"/>
            <a:stretch/>
          </p:blipFill>
          <p:spPr>
            <a:xfrm>
              <a:off x="2586946" y="4169010"/>
              <a:ext cx="2470463" cy="1416254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B138F534-2F81-3546-B7C3-BD705557D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346" t="7707" r="1532" b="54531"/>
            <a:stretch/>
          </p:blipFill>
          <p:spPr>
            <a:xfrm>
              <a:off x="3822177" y="4169010"/>
              <a:ext cx="2470463" cy="1416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54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933796" y="5869055"/>
              <a:ext cx="10001398" cy="44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préparation à l’évaluation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8362512" y="290957"/>
            <a:ext cx="3637451" cy="71110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Utiliser une droite graduée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7DFF0F1-A124-0340-A04A-96120B2DB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725" y="1432184"/>
            <a:ext cx="8812068" cy="52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28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19227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153400" y="1891162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296255" y="1891162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369592" y="2814318"/>
            <a:ext cx="5746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fractions simples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Préparation à l’évaluation</a:t>
            </a:r>
          </a:p>
          <a:p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Situations de groupement et de partage équitable :</a:t>
            </a:r>
          </a:p>
          <a:p>
            <a:r>
              <a:rPr lang="fr-FR" sz="2400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- Entraînement : ex.12 p.241 et 1p.244</a:t>
            </a:r>
          </a:p>
          <a:p>
            <a:endParaRPr lang="fr-FR" sz="2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FEECAFF-9899-4D4E-8781-D932DEB7B156}"/>
              </a:ext>
            </a:extLst>
          </p:cNvPr>
          <p:cNvSpPr txBox="1"/>
          <p:nvPr/>
        </p:nvSpPr>
        <p:spPr>
          <a:xfrm>
            <a:off x="6080985" y="2703190"/>
            <a:ext cx="5549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Situations de groupement et de partage équitable :</a:t>
            </a:r>
          </a:p>
          <a:p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- Entraînement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Les fractions simples : </a:t>
            </a:r>
            <a:r>
              <a:rPr lang="fr-FR" sz="2400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Préparation à l’évaluation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5714A8B-11A7-1549-8583-28A48753E051}"/>
              </a:ext>
            </a:extLst>
          </p:cNvPr>
          <p:cNvCxnSpPr>
            <a:cxnSpLocks/>
            <a:stCxn id="21" idx="0"/>
            <a:endCxn id="21" idx="2"/>
          </p:cNvCxnSpPr>
          <p:nvPr/>
        </p:nvCxnSpPr>
        <p:spPr>
          <a:xfrm>
            <a:off x="6116342" y="1568610"/>
            <a:ext cx="0" cy="4366234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68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933796" y="5869055"/>
              <a:ext cx="10001398" cy="44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préparation à l’évaluation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8362512" y="299814"/>
            <a:ext cx="3637451" cy="69571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Lire, écrire et représenter une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82A27DA-B0A8-A14B-992F-DBB57C229CE0}"/>
                  </a:ext>
                </a:extLst>
              </p:cNvPr>
              <p:cNvSpPr txBox="1"/>
              <p:nvPr/>
            </p:nvSpPr>
            <p:spPr>
              <a:xfrm>
                <a:off x="798630" y="2292752"/>
                <a:ext cx="10805587" cy="44050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latin typeface="Century Gothic" panose="020B0502020202020204" pitchFamily="34" charset="0"/>
                  </a:rPr>
                  <a:t>Laquelle de ces fractions ne correspond pas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1600" dirty="0">
                    <a:latin typeface="Century Gothic" panose="020B0502020202020204" pitchFamily="34" charset="0"/>
                  </a:rPr>
                  <a:t> ? Explique pourquoi. 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82A27DA-B0A8-A14B-992F-DBB57C229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30" y="2292752"/>
                <a:ext cx="10805587" cy="440505"/>
              </a:xfrm>
              <a:prstGeom prst="rect">
                <a:avLst/>
              </a:prstGeom>
              <a:blipFill>
                <a:blip r:embed="rId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41A7E6EF-981F-7D4B-834E-6EC543AB2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919" y="1039488"/>
            <a:ext cx="8102600" cy="11049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F5E1AA8-03B5-D043-95AB-68AA04E6070F}"/>
              </a:ext>
            </a:extLst>
          </p:cNvPr>
          <p:cNvSpPr/>
          <p:nvPr/>
        </p:nvSpPr>
        <p:spPr>
          <a:xfrm>
            <a:off x="3282061" y="2814320"/>
            <a:ext cx="2628900" cy="10747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79B33B3-637D-704C-8327-94A409439FEF}"/>
              </a:ext>
            </a:extLst>
          </p:cNvPr>
          <p:cNvCxnSpPr>
            <a:stCxn id="16" idx="1"/>
            <a:endCxn id="16" idx="3"/>
          </p:cNvCxnSpPr>
          <p:nvPr/>
        </p:nvCxnSpPr>
        <p:spPr>
          <a:xfrm>
            <a:off x="3282061" y="3351697"/>
            <a:ext cx="26289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DD22-AE05-754F-B4FB-83A4FB5D3498}"/>
              </a:ext>
            </a:extLst>
          </p:cNvPr>
          <p:cNvCxnSpPr>
            <a:cxnSpLocks/>
          </p:cNvCxnSpPr>
          <p:nvPr/>
        </p:nvCxnSpPr>
        <p:spPr>
          <a:xfrm>
            <a:off x="4596511" y="2823354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DED3824-BCC7-8144-9A9A-D259802096B1}"/>
              </a:ext>
            </a:extLst>
          </p:cNvPr>
          <p:cNvSpPr/>
          <p:nvPr/>
        </p:nvSpPr>
        <p:spPr>
          <a:xfrm>
            <a:off x="6330871" y="2824406"/>
            <a:ext cx="1332293" cy="10747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62670D9-72F0-3142-9EDB-30AAC8E1545A}"/>
              </a:ext>
            </a:extLst>
          </p:cNvPr>
          <p:cNvCxnSpPr>
            <a:cxnSpLocks/>
            <a:stCxn id="24" idx="1"/>
            <a:endCxn id="24" idx="3"/>
          </p:cNvCxnSpPr>
          <p:nvPr/>
        </p:nvCxnSpPr>
        <p:spPr>
          <a:xfrm>
            <a:off x="6330871" y="3361783"/>
            <a:ext cx="13322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46087CF-2EDC-524D-9129-EBCADD09684A}"/>
              </a:ext>
            </a:extLst>
          </p:cNvPr>
          <p:cNvCxnSpPr>
            <a:cxnSpLocks/>
          </p:cNvCxnSpPr>
          <p:nvPr/>
        </p:nvCxnSpPr>
        <p:spPr>
          <a:xfrm>
            <a:off x="7014130" y="2820002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7B02C85-91AA-8F4E-9B6D-3A092213F94D}"/>
              </a:ext>
            </a:extLst>
          </p:cNvPr>
          <p:cNvSpPr/>
          <p:nvPr/>
        </p:nvSpPr>
        <p:spPr>
          <a:xfrm>
            <a:off x="8030550" y="2828293"/>
            <a:ext cx="1332293" cy="10747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5A3A639-3434-C143-8553-75A8220D5B28}"/>
              </a:ext>
            </a:extLst>
          </p:cNvPr>
          <p:cNvCxnSpPr>
            <a:cxnSpLocks/>
            <a:stCxn id="29" idx="1"/>
            <a:endCxn id="29" idx="3"/>
          </p:cNvCxnSpPr>
          <p:nvPr/>
        </p:nvCxnSpPr>
        <p:spPr>
          <a:xfrm>
            <a:off x="8030550" y="3365670"/>
            <a:ext cx="13322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8B4A3DE-9F1B-E843-ADBD-B2833AB94B79}"/>
              </a:ext>
            </a:extLst>
          </p:cNvPr>
          <p:cNvCxnSpPr>
            <a:cxnSpLocks/>
          </p:cNvCxnSpPr>
          <p:nvPr/>
        </p:nvCxnSpPr>
        <p:spPr>
          <a:xfrm>
            <a:off x="8853953" y="2828293"/>
            <a:ext cx="0" cy="1074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826A006F-BEFC-7046-87FB-0EC712340D94}"/>
                  </a:ext>
                </a:extLst>
              </p:cNvPr>
              <p:cNvSpPr txBox="1"/>
              <p:nvPr/>
            </p:nvSpPr>
            <p:spPr>
              <a:xfrm>
                <a:off x="10354448" y="4653574"/>
                <a:ext cx="877292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sz="24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826A006F-BEFC-7046-87FB-0EC712340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448" y="4653574"/>
                <a:ext cx="877292" cy="793679"/>
              </a:xfrm>
              <a:prstGeom prst="rect">
                <a:avLst/>
              </a:prstGeom>
              <a:blipFill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D5692891-0929-3C42-8AD1-4437C6434C05}"/>
              </a:ext>
            </a:extLst>
          </p:cNvPr>
          <p:cNvSpPr txBox="1"/>
          <p:nvPr/>
        </p:nvSpPr>
        <p:spPr>
          <a:xfrm>
            <a:off x="693206" y="4013921"/>
            <a:ext cx="1080558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Colorie pour représenter la fraction indiquée.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131DAED-8D47-1643-B47C-C4F21F1B73B0}"/>
              </a:ext>
            </a:extLst>
          </p:cNvPr>
          <p:cNvGrpSpPr/>
          <p:nvPr/>
        </p:nvGrpSpPr>
        <p:grpSpPr>
          <a:xfrm>
            <a:off x="887111" y="4577782"/>
            <a:ext cx="2628900" cy="1074754"/>
            <a:chOff x="443537" y="3797581"/>
            <a:chExt cx="2628900" cy="107475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6BBC4B-0797-4F4E-A71D-5A7A033CE5AD}"/>
                </a:ext>
              </a:extLst>
            </p:cNvPr>
            <p:cNvSpPr/>
            <p:nvPr/>
          </p:nvSpPr>
          <p:spPr>
            <a:xfrm>
              <a:off x="443537" y="3797582"/>
              <a:ext cx="2628900" cy="107475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B4B4A65F-E340-AC4B-81A7-6694813D8810}"/>
                </a:ext>
              </a:extLst>
            </p:cNvPr>
            <p:cNvCxnSpPr>
              <a:stCxn id="35" idx="1"/>
              <a:endCxn id="35" idx="3"/>
            </p:cNvCxnSpPr>
            <p:nvPr/>
          </p:nvCxnSpPr>
          <p:spPr>
            <a:xfrm>
              <a:off x="443537" y="4334959"/>
              <a:ext cx="2628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2F463D13-7F9D-B541-A79C-6C69A62A3E41}"/>
                </a:ext>
              </a:extLst>
            </p:cNvPr>
            <p:cNvCxnSpPr>
              <a:cxnSpLocks/>
            </p:cNvCxnSpPr>
            <p:nvPr/>
          </p:nvCxnSpPr>
          <p:spPr>
            <a:xfrm>
              <a:off x="1311178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7E18149-D0DE-0449-831A-01B38FA4D374}"/>
                </a:ext>
              </a:extLst>
            </p:cNvPr>
            <p:cNvCxnSpPr>
              <a:cxnSpLocks/>
            </p:cNvCxnSpPr>
            <p:nvPr/>
          </p:nvCxnSpPr>
          <p:spPr>
            <a:xfrm>
              <a:off x="2222115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57C6A46E-4CDE-954F-AB4E-AF303EFFDA5B}"/>
              </a:ext>
            </a:extLst>
          </p:cNvPr>
          <p:cNvGrpSpPr/>
          <p:nvPr/>
        </p:nvGrpSpPr>
        <p:grpSpPr>
          <a:xfrm>
            <a:off x="4025176" y="4592799"/>
            <a:ext cx="2628900" cy="1074754"/>
            <a:chOff x="443537" y="3797581"/>
            <a:chExt cx="2628900" cy="107475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3FE385-B9D5-8C44-9C66-67B5B049280A}"/>
                </a:ext>
              </a:extLst>
            </p:cNvPr>
            <p:cNvSpPr/>
            <p:nvPr/>
          </p:nvSpPr>
          <p:spPr>
            <a:xfrm>
              <a:off x="443537" y="3797582"/>
              <a:ext cx="2628900" cy="107475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F11E596F-44D5-8C40-9989-D068B5161CE9}"/>
                </a:ext>
              </a:extLst>
            </p:cNvPr>
            <p:cNvCxnSpPr>
              <a:stCxn id="40" idx="1"/>
              <a:endCxn id="40" idx="3"/>
            </p:cNvCxnSpPr>
            <p:nvPr/>
          </p:nvCxnSpPr>
          <p:spPr>
            <a:xfrm>
              <a:off x="443537" y="4334959"/>
              <a:ext cx="2628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17DBAAE-D5EF-294E-8463-2AB687F68834}"/>
                </a:ext>
              </a:extLst>
            </p:cNvPr>
            <p:cNvCxnSpPr>
              <a:cxnSpLocks/>
            </p:cNvCxnSpPr>
            <p:nvPr/>
          </p:nvCxnSpPr>
          <p:spPr>
            <a:xfrm>
              <a:off x="1311178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634F7467-359E-6849-8E4B-EC66C1701BFC}"/>
                </a:ext>
              </a:extLst>
            </p:cNvPr>
            <p:cNvCxnSpPr>
              <a:cxnSpLocks/>
            </p:cNvCxnSpPr>
            <p:nvPr/>
          </p:nvCxnSpPr>
          <p:spPr>
            <a:xfrm>
              <a:off x="2222115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4923B897-5498-C042-8D33-CE01599E7AF9}"/>
              </a:ext>
            </a:extLst>
          </p:cNvPr>
          <p:cNvGrpSpPr/>
          <p:nvPr/>
        </p:nvGrpSpPr>
        <p:grpSpPr>
          <a:xfrm>
            <a:off x="7163241" y="4607816"/>
            <a:ext cx="2628900" cy="1074754"/>
            <a:chOff x="443537" y="3797581"/>
            <a:chExt cx="2628900" cy="107475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BB1056-2D4E-354B-B22A-91AF04E5292E}"/>
                </a:ext>
              </a:extLst>
            </p:cNvPr>
            <p:cNvSpPr/>
            <p:nvPr/>
          </p:nvSpPr>
          <p:spPr>
            <a:xfrm>
              <a:off x="443537" y="3797582"/>
              <a:ext cx="2628900" cy="107475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AA5EB32F-D7BD-874E-B18E-E9CCF80ED547}"/>
                </a:ext>
              </a:extLst>
            </p:cNvPr>
            <p:cNvCxnSpPr>
              <a:stCxn id="45" idx="1"/>
              <a:endCxn id="45" idx="3"/>
            </p:cNvCxnSpPr>
            <p:nvPr/>
          </p:nvCxnSpPr>
          <p:spPr>
            <a:xfrm>
              <a:off x="443537" y="4334959"/>
              <a:ext cx="2628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6DE946E-BDB9-3649-BFAD-55946C023DE9}"/>
                </a:ext>
              </a:extLst>
            </p:cNvPr>
            <p:cNvCxnSpPr>
              <a:cxnSpLocks/>
            </p:cNvCxnSpPr>
            <p:nvPr/>
          </p:nvCxnSpPr>
          <p:spPr>
            <a:xfrm>
              <a:off x="1311178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E514F1A-4D75-7648-8BDC-4D7504A68B6B}"/>
                </a:ext>
              </a:extLst>
            </p:cNvPr>
            <p:cNvCxnSpPr>
              <a:cxnSpLocks/>
            </p:cNvCxnSpPr>
            <p:nvPr/>
          </p:nvCxnSpPr>
          <p:spPr>
            <a:xfrm>
              <a:off x="2222115" y="3797581"/>
              <a:ext cx="0" cy="10747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0188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933796" y="5869055"/>
              <a:ext cx="10001398" cy="44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préparation à l’évaluation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8362512" y="299814"/>
            <a:ext cx="3637451" cy="69571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Lire, écrire et représenter une fraction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5692891-0929-3C42-8AD1-4437C6434C05}"/>
              </a:ext>
            </a:extLst>
          </p:cNvPr>
          <p:cNvSpPr txBox="1"/>
          <p:nvPr/>
        </p:nvSpPr>
        <p:spPr>
          <a:xfrm>
            <a:off x="693206" y="3017289"/>
            <a:ext cx="1080558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entury Gothic" panose="020B0502020202020204" pitchFamily="34" charset="0"/>
              </a:rPr>
              <a:t>Décompose les fractions en un nombre entier et une fraction inférieure à 1.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277A573-2D4D-D44D-AEFD-2B2D274CFFD3}"/>
              </a:ext>
            </a:extLst>
          </p:cNvPr>
          <p:cNvSpPr txBox="1"/>
          <p:nvPr/>
        </p:nvSpPr>
        <p:spPr>
          <a:xfrm>
            <a:off x="871366" y="1760968"/>
            <a:ext cx="1080558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entury Gothic" panose="020B0502020202020204" pitchFamily="34" charset="0"/>
              </a:rPr>
              <a:t>Écris les fractions en lettres ou en chiffres sur ton ardoise.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44339591-7BA7-F849-BD4D-0F7F7B1BF3A2}"/>
                  </a:ext>
                </a:extLst>
              </p:cNvPr>
              <p:cNvSpPr txBox="1"/>
              <p:nvPr/>
            </p:nvSpPr>
            <p:spPr>
              <a:xfrm>
                <a:off x="871366" y="2195231"/>
                <a:ext cx="8625921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latin typeface="Century Gothic" panose="020B0502020202020204" pitchFamily="34" charset="0"/>
                  </a:rPr>
                  <a:t>Douze sixièmes ; treize quarts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44339591-7BA7-F849-BD4D-0F7F7B1BF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66" y="2195231"/>
                <a:ext cx="8625921" cy="620491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53236154-948F-C945-9441-C71CF3A3CF3D}"/>
                  </a:ext>
                </a:extLst>
              </p:cNvPr>
              <p:cNvSpPr txBox="1"/>
              <p:nvPr/>
            </p:nvSpPr>
            <p:spPr>
              <a:xfrm>
                <a:off x="4302842" y="3470688"/>
                <a:ext cx="3001824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66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latin typeface="Century Gothic" panose="020B0502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53236154-948F-C945-9441-C71CF3A3C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42" y="3470688"/>
                <a:ext cx="3001824" cy="620491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ZoneTexte 51">
            <a:extLst>
              <a:ext uri="{FF2B5EF4-FFF2-40B4-BE49-F238E27FC236}">
                <a16:creationId xmlns:a16="http://schemas.microsoft.com/office/drawing/2014/main" id="{EF8C3AD2-4C9F-3E4F-953D-F579220707F6}"/>
              </a:ext>
            </a:extLst>
          </p:cNvPr>
          <p:cNvSpPr txBox="1"/>
          <p:nvPr/>
        </p:nvSpPr>
        <p:spPr>
          <a:xfrm>
            <a:off x="693206" y="4323958"/>
            <a:ext cx="1080558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entury Gothic" panose="020B0502020202020204" pitchFamily="34" charset="0"/>
              </a:rPr>
              <a:t>Recopie sur ton ardoise puis complète avec &lt; ou &gt;.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F2E0E432-5E52-4040-8EDE-EB5E83FF629F}"/>
                  </a:ext>
                </a:extLst>
              </p:cNvPr>
              <p:cNvSpPr txBox="1"/>
              <p:nvPr/>
            </p:nvSpPr>
            <p:spPr>
              <a:xfrm>
                <a:off x="4302842" y="4928636"/>
                <a:ext cx="3001824" cy="878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dirty="0"/>
                  <a:t> ........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dirty="0"/>
                  <a:t> ........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fr-FR" dirty="0"/>
              </a:p>
              <a:p>
                <a:pPr algn="ctr"/>
                <a:endParaRPr lang="fr-FR" sz="24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F2E0E432-5E52-4040-8EDE-EB5E83FF6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42" y="4928636"/>
                <a:ext cx="3001824" cy="878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6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933796" y="5869055"/>
              <a:ext cx="10001398" cy="44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préparation à l’évaluation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8362512" y="290957"/>
            <a:ext cx="3637451" cy="71110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Utiliser une droite graduée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7DFF0F1-A124-0340-A04A-96120B2DB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725" y="1432184"/>
            <a:ext cx="8812068" cy="52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933796" y="5869055"/>
              <a:ext cx="10001398" cy="44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préparation à l’évaluation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8362512" y="290957"/>
            <a:ext cx="3637451" cy="71110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Connaître diverses désignations de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82A27DA-B0A8-A14B-992F-DBB57C229CE0}"/>
                  </a:ext>
                </a:extLst>
              </p:cNvPr>
              <p:cNvSpPr txBox="1"/>
              <p:nvPr/>
            </p:nvSpPr>
            <p:spPr>
              <a:xfrm>
                <a:off x="871366" y="1282982"/>
                <a:ext cx="10805587" cy="79021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latin typeface="Century Gothic" panose="020B0502020202020204" pitchFamily="34" charset="0"/>
                  </a:rPr>
                  <a:t>Observe ces représentations et trouve 2 fractions égales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200" dirty="0">
                    <a:latin typeface="Century Gothic" panose="020B0502020202020204" pitchFamily="34" charset="0"/>
                  </a:rPr>
                  <a:t> </a:t>
                </a:r>
                <a:endParaRPr lang="fr-FR" sz="24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82A27DA-B0A8-A14B-992F-DBB57C229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66" y="1282982"/>
                <a:ext cx="10805587" cy="790216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C45FC065-3430-EF45-B696-3FBB8D33E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470" y="2098342"/>
            <a:ext cx="4843059" cy="43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Problèmes de partage et groupement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Ateliers d’entraînement différencié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de partage et groupement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Évaluation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Problèmes de partage et groupement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Ateliers d’entraînement différencié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de partage et groupement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52278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simples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Évaluation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Multiplication de deux nombres entiers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simples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Évaluation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Multiplication d’un entier par un décimal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35138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9D71FF-BAAC-6D46-AAD0-009264D4C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05" y="0"/>
            <a:ext cx="5210299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05375C-7BC1-3248-925A-F0382995A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604" y="0"/>
            <a:ext cx="4864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2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938150-EE9F-364E-AA56-A2FA8F899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66" y="0"/>
            <a:ext cx="4791346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A8DEDB-A3D2-6741-A821-5AC05D969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012" y="0"/>
            <a:ext cx="4834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06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6DF9EED-34F0-8147-B50E-98BF46DDA8CA}"/>
              </a:ext>
            </a:extLst>
          </p:cNvPr>
          <p:cNvSpPr/>
          <p:nvPr/>
        </p:nvSpPr>
        <p:spPr>
          <a:xfrm>
            <a:off x="154166" y="199880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Multiplication posée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2DFBE0E-6765-4B42-855B-AC19304AE035}"/>
              </a:ext>
            </a:extLst>
          </p:cNvPr>
          <p:cNvGrpSpPr/>
          <p:nvPr/>
        </p:nvGrpSpPr>
        <p:grpSpPr>
          <a:xfrm>
            <a:off x="8489807" y="1242095"/>
            <a:ext cx="1487065" cy="578583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D0521A9B-356D-BC47-9A9F-B202EF73065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C05C9C8-34D4-074F-9B69-3582547068E3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67E8154-84E2-3543-BEF1-7234083D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64" y="2732746"/>
            <a:ext cx="4476797" cy="321318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8D370561-FF8F-9440-AD02-F0F9BC36B3F5}"/>
              </a:ext>
            </a:extLst>
          </p:cNvPr>
          <p:cNvGrpSpPr/>
          <p:nvPr/>
        </p:nvGrpSpPr>
        <p:grpSpPr>
          <a:xfrm>
            <a:off x="2215130" y="1242095"/>
            <a:ext cx="1487065" cy="578583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BCCAE24-9F98-1D42-BEF5-B3A30ED81B92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2824C3C-6994-F74B-88B3-1EF14BE5AC12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12D79B40-EBFE-6F43-9F0F-EB30DD928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940" y="2843485"/>
            <a:ext cx="4476797" cy="225561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8F5F857-DA21-D540-9804-F05BBDE6A9DD}"/>
              </a:ext>
            </a:extLst>
          </p:cNvPr>
          <p:cNvSpPr txBox="1"/>
          <p:nvPr/>
        </p:nvSpPr>
        <p:spPr>
          <a:xfrm>
            <a:off x="1016123" y="1921233"/>
            <a:ext cx="3608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entury Gothic" panose="020B0502020202020204" pitchFamily="34" charset="0"/>
              </a:rPr>
              <a:t>* Ex. 2 et 3 p.211</a:t>
            </a:r>
          </a:p>
          <a:p>
            <a:pPr algn="ctr"/>
            <a:r>
              <a:rPr lang="fr-FR" sz="2000" dirty="0">
                <a:latin typeface="Century Gothic" panose="020B0502020202020204" pitchFamily="34" charset="0"/>
              </a:rPr>
              <a:t>** Ex. 3 et 4 p.211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15D318D-0276-194C-93D7-A0ADE05FCF4D}"/>
              </a:ext>
            </a:extLst>
          </p:cNvPr>
          <p:cNvSpPr txBox="1"/>
          <p:nvPr/>
        </p:nvSpPr>
        <p:spPr>
          <a:xfrm>
            <a:off x="7428895" y="2239461"/>
            <a:ext cx="3608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entury Gothic" panose="020B0502020202020204" pitchFamily="34" charset="0"/>
              </a:rPr>
              <a:t>Ex. 2 et 3 p.216</a:t>
            </a:r>
          </a:p>
        </p:txBody>
      </p:sp>
    </p:spTree>
    <p:extLst>
      <p:ext uri="{BB962C8B-B14F-4D97-AF65-F5344CB8AC3E}">
        <p14:creationId xmlns:p14="http://schemas.microsoft.com/office/powerpoint/2010/main" val="772370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261319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4798981" y="900515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2332383" y="1814856"/>
            <a:ext cx="7381460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Relations et propriétés géométriques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Vérification des prérequis et situation de référence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Jeux sur les tables de multiplication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6102509" y="900515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180810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1962658" y="261257"/>
            <a:ext cx="7601839" cy="9541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1962658" y="432196"/>
            <a:ext cx="760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Relations et propriétés géométriques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67F7D0-26F0-1047-AB12-EF35689C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776" y="324913"/>
            <a:ext cx="2257424" cy="984005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7DE39D1-7626-534D-8897-601C3361C8C6}"/>
              </a:ext>
            </a:extLst>
          </p:cNvPr>
          <p:cNvGrpSpPr/>
          <p:nvPr/>
        </p:nvGrpSpPr>
        <p:grpSpPr>
          <a:xfrm>
            <a:off x="2250620" y="1649241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FAA7461D-09FC-264B-9654-BD06DC816177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05DE04C-34CF-2E44-BB70-5747E1258ECA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45A1CE5-8F1C-DD4C-B133-821D131E7833}"/>
              </a:ext>
            </a:extLst>
          </p:cNvPr>
          <p:cNvGrpSpPr/>
          <p:nvPr/>
        </p:nvGrpSpPr>
        <p:grpSpPr>
          <a:xfrm>
            <a:off x="8332686" y="163357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EFAE3519-6164-7A45-A85B-EFB6835C029E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5678B18-6F40-1243-8025-9F7EB0D969A9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3554148" y="1400173"/>
            <a:ext cx="4804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FC04"/>
                </a:solidFill>
                <a:latin typeface="Century Gothic" panose="020B0502020202020204" pitchFamily="34" charset="0"/>
              </a:rPr>
              <a:t>5 minutes pour s’autoévaluer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4448DC2-52E8-004F-AC9B-468BA1E41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61" y="2493244"/>
            <a:ext cx="5154907" cy="369871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5EE2921-CB2F-034B-A2CF-23F6ABEED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703" y="2468992"/>
            <a:ext cx="5082136" cy="36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57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1962658" y="261257"/>
            <a:ext cx="7601839" cy="9541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1962658" y="432196"/>
            <a:ext cx="760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Relations et propriétés géométriques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67F7D0-26F0-1047-AB12-EF35689C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776" y="324913"/>
            <a:ext cx="2257424" cy="984005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57DE39D1-7626-534D-8897-601C3361C8C6}"/>
              </a:ext>
            </a:extLst>
          </p:cNvPr>
          <p:cNvGrpSpPr/>
          <p:nvPr/>
        </p:nvGrpSpPr>
        <p:grpSpPr>
          <a:xfrm>
            <a:off x="2250620" y="1649241"/>
            <a:ext cx="1303528" cy="648830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FAA7461D-09FC-264B-9654-BD06DC816177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05DE04C-34CF-2E44-BB70-5747E1258ECA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45A1CE5-8F1C-DD4C-B133-821D131E7833}"/>
              </a:ext>
            </a:extLst>
          </p:cNvPr>
          <p:cNvGrpSpPr/>
          <p:nvPr/>
        </p:nvGrpSpPr>
        <p:grpSpPr>
          <a:xfrm>
            <a:off x="8332686" y="163357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EFAE3519-6164-7A45-A85B-EFB6835C029E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5678B18-6F40-1243-8025-9F7EB0D969A9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3554148" y="1400173"/>
            <a:ext cx="4804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FC04"/>
                </a:solidFill>
                <a:latin typeface="Century Gothic" panose="020B0502020202020204" pitchFamily="34" charset="0"/>
              </a:rPr>
              <a:t>10 minutes pour comprendre ses erreurs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B641DDA-F443-1443-8397-C123640CF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358" y="2493244"/>
            <a:ext cx="5109351" cy="367446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6B0D5AD-1513-384D-9BD8-9B143C98F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42" y="2493244"/>
            <a:ext cx="5259128" cy="37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79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119089" y="393415"/>
            <a:ext cx="7742442" cy="9541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2330469" y="559903"/>
            <a:ext cx="7531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Relations et propriétés géométriques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9861531" y="467569"/>
            <a:ext cx="2076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Manuel</a:t>
            </a:r>
          </a:p>
          <a:p>
            <a:pPr algn="ctr"/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page 106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D71D4B-70B8-E346-BD18-645FBC4D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01D854-0E0F-4C4A-A400-86AA985DC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685" y="1421676"/>
            <a:ext cx="4995070" cy="5343990"/>
          </a:xfrm>
          <a:prstGeom prst="rect">
            <a:avLst/>
          </a:prstGeom>
        </p:spPr>
      </p:pic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5D65DCFC-5529-D64C-B213-BF544436D960}"/>
              </a:ext>
            </a:extLst>
          </p:cNvPr>
          <p:cNvSpPr/>
          <p:nvPr/>
        </p:nvSpPr>
        <p:spPr>
          <a:xfrm>
            <a:off x="171987" y="2664901"/>
            <a:ext cx="2945712" cy="2874871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quoi parle-t-on ? Que devons-nous chercher à faire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6CCBB03-7007-F944-ABBC-45E3FDEBC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109" y="2091352"/>
            <a:ext cx="3316329" cy="46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CDBA93D-2C37-314D-B9D4-A19F8BD47C4F}"/>
              </a:ext>
            </a:extLst>
          </p:cNvPr>
          <p:cNvSpPr/>
          <p:nvPr/>
        </p:nvSpPr>
        <p:spPr>
          <a:xfrm>
            <a:off x="309952" y="229830"/>
            <a:ext cx="11421019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Ateliers d’entraînement différencié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AD9EFE4-1751-5046-911B-A349D68334D4}"/>
              </a:ext>
            </a:extLst>
          </p:cNvPr>
          <p:cNvSpPr txBox="1"/>
          <p:nvPr/>
        </p:nvSpPr>
        <p:spPr>
          <a:xfrm>
            <a:off x="385491" y="1812666"/>
            <a:ext cx="114210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En fonction de ce qui a été observé en séance 3, choisir un objectif pour chaque groupe d’élèves. Utiliser</a:t>
            </a:r>
            <a:r>
              <a:rPr lang="fr-FR" sz="2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les problèmes des pages 241, 243 et 244 (Pour aller plus loin, probl</a:t>
            </a:r>
            <a:r>
              <a:rPr lang="fr-FR" sz="2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è</a:t>
            </a:r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mes à étapes, défis).</a:t>
            </a:r>
          </a:p>
          <a:p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Page 244, choisir en fonction des besoins des élèves : la colonne de gauche est plutôt destinée aux CM1 (sans reste), alors que la colonne de droite est plutôt</a:t>
            </a:r>
            <a:r>
              <a:rPr lang="fr-FR" sz="2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destin</a:t>
            </a:r>
            <a:r>
              <a:rPr lang="fr-FR" sz="2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é</a:t>
            </a:r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e aux CM2 (avec reste).</a:t>
            </a:r>
          </a:p>
          <a:p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On peut aussi proposer des problèmes</a:t>
            </a:r>
            <a:r>
              <a:rPr lang="fr-FR" sz="2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8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atypiques page 245.</a:t>
            </a:r>
          </a:p>
        </p:txBody>
      </p:sp>
    </p:spTree>
    <p:extLst>
      <p:ext uri="{BB962C8B-B14F-4D97-AF65-F5344CB8AC3E}">
        <p14:creationId xmlns:p14="http://schemas.microsoft.com/office/powerpoint/2010/main" val="2600887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Calcul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Jeu de la table de Pythagore</a:t>
            </a:r>
            <a:endParaRPr lang="fr-FR" sz="28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859509-2E51-094C-8474-206B70367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860"/>
          <a:stretch/>
        </p:blipFill>
        <p:spPr>
          <a:xfrm>
            <a:off x="449134" y="945838"/>
            <a:ext cx="4114800" cy="56731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E55010-B981-B14A-94AC-074F5044C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53" y="2296386"/>
            <a:ext cx="7231304" cy="22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2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CDBA93D-2C37-314D-B9D4-A19F8BD47C4F}"/>
              </a:ext>
            </a:extLst>
          </p:cNvPr>
          <p:cNvSpPr/>
          <p:nvPr/>
        </p:nvSpPr>
        <p:spPr>
          <a:xfrm>
            <a:off x="155514" y="196948"/>
            <a:ext cx="2200363" cy="18428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 </a:t>
            </a:r>
            <a:r>
              <a:rPr lang="fr-FR" sz="2000" dirty="0">
                <a:solidFill>
                  <a:srgbClr val="374997"/>
                </a:solidFill>
                <a:latin typeface="Century Gothic" panose="020B0502020202020204" pitchFamily="34" charset="0"/>
              </a:rPr>
              <a:t>– </a:t>
            </a:r>
            <a:r>
              <a:rPr lang="fr-FR" sz="20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Problèmes de partage et de groupement</a:t>
            </a:r>
          </a:p>
        </p:txBody>
      </p:sp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EB3F7608-BC38-D541-835B-C29E5D360507}"/>
              </a:ext>
            </a:extLst>
          </p:cNvPr>
          <p:cNvSpPr/>
          <p:nvPr/>
        </p:nvSpPr>
        <p:spPr>
          <a:xfrm>
            <a:off x="181829" y="2236764"/>
            <a:ext cx="2101266" cy="57858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Century Gothic" panose="020B0502020202020204" pitchFamily="34" charset="0"/>
              </a:rPr>
              <a:t>Évaluation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3B773EF-9702-CE40-B8B9-506632F37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985" y="0"/>
            <a:ext cx="4796518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729662B-C0A6-0745-BEA6-99FCA616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611" y="0"/>
            <a:ext cx="4754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3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simples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Synthèse et retour sur la situation de référence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Préparation à l’évaluation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Situations de groupement et de partage équitable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simples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Synthèse et retour sur la situation de référence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Situations de groupement et de partage équitable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Préparation à l’évaluation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38910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313864" y="257588"/>
            <a:ext cx="1929892" cy="7878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411962" y="433408"/>
            <a:ext cx="192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</a:t>
            </a:r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- </a:t>
            </a:r>
            <a:r>
              <a:rPr lang="fr-FR" sz="2400" b="1" dirty="0">
                <a:solidFill>
                  <a:srgbClr val="0070C0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CM2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2557620" y="257588"/>
            <a:ext cx="9169094" cy="7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: Synthèse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2C6C6C7-A6A9-9346-BC73-5E6F84434B49}"/>
              </a:ext>
            </a:extLst>
          </p:cNvPr>
          <p:cNvSpPr/>
          <p:nvPr/>
        </p:nvSpPr>
        <p:spPr>
          <a:xfrm>
            <a:off x="313864" y="1210017"/>
            <a:ext cx="11412850" cy="5418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1F79F-67EB-F64A-A8C4-5D3863D6107E}"/>
              </a:ext>
            </a:extLst>
          </p:cNvPr>
          <p:cNvSpPr txBox="1"/>
          <p:nvPr/>
        </p:nvSpPr>
        <p:spPr>
          <a:xfrm>
            <a:off x="993598" y="1202488"/>
            <a:ext cx="9770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Qu’a-t-on appris sur les fractions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4140964-2093-F340-AA11-120D605A2B93}"/>
                  </a:ext>
                </a:extLst>
              </p:cNvPr>
              <p:cNvSpPr txBox="1"/>
              <p:nvPr/>
            </p:nvSpPr>
            <p:spPr>
              <a:xfrm>
                <a:off x="5259091" y="3429000"/>
                <a:ext cx="1673817" cy="79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24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4140964-2093-F340-AA11-120D605A2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091" y="3429000"/>
                <a:ext cx="1673817" cy="791307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e 4">
            <a:extLst>
              <a:ext uri="{FF2B5EF4-FFF2-40B4-BE49-F238E27FC236}">
                <a16:creationId xmlns:a16="http://schemas.microsoft.com/office/drawing/2014/main" id="{B2701486-8968-3546-AF4D-18A8BB189A6D}"/>
              </a:ext>
            </a:extLst>
          </p:cNvPr>
          <p:cNvSpPr/>
          <p:nvPr/>
        </p:nvSpPr>
        <p:spPr>
          <a:xfrm>
            <a:off x="5538060" y="3332255"/>
            <a:ext cx="1115878" cy="10500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D19F835-79A8-5344-80CB-7801242ADDED}"/>
              </a:ext>
            </a:extLst>
          </p:cNvPr>
          <p:cNvCxnSpPr/>
          <p:nvPr/>
        </p:nvCxnSpPr>
        <p:spPr>
          <a:xfrm flipH="1" flipV="1">
            <a:off x="5538060" y="2433233"/>
            <a:ext cx="340959" cy="9300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9CC6BC7-4B27-FD40-9D70-3F458D453AFB}"/>
              </a:ext>
            </a:extLst>
          </p:cNvPr>
          <p:cNvCxnSpPr>
            <a:cxnSpLocks/>
          </p:cNvCxnSpPr>
          <p:nvPr/>
        </p:nvCxnSpPr>
        <p:spPr>
          <a:xfrm flipV="1">
            <a:off x="6442123" y="2529978"/>
            <a:ext cx="684546" cy="9040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196E58A-5EB0-EE44-9115-8E0452E5813A}"/>
              </a:ext>
            </a:extLst>
          </p:cNvPr>
          <p:cNvCxnSpPr>
            <a:cxnSpLocks/>
          </p:cNvCxnSpPr>
          <p:nvPr/>
        </p:nvCxnSpPr>
        <p:spPr>
          <a:xfrm flipH="1" flipV="1">
            <a:off x="4277532" y="3062575"/>
            <a:ext cx="1296685" cy="601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4514E5B-A729-354A-9D3A-1B6F752A09C9}"/>
              </a:ext>
            </a:extLst>
          </p:cNvPr>
          <p:cNvCxnSpPr>
            <a:cxnSpLocks/>
          </p:cNvCxnSpPr>
          <p:nvPr/>
        </p:nvCxnSpPr>
        <p:spPr>
          <a:xfrm flipH="1">
            <a:off x="4530333" y="4091554"/>
            <a:ext cx="1059382" cy="387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B110F3F-1F46-CD47-8A02-DF20655489A6}"/>
              </a:ext>
            </a:extLst>
          </p:cNvPr>
          <p:cNvCxnSpPr>
            <a:cxnSpLocks/>
          </p:cNvCxnSpPr>
          <p:nvPr/>
        </p:nvCxnSpPr>
        <p:spPr>
          <a:xfrm flipH="1">
            <a:off x="5444730" y="4334883"/>
            <a:ext cx="434290" cy="1060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A444086-D39F-9741-B41D-E9CA3566A439}"/>
              </a:ext>
            </a:extLst>
          </p:cNvPr>
          <p:cNvCxnSpPr>
            <a:cxnSpLocks/>
          </p:cNvCxnSpPr>
          <p:nvPr/>
        </p:nvCxnSpPr>
        <p:spPr>
          <a:xfrm>
            <a:off x="6312982" y="4334883"/>
            <a:ext cx="813687" cy="13131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AF51841-7A62-DB47-807B-E58F3A214E43}"/>
              </a:ext>
            </a:extLst>
          </p:cNvPr>
          <p:cNvCxnSpPr>
            <a:cxnSpLocks/>
          </p:cNvCxnSpPr>
          <p:nvPr/>
        </p:nvCxnSpPr>
        <p:spPr>
          <a:xfrm flipV="1">
            <a:off x="6653938" y="3314424"/>
            <a:ext cx="1182830" cy="433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06A3FF1-4B48-F240-8CAD-DE47DF765177}"/>
              </a:ext>
            </a:extLst>
          </p:cNvPr>
          <p:cNvCxnSpPr>
            <a:cxnSpLocks/>
          </p:cNvCxnSpPr>
          <p:nvPr/>
        </p:nvCxnSpPr>
        <p:spPr>
          <a:xfrm>
            <a:off x="6592279" y="4098835"/>
            <a:ext cx="1053888" cy="258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66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313864" y="257588"/>
            <a:ext cx="1929892" cy="7878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389575" y="420670"/>
            <a:ext cx="192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</a:t>
            </a:r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- </a:t>
            </a:r>
            <a:r>
              <a:rPr lang="fr-FR" sz="2400" b="1" dirty="0">
                <a:solidFill>
                  <a:srgbClr val="0070C0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CM2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313864" y="1303004"/>
            <a:ext cx="2081314" cy="3478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: </a:t>
            </a:r>
            <a:r>
              <a:rPr lang="fr-FR" sz="2800" b="1" i="1" dirty="0">
                <a:solidFill>
                  <a:srgbClr val="C3A7BA"/>
                </a:solidFill>
                <a:latin typeface="Century Gothic" panose="020B0502020202020204" pitchFamily="34" charset="0"/>
              </a:rPr>
              <a:t>Retour sur la situation de référence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66EB54-9764-524B-9C87-4F5066117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286" y="0"/>
            <a:ext cx="6381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18465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153400" y="1891162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296255" y="1891162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369592" y="2814318"/>
            <a:ext cx="5549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Les fractions simples : </a:t>
            </a:r>
            <a:r>
              <a:rPr lang="fr-FR" sz="2400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Préparation à l’évaluation</a:t>
            </a:r>
          </a:p>
          <a:p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Situations de groupement et de partage équitable :</a:t>
            </a:r>
          </a:p>
          <a:p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- Entraînement</a:t>
            </a:r>
          </a:p>
          <a:p>
            <a:endParaRPr lang="fr-FR" sz="2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FEECAFF-9899-4D4E-8781-D932DEB7B156}"/>
              </a:ext>
            </a:extLst>
          </p:cNvPr>
          <p:cNvSpPr txBox="1"/>
          <p:nvPr/>
        </p:nvSpPr>
        <p:spPr>
          <a:xfrm>
            <a:off x="6080984" y="2703190"/>
            <a:ext cx="5741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Situations de groupement et de partage équitable :</a:t>
            </a:r>
          </a:p>
          <a:p>
            <a:r>
              <a:rPr lang="fr-FR" sz="2400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- Entraînement : ex.11p.243 et 3p.244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fractions simples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Préparation à l’évaluation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5714A8B-11A7-1549-8583-28A48753E051}"/>
              </a:ext>
            </a:extLst>
          </p:cNvPr>
          <p:cNvCxnSpPr>
            <a:cxnSpLocks/>
            <a:stCxn id="21" idx="0"/>
            <a:endCxn id="21" idx="2"/>
          </p:cNvCxnSpPr>
          <p:nvPr/>
        </p:nvCxnSpPr>
        <p:spPr>
          <a:xfrm>
            <a:off x="6078242" y="1568610"/>
            <a:ext cx="0" cy="4366234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226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4002</TotalTime>
  <Words>942</Words>
  <Application>Microsoft Macintosh PowerPoint</Application>
  <PresentationFormat>Grand écran</PresentationFormat>
  <Paragraphs>173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107</cp:revision>
  <dcterms:created xsi:type="dcterms:W3CDTF">2021-08-14T07:02:46Z</dcterms:created>
  <dcterms:modified xsi:type="dcterms:W3CDTF">2022-10-26T16:06:43Z</dcterms:modified>
</cp:coreProperties>
</file>