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15" r:id="rId2"/>
    <p:sldId id="774" r:id="rId3"/>
    <p:sldId id="854" r:id="rId4"/>
    <p:sldId id="855" r:id="rId5"/>
    <p:sldId id="718" r:id="rId6"/>
    <p:sldId id="856" r:id="rId7"/>
    <p:sldId id="296" r:id="rId8"/>
    <p:sldId id="860" r:id="rId9"/>
    <p:sldId id="918" r:id="rId10"/>
    <p:sldId id="919" r:id="rId11"/>
    <p:sldId id="920" r:id="rId12"/>
    <p:sldId id="921" r:id="rId13"/>
    <p:sldId id="922" r:id="rId14"/>
    <p:sldId id="756" r:id="rId15"/>
    <p:sldId id="857" r:id="rId16"/>
    <p:sldId id="861" r:id="rId17"/>
    <p:sldId id="881" r:id="rId18"/>
    <p:sldId id="840" r:id="rId19"/>
    <p:sldId id="858" r:id="rId20"/>
    <p:sldId id="435" r:id="rId21"/>
    <p:sldId id="882" r:id="rId22"/>
    <p:sldId id="436" r:id="rId23"/>
    <p:sldId id="77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A7E8FB"/>
    <a:srgbClr val="374997"/>
    <a:srgbClr val="C3A7BA"/>
    <a:srgbClr val="FFF5CE"/>
    <a:srgbClr val="FF40FF"/>
    <a:srgbClr val="FFD861"/>
    <a:srgbClr val="FFFC04"/>
    <a:srgbClr val="E7C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9"/>
    <p:restoredTop sz="96272"/>
  </p:normalViewPr>
  <p:slideViewPr>
    <p:cSldViewPr snapToGrid="0" snapToObjects="1">
      <p:cViewPr varScale="1">
        <p:scale>
          <a:sx n="106" d="100"/>
          <a:sy n="106" d="100"/>
        </p:scale>
        <p:origin x="18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Connaître diverses désignations de fractions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Observe la fraction et colorie les parts correspondantes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357B7B-BA69-FD4F-B10E-8650C1B63BCE}"/>
              </a:ext>
            </a:extLst>
          </p:cNvPr>
          <p:cNvSpPr txBox="1"/>
          <p:nvPr/>
        </p:nvSpPr>
        <p:spPr>
          <a:xfrm>
            <a:off x="871367" y="1965082"/>
            <a:ext cx="500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L’unité est ce rectangle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47A5B-63BB-7B41-B930-8F2156E51D81}"/>
              </a:ext>
            </a:extLst>
          </p:cNvPr>
          <p:cNvSpPr/>
          <p:nvPr/>
        </p:nvSpPr>
        <p:spPr>
          <a:xfrm>
            <a:off x="5524500" y="1744647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283341-E171-0340-A007-4A23961C2895}"/>
              </a:ext>
            </a:extLst>
          </p:cNvPr>
          <p:cNvSpPr/>
          <p:nvPr/>
        </p:nvSpPr>
        <p:spPr>
          <a:xfrm>
            <a:off x="443537" y="3797582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2B8C6-BA90-0940-A5F3-835927343C28}"/>
              </a:ext>
            </a:extLst>
          </p:cNvPr>
          <p:cNvSpPr/>
          <p:nvPr/>
        </p:nvSpPr>
        <p:spPr>
          <a:xfrm>
            <a:off x="3375734" y="3805278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CB423D-D487-F44D-83DF-3AE51118E626}"/>
              </a:ext>
            </a:extLst>
          </p:cNvPr>
          <p:cNvSpPr/>
          <p:nvPr/>
        </p:nvSpPr>
        <p:spPr>
          <a:xfrm>
            <a:off x="6274159" y="3797581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6031E-DE96-4847-A484-3E6EB774B568}"/>
              </a:ext>
            </a:extLst>
          </p:cNvPr>
          <p:cNvSpPr/>
          <p:nvPr/>
        </p:nvSpPr>
        <p:spPr>
          <a:xfrm>
            <a:off x="9206356" y="3775229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6D7BC90-6A07-414C-B768-F7DEB2AD762B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443537" y="4334959"/>
            <a:ext cx="262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BFDC39C-A08F-1948-924D-32A98C9E96D3}"/>
              </a:ext>
            </a:extLst>
          </p:cNvPr>
          <p:cNvCxnSpPr/>
          <p:nvPr/>
        </p:nvCxnSpPr>
        <p:spPr>
          <a:xfrm>
            <a:off x="3375734" y="4342654"/>
            <a:ext cx="262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1A9C145-DCAB-D74B-93A6-67276AC55764}"/>
              </a:ext>
            </a:extLst>
          </p:cNvPr>
          <p:cNvCxnSpPr>
            <a:cxnSpLocks/>
            <a:stCxn id="16" idx="0"/>
            <a:endCxn id="16" idx="2"/>
          </p:cNvCxnSpPr>
          <p:nvPr/>
        </p:nvCxnSpPr>
        <p:spPr>
          <a:xfrm>
            <a:off x="46901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2D66FFE-CE68-594F-A737-1505E60742AB}"/>
              </a:ext>
            </a:extLst>
          </p:cNvPr>
          <p:cNvCxnSpPr>
            <a:cxnSpLocks/>
          </p:cNvCxnSpPr>
          <p:nvPr/>
        </p:nvCxnSpPr>
        <p:spPr>
          <a:xfrm>
            <a:off x="53251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8703BE2-F0E5-3C46-AEE9-2C2612000BB5}"/>
              </a:ext>
            </a:extLst>
          </p:cNvPr>
          <p:cNvCxnSpPr>
            <a:cxnSpLocks/>
          </p:cNvCxnSpPr>
          <p:nvPr/>
        </p:nvCxnSpPr>
        <p:spPr>
          <a:xfrm>
            <a:off x="40424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482A657-DDAD-CD41-A02A-2CE1C1F9C625}"/>
              </a:ext>
            </a:extLst>
          </p:cNvPr>
          <p:cNvCxnSpPr>
            <a:cxnSpLocks/>
          </p:cNvCxnSpPr>
          <p:nvPr/>
        </p:nvCxnSpPr>
        <p:spPr>
          <a:xfrm>
            <a:off x="1757987" y="3797580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7D1AFEF-411A-FA45-A86E-C608135C1AAD}"/>
              </a:ext>
            </a:extLst>
          </p:cNvPr>
          <p:cNvCxnSpPr>
            <a:cxnSpLocks/>
          </p:cNvCxnSpPr>
          <p:nvPr/>
        </p:nvCxnSpPr>
        <p:spPr>
          <a:xfrm>
            <a:off x="6650854" y="3791832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3B423DD-F79A-BB4E-B309-0C5D1A893C08}"/>
              </a:ext>
            </a:extLst>
          </p:cNvPr>
          <p:cNvCxnSpPr>
            <a:cxnSpLocks/>
          </p:cNvCxnSpPr>
          <p:nvPr/>
        </p:nvCxnSpPr>
        <p:spPr>
          <a:xfrm>
            <a:off x="7039453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EAAA7F1-6310-FA47-A221-B9B1BCD36396}"/>
              </a:ext>
            </a:extLst>
          </p:cNvPr>
          <p:cNvCxnSpPr>
            <a:cxnSpLocks/>
          </p:cNvCxnSpPr>
          <p:nvPr/>
        </p:nvCxnSpPr>
        <p:spPr>
          <a:xfrm>
            <a:off x="7425323" y="3803610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26A2312-CD19-2442-845E-086547C8C96B}"/>
              </a:ext>
            </a:extLst>
          </p:cNvPr>
          <p:cNvCxnSpPr>
            <a:cxnSpLocks/>
          </p:cNvCxnSpPr>
          <p:nvPr/>
        </p:nvCxnSpPr>
        <p:spPr>
          <a:xfrm>
            <a:off x="7796079" y="3801942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94872BA-DD2F-814F-A5B7-59BA8E9A087A}"/>
              </a:ext>
            </a:extLst>
          </p:cNvPr>
          <p:cNvCxnSpPr>
            <a:cxnSpLocks/>
          </p:cNvCxnSpPr>
          <p:nvPr/>
        </p:nvCxnSpPr>
        <p:spPr>
          <a:xfrm>
            <a:off x="8174392" y="3800274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78C8820-518F-494D-88D9-EBFA9A727FB1}"/>
              </a:ext>
            </a:extLst>
          </p:cNvPr>
          <p:cNvCxnSpPr>
            <a:cxnSpLocks/>
          </p:cNvCxnSpPr>
          <p:nvPr/>
        </p:nvCxnSpPr>
        <p:spPr>
          <a:xfrm>
            <a:off x="8545148" y="379104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7766221-1EA7-4441-9078-805973B047FB}"/>
              </a:ext>
            </a:extLst>
          </p:cNvPr>
          <p:cNvCxnSpPr>
            <a:cxnSpLocks/>
          </p:cNvCxnSpPr>
          <p:nvPr/>
        </p:nvCxnSpPr>
        <p:spPr>
          <a:xfrm>
            <a:off x="10072512" y="377522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B9BF797-1416-0D4B-9D19-1044237A6272}"/>
              </a:ext>
            </a:extLst>
          </p:cNvPr>
          <p:cNvCxnSpPr>
            <a:cxnSpLocks/>
          </p:cNvCxnSpPr>
          <p:nvPr/>
        </p:nvCxnSpPr>
        <p:spPr>
          <a:xfrm>
            <a:off x="10902245" y="377522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/>
              <p:nvPr/>
            </p:nvSpPr>
            <p:spPr>
              <a:xfrm>
                <a:off x="1604290" y="5168821"/>
                <a:ext cx="10230963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90" y="5168821"/>
                <a:ext cx="10230963" cy="614655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5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Connaître diverses désignations de fractions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Écris les fractions en lettres ou en chiffres sur ton ardoise.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0357B7B-BA69-FD4F-B10E-8650C1B63BCE}"/>
                  </a:ext>
                </a:extLst>
              </p:cNvPr>
              <p:cNvSpPr txBox="1"/>
              <p:nvPr/>
            </p:nvSpPr>
            <p:spPr>
              <a:xfrm>
                <a:off x="871366" y="1965082"/>
                <a:ext cx="862592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Century Gothic" panose="020B0502020202020204" pitchFamily="34" charset="0"/>
                  </a:rPr>
                  <a:t>Quatre sixièmes ; trois quarts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0357B7B-BA69-FD4F-B10E-8650C1B6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6" y="1965082"/>
                <a:ext cx="8625921" cy="620491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/>
              <p:nvPr/>
            </p:nvSpPr>
            <p:spPr>
              <a:xfrm>
                <a:off x="941323" y="5183116"/>
                <a:ext cx="1023096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23" y="5183116"/>
                <a:ext cx="10230963" cy="783804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794F8097-AB86-9146-B26A-966158C0227E}"/>
              </a:ext>
            </a:extLst>
          </p:cNvPr>
          <p:cNvSpPr txBox="1"/>
          <p:nvPr/>
        </p:nvSpPr>
        <p:spPr>
          <a:xfrm>
            <a:off x="807709" y="2934303"/>
            <a:ext cx="108055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Colorie pour représenter la fraction indiquée.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CF4E9D-04E9-5249-8615-A8FE008357C8}"/>
              </a:ext>
            </a:extLst>
          </p:cNvPr>
          <p:cNvGrpSpPr/>
          <p:nvPr/>
        </p:nvGrpSpPr>
        <p:grpSpPr>
          <a:xfrm>
            <a:off x="1604290" y="3810688"/>
            <a:ext cx="2628900" cy="1074754"/>
            <a:chOff x="443537" y="3797581"/>
            <a:chExt cx="2628900" cy="10747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283341-E171-0340-A007-4A23961C2895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6D7BC90-6A07-414C-B768-F7DEB2AD762B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482A657-DDAD-CD41-A02A-2CE1C1F9C625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2A5E5E6-4421-2B44-B082-D67F4CDDEE25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0A1F006-1694-3E41-A488-F2BD16E32EE2}"/>
              </a:ext>
            </a:extLst>
          </p:cNvPr>
          <p:cNvGrpSpPr/>
          <p:nvPr/>
        </p:nvGrpSpPr>
        <p:grpSpPr>
          <a:xfrm>
            <a:off x="4742355" y="3825705"/>
            <a:ext cx="2628900" cy="1074754"/>
            <a:chOff x="443537" y="3797581"/>
            <a:chExt cx="2628900" cy="107475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92353A-A70B-4248-A32C-2787E8551715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DCB9592-400D-4D4D-B4B5-2C79CEEF951E}"/>
                </a:ext>
              </a:extLst>
            </p:cNvPr>
            <p:cNvCxnSpPr>
              <a:stCxn id="41" idx="1"/>
              <a:endCxn id="41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A9B4755-AF30-D046-B802-0A9463BDC82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3D8700E-088F-F84D-8508-D568BE4A1BF1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E8F506A-AD6C-F640-83F5-8B5ACCA455DD}"/>
              </a:ext>
            </a:extLst>
          </p:cNvPr>
          <p:cNvGrpSpPr/>
          <p:nvPr/>
        </p:nvGrpSpPr>
        <p:grpSpPr>
          <a:xfrm>
            <a:off x="7880420" y="3840722"/>
            <a:ext cx="2628900" cy="1074754"/>
            <a:chOff x="443537" y="3797581"/>
            <a:chExt cx="2628900" cy="107475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C15497-C94E-5C4B-8906-E863F9B06B1D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370078F-2CE5-C643-8CEA-AFFAED2769E6}"/>
                </a:ext>
              </a:extLst>
            </p:cNvPr>
            <p:cNvCxnSpPr>
              <a:stCxn id="46" idx="1"/>
              <a:endCxn id="46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42D304E-CCC6-2144-B3F0-D669E502324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91EBF21-AB9B-3F4C-A500-3295B24A45CF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459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Décomposer une fraction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686697" y="1149867"/>
            <a:ext cx="108055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Écris sur ton ardoise la fraction simple, puis décompose-la en un nombre entier et une fraction inférieure à 1.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8190DB-DEB0-3846-AA83-C5D6DBC2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20" b="57169"/>
          <a:stretch/>
        </p:blipFill>
        <p:spPr>
          <a:xfrm>
            <a:off x="686697" y="2155581"/>
            <a:ext cx="2345898" cy="1416254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B15B40F9-EF3E-5E4D-B9A2-381D8DF78EDF}"/>
              </a:ext>
            </a:extLst>
          </p:cNvPr>
          <p:cNvGrpSpPr/>
          <p:nvPr/>
        </p:nvGrpSpPr>
        <p:grpSpPr>
          <a:xfrm>
            <a:off x="3956484" y="2168766"/>
            <a:ext cx="4499131" cy="1403069"/>
            <a:chOff x="4872491" y="2181950"/>
            <a:chExt cx="4499131" cy="1403069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3E7E7772-EA24-8147-924F-51F4CFC99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22" r="41820" b="56756"/>
            <a:stretch/>
          </p:blipFill>
          <p:spPr>
            <a:xfrm>
              <a:off x="4872491" y="2181950"/>
              <a:ext cx="2920055" cy="1403069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9A335BD-3128-FB42-9F7C-AE4950EB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22" r="41820" b="56756"/>
            <a:stretch/>
          </p:blipFill>
          <p:spPr>
            <a:xfrm>
              <a:off x="6451567" y="2181950"/>
              <a:ext cx="2920055" cy="1403069"/>
            </a:xfrm>
            <a:prstGeom prst="rect">
              <a:avLst/>
            </a:prstGeom>
          </p:spPr>
        </p:pic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2AB45F2D-1C9B-214A-B286-D8BA3A0D1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24" r="26064" b="57307"/>
          <a:stretch/>
        </p:blipFill>
        <p:spPr>
          <a:xfrm>
            <a:off x="9495971" y="2179414"/>
            <a:ext cx="1456897" cy="141371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EC62C19-960B-1641-ACD1-4CD237DA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7" t="57258" r="8983" b="1204"/>
          <a:stretch/>
        </p:blipFill>
        <p:spPr>
          <a:xfrm>
            <a:off x="6387795" y="4136056"/>
            <a:ext cx="4565073" cy="142794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8D1456B-7834-4145-A7AF-6FD338AEB7BC}"/>
              </a:ext>
            </a:extLst>
          </p:cNvPr>
          <p:cNvGrpSpPr/>
          <p:nvPr/>
        </p:nvGrpSpPr>
        <p:grpSpPr>
          <a:xfrm>
            <a:off x="686697" y="4138592"/>
            <a:ext cx="4940925" cy="1416254"/>
            <a:chOff x="1351715" y="4169010"/>
            <a:chExt cx="4940925" cy="1416254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AB35F96-0F77-834C-BF2D-9DF89ED03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1351715" y="4169010"/>
              <a:ext cx="2470463" cy="141625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B9102BC-9EF2-124B-8CFF-0065021C2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2586946" y="4169010"/>
              <a:ext cx="2470463" cy="141625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B138F534-2F81-3546-B7C3-BD705557D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3822177" y="4169010"/>
              <a:ext cx="2470463" cy="1416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54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Utiliser une droite graduée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DFF0F1-A124-0340-A04A-96120B2D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66" y="1359448"/>
            <a:ext cx="8812068" cy="52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Multiplication de deux nombres entiers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9D71FF-BAAC-6D46-AAD0-009264D4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05" y="0"/>
            <a:ext cx="5210299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05375C-7BC1-3248-925A-F0382995A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04" y="0"/>
            <a:ext cx="486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6DF9EED-34F0-8147-B50E-98BF46DDA8CA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7E8154-84E2-3543-BEF1-7234083D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22" y="2430195"/>
            <a:ext cx="5048756" cy="362370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8F5F857-DA21-D540-9804-F05BBDE6A9DD}"/>
              </a:ext>
            </a:extLst>
          </p:cNvPr>
          <p:cNvSpPr txBox="1"/>
          <p:nvPr/>
        </p:nvSpPr>
        <p:spPr>
          <a:xfrm>
            <a:off x="4285048" y="1342577"/>
            <a:ext cx="360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* Ex. 2 et 3 p.211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** Ex. 3 et 4 p.211</a:t>
            </a:r>
          </a:p>
        </p:txBody>
      </p:sp>
    </p:spTree>
    <p:extLst>
      <p:ext uri="{BB962C8B-B14F-4D97-AF65-F5344CB8AC3E}">
        <p14:creationId xmlns:p14="http://schemas.microsoft.com/office/powerpoint/2010/main" val="77237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332383" y="1814856"/>
            <a:ext cx="7381460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prérequis et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Jeux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808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47973" y="261257"/>
            <a:ext cx="11794209" cy="584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51561" y="292106"/>
            <a:ext cx="760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6754767" y="322811"/>
            <a:ext cx="568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448DC2-52E8-004F-AC9B-468BA1E4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75" y="975001"/>
            <a:ext cx="8104003" cy="58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47973" y="261257"/>
            <a:ext cx="11794209" cy="584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247973" y="323029"/>
            <a:ext cx="760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24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5793871" y="347330"/>
            <a:ext cx="624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10 minutes pour comprendre ses erreurs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BEDB0F-C5B1-6542-8A0B-787867AE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07" y="956627"/>
            <a:ext cx="8313586" cy="5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01D854-0E0F-4C4A-A400-86AA985D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85" y="1421676"/>
            <a:ext cx="4995070" cy="5343990"/>
          </a:xfrm>
          <a:prstGeom prst="rect">
            <a:avLst/>
          </a:prstGeom>
        </p:spPr>
      </p:pic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5D65DCFC-5529-D64C-B213-BF544436D960}"/>
              </a:ext>
            </a:extLst>
          </p:cNvPr>
          <p:cNvSpPr/>
          <p:nvPr/>
        </p:nvSpPr>
        <p:spPr>
          <a:xfrm>
            <a:off x="171987" y="2664901"/>
            <a:ext cx="2945712" cy="287487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quoi parle-t-on ? Que devons-nous chercher à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CCBB03-7007-F944-ABBC-45E3FDEB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109" y="2091352"/>
            <a:ext cx="3316329" cy="4673443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2CE6DB1-44DE-5E40-91E8-41D01B3613AF}"/>
              </a:ext>
            </a:extLst>
          </p:cNvPr>
          <p:cNvSpPr/>
          <p:nvPr/>
        </p:nvSpPr>
        <p:spPr>
          <a:xfrm>
            <a:off x="247973" y="261257"/>
            <a:ext cx="11794209" cy="584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D3D35E-5CBD-A842-A873-844FF6685C3D}"/>
              </a:ext>
            </a:extLst>
          </p:cNvPr>
          <p:cNvSpPr txBox="1"/>
          <p:nvPr/>
        </p:nvSpPr>
        <p:spPr>
          <a:xfrm>
            <a:off x="3117699" y="275796"/>
            <a:ext cx="760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719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Calcul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de la table de Pythagore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859509-2E51-094C-8474-206B7036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860"/>
          <a:stretch/>
        </p:blipFill>
        <p:spPr>
          <a:xfrm>
            <a:off x="449134" y="945838"/>
            <a:ext cx="4114800" cy="56731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E55010-B981-B14A-94AC-074F5044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53" y="2296386"/>
            <a:ext cx="7231304" cy="22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BA93D-2C37-314D-B9D4-A19F8BD47C4F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D9EFE4-1751-5046-911B-A349D68334D4}"/>
              </a:ext>
            </a:extLst>
          </p:cNvPr>
          <p:cNvSpPr txBox="1"/>
          <p:nvPr/>
        </p:nvSpPr>
        <p:spPr>
          <a:xfrm>
            <a:off x="385491" y="1812666"/>
            <a:ext cx="11421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En fonction de ce qui a été observé en séance 3, choisir un objectif pour chaque groupe d’élèves. Utiliser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les problèmes des pages 241, 243 et 244 (Pour aller plus loin, probl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è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mes à étapes, défis).</a:t>
            </a:r>
          </a:p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Page 244, choisir en fonction des besoins des élèves : la colonne de gauche est plutôt destinée aux CM1 (sans reste), alors que la colonne de droite est plutôt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destin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é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 aux CM2 (avec reste).</a:t>
            </a:r>
          </a:p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On peut aussi proposer des problèmes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atypiques page 245.</a:t>
            </a:r>
          </a:p>
        </p:txBody>
      </p:sp>
    </p:spTree>
    <p:extLst>
      <p:ext uri="{BB962C8B-B14F-4D97-AF65-F5344CB8AC3E}">
        <p14:creationId xmlns:p14="http://schemas.microsoft.com/office/powerpoint/2010/main" val="260088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BA93D-2C37-314D-B9D4-A19F8BD47C4F}"/>
              </a:ext>
            </a:extLst>
          </p:cNvPr>
          <p:cNvSpPr/>
          <p:nvPr/>
        </p:nvSpPr>
        <p:spPr>
          <a:xfrm>
            <a:off x="303402" y="210368"/>
            <a:ext cx="3241310" cy="1166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b="1" dirty="0">
                <a:solidFill>
                  <a:srgbClr val="E50C67"/>
                </a:solidFill>
                <a:latin typeface="Century Gothic" panose="020B0502020202020204" pitchFamily="34" charset="0"/>
              </a:rPr>
              <a:t>Problèmes de partage et de groupement</a:t>
            </a:r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EB3F7608-BC38-D541-835B-C29E5D360507}"/>
              </a:ext>
            </a:extLst>
          </p:cNvPr>
          <p:cNvSpPr/>
          <p:nvPr/>
        </p:nvSpPr>
        <p:spPr>
          <a:xfrm>
            <a:off x="873424" y="1538335"/>
            <a:ext cx="2101266" cy="57858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Évaluation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D53C2A-1DD8-EB45-B727-5DEA259E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8" y="0"/>
            <a:ext cx="480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 et retour sur la situation de référence +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891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1435742" y="246769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313864" y="1210017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Qu’a-t-on appris sur les fractions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4140964-2093-F340-AA11-120D605A2B93}"/>
                  </a:ext>
                </a:extLst>
              </p:cNvPr>
              <p:cNvSpPr txBox="1"/>
              <p:nvPr/>
            </p:nvSpPr>
            <p:spPr>
              <a:xfrm>
                <a:off x="5259091" y="3429000"/>
                <a:ext cx="1673817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4140964-2093-F340-AA11-120D605A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91" y="3429000"/>
                <a:ext cx="1673817" cy="791307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B2701486-8968-3546-AF4D-18A8BB189A6D}"/>
              </a:ext>
            </a:extLst>
          </p:cNvPr>
          <p:cNvSpPr/>
          <p:nvPr/>
        </p:nvSpPr>
        <p:spPr>
          <a:xfrm>
            <a:off x="5538060" y="3332255"/>
            <a:ext cx="1115878" cy="10500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19F835-79A8-5344-80CB-7801242ADDED}"/>
              </a:ext>
            </a:extLst>
          </p:cNvPr>
          <p:cNvCxnSpPr/>
          <p:nvPr/>
        </p:nvCxnSpPr>
        <p:spPr>
          <a:xfrm flipH="1" flipV="1">
            <a:off x="5538060" y="2433233"/>
            <a:ext cx="340959" cy="930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CC6BC7-4B27-FD40-9D70-3F458D453AFB}"/>
              </a:ext>
            </a:extLst>
          </p:cNvPr>
          <p:cNvCxnSpPr>
            <a:cxnSpLocks/>
          </p:cNvCxnSpPr>
          <p:nvPr/>
        </p:nvCxnSpPr>
        <p:spPr>
          <a:xfrm flipV="1">
            <a:off x="6442123" y="2529978"/>
            <a:ext cx="684546" cy="904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96E58A-5EB0-EE44-9115-8E0452E5813A}"/>
              </a:ext>
            </a:extLst>
          </p:cNvPr>
          <p:cNvCxnSpPr>
            <a:cxnSpLocks/>
          </p:cNvCxnSpPr>
          <p:nvPr/>
        </p:nvCxnSpPr>
        <p:spPr>
          <a:xfrm flipH="1" flipV="1">
            <a:off x="4277532" y="3062575"/>
            <a:ext cx="1296685" cy="601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4514E5B-A729-354A-9D3A-1B6F752A09C9}"/>
              </a:ext>
            </a:extLst>
          </p:cNvPr>
          <p:cNvCxnSpPr>
            <a:cxnSpLocks/>
          </p:cNvCxnSpPr>
          <p:nvPr/>
        </p:nvCxnSpPr>
        <p:spPr>
          <a:xfrm flipH="1">
            <a:off x="4530333" y="4091554"/>
            <a:ext cx="1059382" cy="387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110F3F-1F46-CD47-8A02-DF20655489A6}"/>
              </a:ext>
            </a:extLst>
          </p:cNvPr>
          <p:cNvCxnSpPr>
            <a:cxnSpLocks/>
          </p:cNvCxnSpPr>
          <p:nvPr/>
        </p:nvCxnSpPr>
        <p:spPr>
          <a:xfrm flipH="1">
            <a:off x="5444730" y="4334883"/>
            <a:ext cx="434290" cy="1060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A444086-D39F-9741-B41D-E9CA3566A439}"/>
              </a:ext>
            </a:extLst>
          </p:cNvPr>
          <p:cNvCxnSpPr>
            <a:cxnSpLocks/>
          </p:cNvCxnSpPr>
          <p:nvPr/>
        </p:nvCxnSpPr>
        <p:spPr>
          <a:xfrm>
            <a:off x="6312982" y="4334883"/>
            <a:ext cx="813687" cy="1313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AF51841-7A62-DB47-807B-E58F3A214E43}"/>
              </a:ext>
            </a:extLst>
          </p:cNvPr>
          <p:cNvCxnSpPr>
            <a:cxnSpLocks/>
          </p:cNvCxnSpPr>
          <p:nvPr/>
        </p:nvCxnSpPr>
        <p:spPr>
          <a:xfrm flipV="1">
            <a:off x="6653938" y="3314424"/>
            <a:ext cx="1182830" cy="43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06A3FF1-4B48-F240-8CAD-DE47DF765177}"/>
              </a:ext>
            </a:extLst>
          </p:cNvPr>
          <p:cNvCxnSpPr>
            <a:cxnSpLocks/>
          </p:cNvCxnSpPr>
          <p:nvPr/>
        </p:nvCxnSpPr>
        <p:spPr>
          <a:xfrm>
            <a:off x="6592279" y="4098835"/>
            <a:ext cx="1053888" cy="258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3864" y="1303004"/>
            <a:ext cx="2081314" cy="3478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</a:t>
            </a:r>
            <a:r>
              <a:rPr lang="fr-FR" sz="2800" b="1" i="1" dirty="0">
                <a:solidFill>
                  <a:srgbClr val="C3A7BA"/>
                </a:solidFill>
                <a:latin typeface="Century Gothic" panose="020B0502020202020204" pitchFamily="34" charset="0"/>
              </a:rPr>
              <a:t>Retour sur la situation de référence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66EB54-9764-524B-9C87-4F506611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86" y="0"/>
            <a:ext cx="6381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253787" y="363417"/>
            <a:ext cx="3637451" cy="549516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Partager une </a:t>
            </a:r>
            <a:r>
              <a:rPr lang="fr-FR" b="1" dirty="0">
                <a:latin typeface="Century Gothic" panose="020B0502020202020204" pitchFamily="34" charset="0"/>
              </a:rPr>
              <a:t>bande</a:t>
            </a:r>
            <a:r>
              <a:rPr lang="fr-FR" sz="2000" b="1" dirty="0">
                <a:latin typeface="Century Gothic" panose="020B0502020202020204" pitchFamily="34" charset="0"/>
              </a:rPr>
              <a:t> unité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Partage ton rectangle en 8 parts égales et colorie 5 parts. Puis écris à quelle fraction cela correspond sur ton ardoise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DF8B9D-E035-A34A-A0FD-4C05FACF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73" t="-1356" r="-32467" b="-29055"/>
          <a:stretch/>
        </p:blipFill>
        <p:spPr>
          <a:xfrm>
            <a:off x="2946400" y="2251361"/>
            <a:ext cx="11595100" cy="49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39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559</Words>
  <Application>Microsoft Macintosh PowerPoint</Application>
  <PresentationFormat>Grand écran</PresentationFormat>
  <Paragraphs>89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108</cp:revision>
  <dcterms:created xsi:type="dcterms:W3CDTF">2021-08-14T07:02:46Z</dcterms:created>
  <dcterms:modified xsi:type="dcterms:W3CDTF">2022-10-26T16:11:37Z</dcterms:modified>
</cp:coreProperties>
</file>