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15" r:id="rId2"/>
    <p:sldId id="774" r:id="rId3"/>
    <p:sldId id="777" r:id="rId4"/>
    <p:sldId id="778" r:id="rId5"/>
    <p:sldId id="780" r:id="rId6"/>
    <p:sldId id="779" r:id="rId7"/>
    <p:sldId id="782" r:id="rId8"/>
    <p:sldId id="718" r:id="rId9"/>
    <p:sldId id="260" r:id="rId10"/>
    <p:sldId id="296" r:id="rId11"/>
    <p:sldId id="801" r:id="rId12"/>
    <p:sldId id="802" r:id="rId13"/>
    <p:sldId id="805" r:id="rId14"/>
    <p:sldId id="806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8" r:id="rId23"/>
    <p:sldId id="819" r:id="rId24"/>
    <p:sldId id="820" r:id="rId25"/>
    <p:sldId id="821" r:id="rId26"/>
    <p:sldId id="822" r:id="rId27"/>
    <p:sldId id="756" r:id="rId28"/>
    <p:sldId id="642" r:id="rId29"/>
    <p:sldId id="729" r:id="rId30"/>
    <p:sldId id="754" r:id="rId31"/>
    <p:sldId id="838" r:id="rId32"/>
    <p:sldId id="839" r:id="rId33"/>
    <p:sldId id="840" r:id="rId34"/>
    <p:sldId id="696" r:id="rId35"/>
    <p:sldId id="841" r:id="rId36"/>
    <p:sldId id="842" r:id="rId37"/>
    <p:sldId id="849" r:id="rId38"/>
    <p:sldId id="846" r:id="rId39"/>
    <p:sldId id="851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374997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9"/>
    <p:restoredTop sz="96272"/>
  </p:normalViewPr>
  <p:slideViewPr>
    <p:cSldViewPr snapToGrid="0" snapToObjects="1">
      <p:cViewPr varScale="1">
        <p:scale>
          <a:sx n="88" d="100"/>
          <a:sy n="88" d="100"/>
        </p:scale>
        <p:origin x="17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8CA3459-0ACA-6C49-8D5D-C55837E49FD1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6" y="1611086"/>
            <a:ext cx="11958047" cy="146594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05CB426-472E-5545-976F-196281757B34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25958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4" y="347551"/>
            <a:ext cx="11958047" cy="146594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BB91B9-5838-AD47-B01A-CCFC5C21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67"/>
          <a:stretch/>
        </p:blipFill>
        <p:spPr>
          <a:xfrm>
            <a:off x="1224868" y="2028306"/>
            <a:ext cx="9742258" cy="36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07ED9-F74E-3F42-B24C-23D799B5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32" y="121892"/>
            <a:ext cx="9410008" cy="60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07ED9-F74E-3F42-B24C-23D799B5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58748"/>
          <a:stretch/>
        </p:blipFill>
        <p:spPr>
          <a:xfrm>
            <a:off x="491681" y="2775655"/>
            <a:ext cx="11208637" cy="30248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1033549" y="754025"/>
            <a:ext cx="10124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Dans une situation de partage ou on peut répartir la quantité totale, nous garderons cette représentation.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 effet, dans notre problème nous avions 5 parts mais si nous en avons 25 ou 50, ce modèle sera plus pratique.</a:t>
            </a:r>
          </a:p>
        </p:txBody>
      </p:sp>
    </p:spTree>
    <p:extLst>
      <p:ext uri="{BB962C8B-B14F-4D97-AF65-F5344CB8AC3E}">
        <p14:creationId xmlns:p14="http://schemas.microsoft.com/office/powerpoint/2010/main" val="65364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749531" y="755053"/>
            <a:ext cx="10692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Nous avons travaillé sur une histoire avec des perles. Maintenant, nous allons inventer des situations de PARTAGE-GROUPEMENT avec autre chose que des perles.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Par exemple : </a:t>
            </a:r>
            <a:r>
              <a:rPr lang="fr-FR" sz="2800" i="1" dirty="0">
                <a:solidFill>
                  <a:srgbClr val="FF41A5"/>
                </a:solidFill>
                <a:latin typeface="Century Gothic" panose="020B0502020202020204" pitchFamily="34" charset="0"/>
              </a:rPr>
              <a:t>« J’ai 18 crayons. Je les distribue équitablement à 3 élèves. »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a bien une TOTALITÉ qui est partagée équitablement.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vous de créer des situations de PARTAGE-GROUPEMENT avec ce que vous voulez.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5ECE93-5391-0941-A550-4A21F98C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58748"/>
          <a:stretch/>
        </p:blipFill>
        <p:spPr>
          <a:xfrm>
            <a:off x="3529961" y="4516402"/>
            <a:ext cx="5132077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réaliser votre fiche seulement jusqu’au premier tableau de la question 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2C8B3E-84E2-C449-BC79-A5D3B53B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21" y="1615508"/>
            <a:ext cx="6578557" cy="50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2C8B3E-84E2-C449-BC79-A5D3B53BC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83" r="48" b="16176"/>
          <a:stretch/>
        </p:blipFill>
        <p:spPr>
          <a:xfrm>
            <a:off x="774495" y="2196765"/>
            <a:ext cx="10643009" cy="24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43A944-FB28-D44A-9070-1F8EDD6E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0" y="1866776"/>
            <a:ext cx="10862548" cy="30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9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89D979-7113-7A48-A111-40521E5B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69" y="2684281"/>
            <a:ext cx="9011861" cy="34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Multiplier des nombres entiers 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E5337C-0D8C-804F-A268-0F51EC49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32" y="2752323"/>
            <a:ext cx="8948535" cy="34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86FCCF-41A0-EB4B-A6E3-ED8DF8A20DC9}"/>
              </a:ext>
            </a:extLst>
          </p:cNvPr>
          <p:cNvSpPr/>
          <p:nvPr/>
        </p:nvSpPr>
        <p:spPr>
          <a:xfrm>
            <a:off x="116974" y="581884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60 perles en tout : On répartit les perles équitablement dans 5 sachets.</a:t>
            </a:r>
          </a:p>
          <a:p>
            <a:r>
              <a:rPr lang="fr-FR" sz="32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Combien de perles y a t-il dans chaque sachet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B8AFE9-482B-164A-B565-B5447E7C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49339"/>
            <a:ext cx="9997439" cy="3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Compléter maintenant le problème jusqu’à la fin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F78396-B898-344A-8C2B-C4FF2022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51172"/>
            <a:ext cx="7848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</p:txBody>
      </p:sp>
    </p:spTree>
    <p:extLst>
      <p:ext uri="{BB962C8B-B14F-4D97-AF65-F5344CB8AC3E}">
        <p14:creationId xmlns:p14="http://schemas.microsoft.com/office/powerpoint/2010/main" val="56486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82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9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1489353" y="2332479"/>
            <a:ext cx="10431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TOUT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une même PART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le nombre de parts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?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?</a:t>
            </a:r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 </a:t>
            </a:r>
            <a:r>
              <a:rPr lang="fr-FR" sz="3200" b="1" dirty="0"/>
              <a:t>: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93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Réactivation et appropriation du bilan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Trois problèmes pour comprendre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Correction de la fiche mission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4764154" y="1206481"/>
            <a:ext cx="2663689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583513" y="2113148"/>
            <a:ext cx="11024973" cy="3125585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Pouvez-vous rappeler ce qu’on a appris hier ?</a:t>
            </a:r>
          </a:p>
          <a:p>
            <a:r>
              <a:rPr lang="fr-FR" sz="4000" b="1" dirty="0">
                <a:latin typeface="Century Gothic" panose="020B0502020202020204" pitchFamily="34" charset="0"/>
              </a:rPr>
              <a:t>Qu’est-ce qu’on appelle une situation de PARTAGE-GROUPEMENT 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35F627-3900-4A4F-BD47-7C3C24917709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89257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Qui peut expliquer comment poser et résoudre une multiplication à un chiffre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427 x 5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516FEA-BE8D-1248-8FC2-4D08887AFA76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Rappel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AC9E6A-44D9-AF4F-B626-866F7962AFE2}"/>
              </a:ext>
            </a:extLst>
          </p:cNvPr>
          <p:cNvGrpSpPr/>
          <p:nvPr/>
        </p:nvGrpSpPr>
        <p:grpSpPr>
          <a:xfrm>
            <a:off x="154165" y="199880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53CE16E-8456-094B-8D98-932F18BEE66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35D6AA-616F-4949-B44B-581CAB1E5F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38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3CEFD3-424F-3648-A853-BB73CE2C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" b="6560"/>
          <a:stretch/>
        </p:blipFill>
        <p:spPr>
          <a:xfrm>
            <a:off x="3070695" y="305481"/>
            <a:ext cx="6050610" cy="61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3244730" y="136525"/>
            <a:ext cx="568952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4E2E562-680A-6846-8BFC-8686A836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92" y="948304"/>
            <a:ext cx="4176616" cy="57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3244730" y="136525"/>
            <a:ext cx="568952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CORRECTION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4E2E562-680A-6846-8BFC-8686A836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480" y="948304"/>
            <a:ext cx="4176616" cy="57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6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24150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Appropriation du bilan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Exercices « à toi de créer »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63B9D16-74EE-6C47-8A00-A03BDE4DD360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3300FC-6819-2741-95E5-46DCB019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45" y="14517"/>
            <a:ext cx="6483910" cy="68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3300FC-6819-2741-95E5-46DCB019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2" y="14517"/>
            <a:ext cx="6008618" cy="63418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B562E6-9F47-2A40-A371-4681B776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73" y="2016266"/>
            <a:ext cx="5958781" cy="23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5FAA3B-7D71-154B-B91C-1A54D627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48" y="1667230"/>
            <a:ext cx="4420200" cy="46298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414830-C0D7-E941-BE96-977B3ABA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0" y="1667230"/>
            <a:ext cx="5130379" cy="4629854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AD8AFE9-37AA-504C-9022-E1288C6F7AC3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CF0287F-7543-514A-ADD3-1C88BA4499C7}"/>
              </a:ext>
            </a:extLst>
          </p:cNvPr>
          <p:cNvGrpSpPr/>
          <p:nvPr/>
        </p:nvGrpSpPr>
        <p:grpSpPr>
          <a:xfrm>
            <a:off x="309952" y="822742"/>
            <a:ext cx="1356824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8BBB48F-03F4-5A47-9C1F-4ADD4D4E073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88C4092-18E9-F243-9C12-D3BB24D0118B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6977976-F5FE-1D4C-B412-1700D3F3E5DA}"/>
              </a:ext>
            </a:extLst>
          </p:cNvPr>
          <p:cNvSpPr txBox="1"/>
          <p:nvPr/>
        </p:nvSpPr>
        <p:spPr>
          <a:xfrm>
            <a:off x="2888385" y="878516"/>
            <a:ext cx="656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Ex. 1, 2 et 4 p. 241 (sur cahier d’essai)</a:t>
            </a:r>
          </a:p>
        </p:txBody>
      </p:sp>
    </p:spTree>
    <p:extLst>
      <p:ext uri="{BB962C8B-B14F-4D97-AF65-F5344CB8AC3E}">
        <p14:creationId xmlns:p14="http://schemas.microsoft.com/office/powerpoint/2010/main" val="4182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567436" y="39061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06401336-BE24-8D4B-81F9-5B131D910F9E}"/>
              </a:ext>
            </a:extLst>
          </p:cNvPr>
          <p:cNvSpPr/>
          <p:nvPr/>
        </p:nvSpPr>
        <p:spPr>
          <a:xfrm>
            <a:off x="4498316" y="390611"/>
            <a:ext cx="3195367" cy="827872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entury Gothic" panose="020B0502020202020204" pitchFamily="34" charset="0"/>
              </a:rPr>
              <a:t>Correction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5FAA3B-7D71-154B-B91C-1A54D627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00" y="1494077"/>
            <a:ext cx="4420200" cy="46298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414830-C0D7-E941-BE96-977B3ABA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0" y="1471779"/>
            <a:ext cx="5130379" cy="46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73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BA93D-2C37-314D-B9D4-A19F8BD47C4F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71770A-B950-EA4E-AD0D-B11041B53B09}"/>
              </a:ext>
            </a:extLst>
          </p:cNvPr>
          <p:cNvGrpSpPr/>
          <p:nvPr/>
        </p:nvGrpSpPr>
        <p:grpSpPr>
          <a:xfrm>
            <a:off x="309952" y="822742"/>
            <a:ext cx="1356824" cy="648830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EA8D1091-2F08-064A-BA49-84D8D0D22A1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65C5120-9F36-A34F-AB28-888639502E20}"/>
                </a:ext>
              </a:extLst>
            </p:cNvPr>
            <p:cNvSpPr txBox="1"/>
            <p:nvPr/>
          </p:nvSpPr>
          <p:spPr>
            <a:xfrm>
              <a:off x="2014671" y="21845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AD9EFE4-1751-5046-911B-A349D68334D4}"/>
              </a:ext>
            </a:extLst>
          </p:cNvPr>
          <p:cNvSpPr txBox="1"/>
          <p:nvPr/>
        </p:nvSpPr>
        <p:spPr>
          <a:xfrm>
            <a:off x="2488335" y="881933"/>
            <a:ext cx="827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Ex. 6, 8 et 11 p.241 (sur cahier du jour)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E74228-750C-A54B-99E3-6AC9AC19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36" y="2636329"/>
            <a:ext cx="4475348" cy="14562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938D99-D409-2049-8866-650F7C7B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436" y="4321193"/>
            <a:ext cx="4475348" cy="18986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839F3A-021F-FC46-A9F4-A640B25B7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87" y="1650874"/>
            <a:ext cx="4475348" cy="7701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5AFC52-3D46-F046-9469-86606C8DD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89583"/>
            <a:ext cx="4873805" cy="18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Qui peut expliquer comment poser et résoudre une multiplication à deux chiffres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368 x 49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516FEA-BE8D-1248-8FC2-4D08887AFA76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Rappel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AC9E6A-44D9-AF4F-B626-866F7962AFE2}"/>
              </a:ext>
            </a:extLst>
          </p:cNvPr>
          <p:cNvGrpSpPr/>
          <p:nvPr/>
        </p:nvGrpSpPr>
        <p:grpSpPr>
          <a:xfrm>
            <a:off x="154165" y="199880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53CE16E-8456-094B-8D98-932F18BEE66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35D6AA-616F-4949-B44B-581CAB1E5F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59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516FEA-BE8D-1248-8FC2-4D08887AFA76}"/>
              </a:ext>
            </a:extLst>
          </p:cNvPr>
          <p:cNvSpPr/>
          <p:nvPr/>
        </p:nvSpPr>
        <p:spPr>
          <a:xfrm>
            <a:off x="237051" y="978343"/>
            <a:ext cx="1954059" cy="11222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Multiplication posée</a:t>
            </a:r>
          </a:p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Mémo</a:t>
            </a:r>
            <a:endParaRPr lang="fr-FR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AC9E6A-44D9-AF4F-B626-866F7962AFE2}"/>
              </a:ext>
            </a:extLst>
          </p:cNvPr>
          <p:cNvGrpSpPr/>
          <p:nvPr/>
        </p:nvGrpSpPr>
        <p:grpSpPr>
          <a:xfrm>
            <a:off x="556664" y="246940"/>
            <a:ext cx="1314833" cy="578583"/>
            <a:chOff x="1889761" y="2076662"/>
            <a:chExt cx="170637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53CE16E-8456-094B-8D98-932F18BEE661}"/>
                </a:ext>
              </a:extLst>
            </p:cNvPr>
            <p:cNvSpPr/>
            <p:nvPr/>
          </p:nvSpPr>
          <p:spPr>
            <a:xfrm>
              <a:off x="1889761" y="2076662"/>
              <a:ext cx="170637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35D6AA-616F-4949-B44B-581CAB1E5F12}"/>
                </a:ext>
              </a:extLst>
            </p:cNvPr>
            <p:cNvSpPr txBox="1"/>
            <p:nvPr/>
          </p:nvSpPr>
          <p:spPr>
            <a:xfrm>
              <a:off x="2101141" y="218423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3314F232-98FD-974E-A2A5-FBEAE3D9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70" y="0"/>
            <a:ext cx="9750821" cy="68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516FEA-BE8D-1248-8FC2-4D08887AFA76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AC9E6A-44D9-AF4F-B626-866F7962AFE2}"/>
              </a:ext>
            </a:extLst>
          </p:cNvPr>
          <p:cNvGrpSpPr/>
          <p:nvPr/>
        </p:nvGrpSpPr>
        <p:grpSpPr>
          <a:xfrm>
            <a:off x="154165" y="199880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53CE16E-8456-094B-8D98-932F18BEE66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35D6AA-616F-4949-B44B-581CAB1E5F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335040E8-B246-DB41-BD74-6777B6FD1BBB}"/>
              </a:ext>
            </a:extLst>
          </p:cNvPr>
          <p:cNvSpPr txBox="1"/>
          <p:nvPr/>
        </p:nvSpPr>
        <p:spPr>
          <a:xfrm>
            <a:off x="693206" y="1828469"/>
            <a:ext cx="108055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Pose et résous ces calculs sur ton cahier du jour :</a:t>
            </a:r>
          </a:p>
          <a:p>
            <a:pPr algn="ctr"/>
            <a:endParaRPr lang="fr-FR" sz="4400" dirty="0">
              <a:latin typeface="Century Gothic" panose="020B0502020202020204" pitchFamily="34" charset="0"/>
            </a:endParaRPr>
          </a:p>
          <a:p>
            <a:pPr algn="ctr"/>
            <a:r>
              <a:rPr lang="fr-FR" sz="4400" dirty="0">
                <a:latin typeface="Century Gothic" panose="020B0502020202020204" pitchFamily="34" charset="0"/>
              </a:rPr>
              <a:t>8 712 x 6                 724 x 12 </a:t>
            </a:r>
          </a:p>
          <a:p>
            <a:pPr algn="ctr"/>
            <a:r>
              <a:rPr lang="fr-FR" sz="4400" dirty="0">
                <a:latin typeface="Century Gothic" panose="020B0502020202020204" pitchFamily="34" charset="0"/>
              </a:rPr>
              <a:t>4 138 x 35             543 x 405</a:t>
            </a:r>
          </a:p>
        </p:txBody>
      </p:sp>
    </p:spTree>
    <p:extLst>
      <p:ext uri="{BB962C8B-B14F-4D97-AF65-F5344CB8AC3E}">
        <p14:creationId xmlns:p14="http://schemas.microsoft.com/office/powerpoint/2010/main" val="319961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57843" y="15473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516FEA-BE8D-1248-8FC2-4D08887AFA76}"/>
              </a:ext>
            </a:extLst>
          </p:cNvPr>
          <p:cNvSpPr/>
          <p:nvPr/>
        </p:nvSpPr>
        <p:spPr>
          <a:xfrm>
            <a:off x="154166" y="9386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4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AC9E6A-44D9-AF4F-B626-866F7962AFE2}"/>
              </a:ext>
            </a:extLst>
          </p:cNvPr>
          <p:cNvGrpSpPr/>
          <p:nvPr/>
        </p:nvGrpSpPr>
        <p:grpSpPr>
          <a:xfrm>
            <a:off x="154165" y="93864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53CE16E-8456-094B-8D98-932F18BEE66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35D6AA-616F-4949-B44B-581CAB1E5F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F65F2E0A-8695-F54B-A165-C5B5E7C96A77}"/>
              </a:ext>
            </a:extLst>
          </p:cNvPr>
          <p:cNvSpPr txBox="1"/>
          <p:nvPr/>
        </p:nvSpPr>
        <p:spPr>
          <a:xfrm>
            <a:off x="1145711" y="684638"/>
            <a:ext cx="337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* Ex. 35 p.28, 30 et 31 p.27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720B48-0A37-5B4B-913A-2FD8FD44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58" y="1066161"/>
            <a:ext cx="2882576" cy="20671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0BC9F2-A6C6-074F-A994-25DA3D44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369" y="1029929"/>
            <a:ext cx="2711483" cy="32053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3A620F-48A6-4A40-A8D3-EBE3C543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58" y="3176757"/>
            <a:ext cx="3161890" cy="164418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8C36675-0DE5-C94B-8FEB-DBDBAFA44191}"/>
              </a:ext>
            </a:extLst>
          </p:cNvPr>
          <p:cNvSpPr txBox="1"/>
          <p:nvPr/>
        </p:nvSpPr>
        <p:spPr>
          <a:xfrm>
            <a:off x="7392243" y="750838"/>
            <a:ext cx="337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** Ex. 36 p.28, 32 et 33 p.27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CBB8450-D7D1-294D-8FA6-D3E89B5B6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72" y="1191924"/>
            <a:ext cx="2850818" cy="11789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01C183F-233C-B343-BAFF-287465AE0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072" y="2442588"/>
            <a:ext cx="2873091" cy="20991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7286434-19EC-254C-9115-EC212B6A9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9015" y="1168399"/>
            <a:ext cx="2739130" cy="246921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47FD57-B5BC-BB49-A542-EB9F6F782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098" y="4664976"/>
            <a:ext cx="2607477" cy="209916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F335D88-7B6D-2141-8C7D-3B9BA96B6C9F}"/>
              </a:ext>
            </a:extLst>
          </p:cNvPr>
          <p:cNvSpPr txBox="1"/>
          <p:nvPr/>
        </p:nvSpPr>
        <p:spPr>
          <a:xfrm>
            <a:off x="1641230" y="5607173"/>
            <a:ext cx="337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BONUS *** Ex.41p.28</a:t>
            </a:r>
          </a:p>
        </p:txBody>
      </p:sp>
    </p:spTree>
    <p:extLst>
      <p:ext uri="{BB962C8B-B14F-4D97-AF65-F5344CB8AC3E}">
        <p14:creationId xmlns:p14="http://schemas.microsoft.com/office/powerpoint/2010/main" val="372818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1450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639291" y="2841647"/>
            <a:ext cx="5164975" cy="334131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y a une collection de perles.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répartit toutes les perles équitablement dans 5 sachets.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125779" y="89914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Lis la situation écrite, imagine-la. Ensuite, avec ton voisin, essaye de représenter la situation avec tes deux bandes de papier.</a:t>
            </a:r>
          </a:p>
          <a:p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Tu peux les découper, écrire dedans. L’objectif est d’organiser les informations de l’énoncé au moyen des bandes. Il faudra expliquer ce que tu as fait.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7937FD-3305-BD41-B78F-9D51B668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99F377-0142-B24F-BDA8-DA60E441B863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Situations de partage et de groupement</a:t>
            </a:r>
          </a:p>
        </p:txBody>
      </p:sp>
    </p:spTree>
    <p:extLst>
      <p:ext uri="{BB962C8B-B14F-4D97-AF65-F5344CB8AC3E}">
        <p14:creationId xmlns:p14="http://schemas.microsoft.com/office/powerpoint/2010/main" val="3741301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940</Words>
  <Application>Microsoft Macintosh PowerPoint</Application>
  <PresentationFormat>Grand écran</PresentationFormat>
  <Paragraphs>144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103</cp:revision>
  <dcterms:created xsi:type="dcterms:W3CDTF">2021-08-14T07:02:46Z</dcterms:created>
  <dcterms:modified xsi:type="dcterms:W3CDTF">2022-10-25T21:26:23Z</dcterms:modified>
</cp:coreProperties>
</file>