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15" r:id="rId2"/>
    <p:sldId id="642" r:id="rId3"/>
    <p:sldId id="724" r:id="rId4"/>
    <p:sldId id="725" r:id="rId5"/>
    <p:sldId id="726" r:id="rId6"/>
    <p:sldId id="714" r:id="rId7"/>
    <p:sldId id="718" r:id="rId8"/>
    <p:sldId id="719" r:id="rId9"/>
    <p:sldId id="777" r:id="rId10"/>
    <p:sldId id="779" r:id="rId11"/>
    <p:sldId id="780" r:id="rId12"/>
    <p:sldId id="781" r:id="rId13"/>
    <p:sldId id="782" r:id="rId14"/>
    <p:sldId id="783" r:id="rId15"/>
    <p:sldId id="784" r:id="rId16"/>
    <p:sldId id="785" r:id="rId17"/>
    <p:sldId id="786" r:id="rId18"/>
    <p:sldId id="787" r:id="rId19"/>
    <p:sldId id="788" r:id="rId20"/>
    <p:sldId id="686" r:id="rId21"/>
    <p:sldId id="756" r:id="rId22"/>
    <p:sldId id="757" r:id="rId23"/>
    <p:sldId id="698" r:id="rId24"/>
    <p:sldId id="699" r:id="rId25"/>
    <p:sldId id="700" r:id="rId26"/>
    <p:sldId id="701" r:id="rId27"/>
    <p:sldId id="764" r:id="rId28"/>
    <p:sldId id="765" r:id="rId29"/>
    <p:sldId id="766" r:id="rId30"/>
    <p:sldId id="767" r:id="rId31"/>
    <p:sldId id="703" r:id="rId32"/>
    <p:sldId id="768" r:id="rId33"/>
    <p:sldId id="790" r:id="rId34"/>
    <p:sldId id="772" r:id="rId35"/>
    <p:sldId id="773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C3A7BA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6250"/>
  </p:normalViewPr>
  <p:slideViewPr>
    <p:cSldViewPr snapToGrid="0" snapToObjects="1">
      <p:cViewPr varScale="1">
        <p:scale>
          <a:sx n="109" d="100"/>
          <a:sy n="109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25/10/2022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c2_c2pFzyA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33645C-5B93-6F4D-A12E-28776D2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04EF8-5A95-D546-897D-DC0EF35FD166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Ajouter vidéo multiplication</a:t>
            </a:r>
          </a:p>
        </p:txBody>
      </p:sp>
      <p:pic>
        <p:nvPicPr>
          <p:cNvPr id="4" name="Média en ligne 3" descr="Vidéo mémo : Poser une multiplication de deux nombres entiers">
            <a:hlinkClick r:id="" action="ppaction://media"/>
            <a:extLst>
              <a:ext uri="{FF2B5EF4-FFF2-40B4-BE49-F238E27FC236}">
                <a16:creationId xmlns:a16="http://schemas.microsoft.com/office/drawing/2014/main" id="{64BCBC2C-6466-764F-8094-4D89294E9C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2559" y="534256"/>
            <a:ext cx="10215998" cy="57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395577"/>
            <a:ext cx="270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Trouver l’ordre de grandeur de l’opération.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753 x 65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824D405-5C66-4240-9742-50475F21978F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8D413E0-A151-C444-9E97-C8253EED1474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610DBB85-1F01-4F4A-8A81-DC92D7C77C1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CBFB317-E55D-B340-8ADB-70E1418C7150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02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395577"/>
            <a:ext cx="270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Trouver l’ordre de grandeur de l’opération.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3B860C-5C81-524F-9D4B-C4FAFFC54DFF}"/>
              </a:ext>
            </a:extLst>
          </p:cNvPr>
          <p:cNvSpPr txBox="1"/>
          <p:nvPr/>
        </p:nvSpPr>
        <p:spPr>
          <a:xfrm>
            <a:off x="185919" y="411782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800 x 6 = 4 800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CB6518-7633-E84F-B1DC-9A9A0BEE7541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753 x 65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C55C601-EE95-AA45-907A-08FD5F20F7A8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12AB0C7-1E8A-7949-88BD-B732E56D721E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8A23F2EA-6341-FC46-8A5B-C4DA78A8FA8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D1FD5C5-CABB-4943-B0B3-DDDBD755CD41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89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395577"/>
            <a:ext cx="270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Trouver l’ordre de grandeur de l’opération.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753 x 65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D761EAE-B309-4246-B666-666A915B10E8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437EA52-360E-F449-9F67-1C0EFDCB0551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33C57E08-02BE-D644-9D48-C2DE8776E50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715534D-7111-2D4A-A51E-6FA9426063CD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00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395577"/>
            <a:ext cx="2706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Pour poser la multiplication, aligner les chiffres des unités l’un en dessous de l’autre.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CB6518-7633-E84F-B1DC-9A9A0BEE7541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753 x 65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8CF9A62-15E9-1645-9B05-8814BF6A0964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CDD70D0-2B35-8F41-A004-DBAF0066231C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0F726CB5-13EC-3842-9063-EB7E1C2534B2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4CA94C9-7874-A047-A8C0-D8C2A288FBFC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45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395577"/>
            <a:ext cx="2706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Écrire d’abord les multiplications intermédiaires en ligne, coller ou dessiner le boîte à retenues.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CB6518-7633-E84F-B1DC-9A9A0BEE7541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753 x 65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6AEE421-B3F8-2648-969C-3706BE8302C9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4503297-F39F-6546-AE65-6C283B273F8C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59565019-353F-A04B-AF08-269B54039163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9D40AD6-28FD-EC46-8114-EEFF8C7DC872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53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395577"/>
            <a:ext cx="2706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Effectuer la multiplication du premier facteur par le chiffre des unités du second facteur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CB6518-7633-E84F-B1DC-9A9A0BEE7541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753 x 65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D2B86E7-08C2-174B-81A9-6474ACED08C4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2D04DA3-2B5B-0647-ACDA-D8EA02FFFDCF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A5A659BD-4B84-2F4F-96A3-2153DAECC7D3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6A39624-C2C7-304D-A706-B55AD206A9A9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43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47051" y="2065752"/>
            <a:ext cx="31460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Reproduire ensuite le même procédé en effectuant le produit du premier facteur par le chiffre des dizaines du second facteur. Faire attention à introduire alors le zéro correspondant à la dizaine.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CB6518-7633-E84F-B1DC-9A9A0BEE7541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753 x 65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8924F7C-6570-3840-9B80-FE75A0BE93F6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0FA2B50-07A4-FF40-9A16-FCFEEF7FE973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AD5AAB9D-2B7D-DF42-A2A3-5FB069988C09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F8EB388-DD68-DE43-A135-905B80E9D175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91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70344" y="2964615"/>
            <a:ext cx="2706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Additionner ensuite les produits intermédiaires.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CB6518-7633-E84F-B1DC-9A9A0BEE7541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753 x 65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C88429A-1D7F-2A46-A717-CF44AFC27953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8D57CCE-CE01-3244-9E5F-2D9CD77E7CEF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3914DA76-F5F0-6747-A5E9-C66B807998B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AB26F82-40EE-6946-9633-B7FCDB24E93A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226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70344" y="2964614"/>
            <a:ext cx="2936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Conclure en vérifiant que le résultat est proche de l’ordre de grandeur.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106634" y="1607469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4144379" y="1790693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4144379" y="2395577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CB6518-7633-E84F-B1DC-9A9A0BEE7541}"/>
              </a:ext>
            </a:extLst>
          </p:cNvPr>
          <p:cNvSpPr txBox="1"/>
          <p:nvPr/>
        </p:nvSpPr>
        <p:spPr>
          <a:xfrm>
            <a:off x="298380" y="1444433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753 x 65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40F5B92-7D00-724B-9DF4-EDC248C34CAD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FD9F31E-FCB2-5F45-BB20-6D9C1DD4709E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85E8DE47-F878-CF4D-AA80-A2D6D7FE251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5F8C4DE-12E6-6048-9657-420FB468B765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49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03C6AF5-C6CC-FB4D-82E3-05703642ECF4}"/>
              </a:ext>
            </a:extLst>
          </p:cNvPr>
          <p:cNvSpPr/>
          <p:nvPr/>
        </p:nvSpPr>
        <p:spPr>
          <a:xfrm>
            <a:off x="2468167" y="2530851"/>
            <a:ext cx="6610309" cy="279082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Ateliers de jeux (4x15min) :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domino des fractions (M2)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jeu des cartes à pince (M15)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bataille des grands nombres (M1)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bataille des périmètres (M5)</a:t>
            </a:r>
          </a:p>
        </p:txBody>
      </p:sp>
    </p:spTree>
    <p:extLst>
      <p:ext uri="{BB962C8B-B14F-4D97-AF65-F5344CB8AC3E}">
        <p14:creationId xmlns:p14="http://schemas.microsoft.com/office/powerpoint/2010/main" val="237181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4B720A6-EE1E-8C43-9396-D2CB9E0E1876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F27E91-BF88-BA4E-92C4-E1851112D0C9}"/>
              </a:ext>
            </a:extLst>
          </p:cNvPr>
          <p:cNvSpPr txBox="1"/>
          <p:nvPr/>
        </p:nvSpPr>
        <p:spPr>
          <a:xfrm>
            <a:off x="2012791" y="725085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Ex. 4 p.24, 12 p.25, 15 et 16 p.25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8FAC41C-E99B-0146-A4C5-88D024C90F61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55148240-5683-BC40-9F47-A40457D1DA7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FA00E1E-511C-A244-A1AE-AE9D89C8395C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124C7B46-06D9-9040-83AA-2BE91AEB2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5" y="1377949"/>
            <a:ext cx="3672882" cy="27441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190939-7F76-2749-A95D-9800E1D4F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303" y="1381579"/>
            <a:ext cx="3840061" cy="36693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957C4D8-29B5-AF44-9E95-D61B7752F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20" y="1377949"/>
            <a:ext cx="3889521" cy="4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3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56403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4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Jeux sur les tables de multiplication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717881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401579" y="136525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F2F717-8E68-3A47-ACE7-0D4168E5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82" y="136525"/>
            <a:ext cx="8602404" cy="6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25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B9329C-65B0-FA46-B3BE-B8B61A0F41CA}"/>
              </a:ext>
            </a:extLst>
          </p:cNvPr>
          <p:cNvSpPr/>
          <p:nvPr/>
        </p:nvSpPr>
        <p:spPr>
          <a:xfrm>
            <a:off x="7841833" y="1491288"/>
            <a:ext cx="4114800" cy="3873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De quel matériel disposez-vous ?</a:t>
            </a: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À quoi vont servir les bandes ? Le guide-âne ? Les droites proposées ? Que devez-vous faire ?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781117-3671-9C48-9579-E3C4BEB1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7" y="1001630"/>
            <a:ext cx="7372630" cy="535471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056142A-EE9B-2F47-8739-8A4F564DC2F7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4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4707889-3070-1843-B334-BCB28096C89E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57954BD3-B08E-2648-93CD-B5F6D9E7E65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5239A6B-490A-1C47-9855-0A2E2528B637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035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5ED731-853C-9A47-85BC-13C0C31581FD}"/>
              </a:ext>
            </a:extLst>
          </p:cNvPr>
          <p:cNvSpPr txBox="1"/>
          <p:nvPr/>
        </p:nvSpPr>
        <p:spPr>
          <a:xfrm>
            <a:off x="8121793" y="1152459"/>
            <a:ext cx="38503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Lors de cette mission, vous allez apprendre à graduer une droite en demis, quarts, tiers puis à y placer des fractions. Vous en déduirez si elles sont inférieures ou supérieures à 1 et vous les encadrerez entre deux nombres entiers qui se suivent.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E4589A-2C7B-E149-932D-3A568745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02B566-C7FC-C048-B71D-3E8A7FAA4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5" y="948865"/>
            <a:ext cx="7806954" cy="5670168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53389B7-706B-9F43-9288-4A76A2066C60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4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2625107-5FD7-2549-8028-CDD2CADADDBA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FE51DEAE-4624-7749-BA2D-97C4031D9B8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2EFDA4C-321F-6E44-9DDB-611734CE45CB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21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19D6501-1675-DD47-911E-DDAC11A04BE2}"/>
              </a:ext>
            </a:extLst>
          </p:cNvPr>
          <p:cNvSpPr/>
          <p:nvPr/>
        </p:nvSpPr>
        <p:spPr>
          <a:xfrm>
            <a:off x="931957" y="1957408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1BE7C-1569-B146-B7DB-2CDF1A98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8826BA7-D60D-8E45-82A0-5D1584A6767F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4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EAE16C9-4566-AD41-855F-8AD0C9E9D450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463E92F8-0C74-7B42-A9D9-7A5905B41CCB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AC13B7A-4BE6-E847-816D-2D5B20468395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711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B9329C-65B0-FA46-B3BE-B8B61A0F41CA}"/>
              </a:ext>
            </a:extLst>
          </p:cNvPr>
          <p:cNvSpPr/>
          <p:nvPr/>
        </p:nvSpPr>
        <p:spPr>
          <a:xfrm>
            <a:off x="7850710" y="1708332"/>
            <a:ext cx="4114800" cy="3873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4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</a:t>
            </a:r>
          </a:p>
          <a:p>
            <a:pPr algn="ctr"/>
            <a:r>
              <a:rPr lang="fr-FR" sz="4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</a:t>
            </a:r>
          </a:p>
          <a:p>
            <a:pPr algn="ctr"/>
            <a:r>
              <a:rPr lang="fr-FR" sz="4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COMMUN</a:t>
            </a: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Questions 1, 2 et 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781117-3671-9C48-9579-E3C4BEB1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0" y="995101"/>
            <a:ext cx="7422538" cy="5390967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8E8991E-7E4D-3E4C-B09E-6668DC837841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4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70CD36A-2BEF-D244-83F1-25C3431102EE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BEC3BB22-0AEA-3549-9544-3D834AC24EF3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9BFF3B3-193A-9C44-8908-79AC12BF4CA0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747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5AB9329C-65B0-FA46-B3BE-B8B61A0F41CA}"/>
                  </a:ext>
                </a:extLst>
              </p:cNvPr>
              <p:cNvSpPr/>
              <p:nvPr/>
            </p:nvSpPr>
            <p:spPr>
              <a:xfrm>
                <a:off x="7850710" y="2127866"/>
                <a:ext cx="4114800" cy="281376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rgbClr val="374997"/>
                  </a:solidFill>
                  <a:latin typeface="Century Gothic" panose="020B0502020202020204" pitchFamily="34" charset="0"/>
                </a:endParaRPr>
              </a:p>
              <a:p>
                <a:r>
                  <a:rPr lang="fr-FR" sz="2400" b="1" dirty="0">
                    <a:solidFill>
                      <a:srgbClr val="374997"/>
                    </a:solidFill>
                    <a:latin typeface="Century Gothic" panose="020B0502020202020204" pitchFamily="34" charset="0"/>
                  </a:rPr>
                  <a:t>QUESTION 4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dirty="0">
                            <a:solidFill>
                              <a:srgbClr val="37499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dirty="0">
                            <a:solidFill>
                              <a:srgbClr val="37499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 dirty="0">
                            <a:solidFill>
                              <a:srgbClr val="3749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endParaRPr>
              </a:p>
              <a:p>
                <a:r>
                  <a:rPr lang="fr-FR" sz="2400" dirty="0">
                    <a:solidFill>
                      <a:srgbClr val="374997"/>
                    </a:solidFill>
                    <a:latin typeface="Century Gothic" panose="020B0502020202020204" pitchFamily="34" charset="0"/>
                  </a:rPr>
                  <a:t>Vous avez reporté ……. fois la demi-unité, vous pouvez donc indiquer sur ce repère la fraction ……. demi(s).</a:t>
                </a:r>
              </a:p>
            </p:txBody>
          </p:sp>
        </mc:Choice>
        <mc:Fallback xmlns="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5AB9329C-65B0-FA46-B3BE-B8B61A0F4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710" y="2127866"/>
                <a:ext cx="4114800" cy="2813766"/>
              </a:xfrm>
              <a:prstGeom prst="roundRect">
                <a:avLst/>
              </a:prstGeom>
              <a:blipFill>
                <a:blip r:embed="rId2"/>
                <a:stretch>
                  <a:fillRect b="-2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781117-3671-9C48-9579-E3C4BEB15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90" y="949713"/>
            <a:ext cx="7422538" cy="5390967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2EBF2F7-55B2-AE43-8D2F-F6EA7025E37F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4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35D06D0-5D07-0C46-8F26-FD05C454F48E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8454BE39-9798-6148-AD13-622E78BB735B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220706A-0942-BC47-81E5-463A46D13411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476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5AB9329C-65B0-FA46-B3BE-B8B61A0F41CA}"/>
                  </a:ext>
                </a:extLst>
              </p:cNvPr>
              <p:cNvSpPr/>
              <p:nvPr/>
            </p:nvSpPr>
            <p:spPr>
              <a:xfrm>
                <a:off x="7800802" y="1854215"/>
                <a:ext cx="4114800" cy="314787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rgbClr val="374997"/>
                  </a:solidFill>
                  <a:latin typeface="Century Gothic" panose="020B0502020202020204" pitchFamily="34" charset="0"/>
                </a:endParaRPr>
              </a:p>
              <a:p>
                <a:r>
                  <a:rPr lang="fr-FR" sz="2400" b="1" dirty="0">
                    <a:solidFill>
                      <a:srgbClr val="374997"/>
                    </a:solidFill>
                    <a:latin typeface="Century Gothic" panose="020B0502020202020204" pitchFamily="34" charset="0"/>
                  </a:rPr>
                  <a:t>QUESTION 4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dirty="0" smtClean="0">
                            <a:solidFill>
                              <a:srgbClr val="37499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dirty="0" smtClean="0">
                            <a:solidFill>
                              <a:srgbClr val="37499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 dirty="0" smtClean="0">
                            <a:solidFill>
                              <a:srgbClr val="3749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endParaRPr>
              </a:p>
              <a:p>
                <a:r>
                  <a:rPr lang="fr-FR" sz="2400" dirty="0">
                    <a:solidFill>
                      <a:srgbClr val="374997"/>
                    </a:solidFill>
                    <a:latin typeface="Century Gothic" panose="020B0502020202020204" pitchFamily="34" charset="0"/>
                  </a:rPr>
                  <a:t>Pour placer la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dirty="0">
                            <a:solidFill>
                              <a:srgbClr val="37499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dirty="0">
                            <a:solidFill>
                              <a:srgbClr val="37499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 dirty="0">
                            <a:solidFill>
                              <a:srgbClr val="3749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2400" b="1" i="1" dirty="0" smtClean="0">
                        <a:solidFill>
                          <a:srgbClr val="374997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2400" dirty="0">
                    <a:solidFill>
                      <a:srgbClr val="374997"/>
                    </a:solidFill>
                    <a:latin typeface="Century Gothic" panose="020B0502020202020204" pitchFamily="34" charset="0"/>
                  </a:rPr>
                  <a:t> on utilise la droite graduée en demis et on compte 7 graduations à partir de l’origine.</a:t>
                </a:r>
              </a:p>
            </p:txBody>
          </p:sp>
        </mc:Choice>
        <mc:Fallback xmlns="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5AB9329C-65B0-FA46-B3BE-B8B61A0F4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802" y="1854215"/>
                <a:ext cx="4114800" cy="314787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781117-3671-9C48-9579-E3C4BEB15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98" y="985961"/>
            <a:ext cx="7372630" cy="535471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4BFF129-5F0E-8E48-80F1-905906714184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4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5777CE9-6FE7-C24A-B654-9BB2A236281F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5E0F7CAA-AB7A-424C-ADE7-58C9942B3DF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60E2A8E-9BE2-504A-AB20-0CE031D059A9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38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6784072-3A60-7D41-8A4C-D02459E5C517}"/>
              </a:ext>
            </a:extLst>
          </p:cNvPr>
          <p:cNvGrpSpPr/>
          <p:nvPr/>
        </p:nvGrpSpPr>
        <p:grpSpPr>
          <a:xfrm>
            <a:off x="7762226" y="3736449"/>
            <a:ext cx="3472529" cy="2746096"/>
            <a:chOff x="92257" y="2924513"/>
            <a:chExt cx="3472529" cy="274609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86F6EF3-A7FF-774A-BEE3-74C3FB6F9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96730" y="4497574"/>
              <a:ext cx="867286" cy="147623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67C1CBD-965D-DF46-BB89-E5443EE50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044300" y="2412999"/>
              <a:ext cx="1008971" cy="203200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429FB56-0EFE-0F4C-88A0-1CDE14F99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8226" y="3933486"/>
              <a:ext cx="1020560" cy="1737123"/>
            </a:xfrm>
            <a:prstGeom prst="rect">
              <a:avLst/>
            </a:prstGeom>
          </p:spPr>
        </p:pic>
      </p:grp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2B43FC-B13E-974F-8BBF-74BB93A97B0A}"/>
              </a:ext>
            </a:extLst>
          </p:cNvPr>
          <p:cNvSpPr/>
          <p:nvPr/>
        </p:nvSpPr>
        <p:spPr>
          <a:xfrm>
            <a:off x="3311291" y="190521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Domino des fractions (M2)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D6EE47-476C-A14D-B4DB-E6012852A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759" y="1647953"/>
            <a:ext cx="2311400" cy="11282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88BCBF-AD0F-0943-AAF1-C7A0E9FCA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362" y="2776171"/>
            <a:ext cx="1114848" cy="19267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E3D7330-ECE8-D342-9DCC-A0BFC0D6E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815" y="4721422"/>
            <a:ext cx="1104506" cy="1926749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CB71D238-3C12-1D46-B4E9-6F9A7C00D904}"/>
              </a:ext>
            </a:extLst>
          </p:cNvPr>
          <p:cNvSpPr/>
          <p:nvPr/>
        </p:nvSpPr>
        <p:spPr>
          <a:xfrm>
            <a:off x="2578980" y="2995356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3DC39B-FE14-C240-87EC-6C10BF001960}"/>
              </a:ext>
            </a:extLst>
          </p:cNvPr>
          <p:cNvSpPr/>
          <p:nvPr/>
        </p:nvSpPr>
        <p:spPr>
          <a:xfrm>
            <a:off x="10404731" y="4934483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2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9DB0FC7-208A-0647-8212-ED26985AD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3954" y="1441750"/>
            <a:ext cx="3962260" cy="40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7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B9329C-65B0-FA46-B3BE-B8B61A0F41CA}"/>
              </a:ext>
            </a:extLst>
          </p:cNvPr>
          <p:cNvSpPr/>
          <p:nvPr/>
        </p:nvSpPr>
        <p:spPr>
          <a:xfrm>
            <a:off x="7803193" y="2299973"/>
            <a:ext cx="4114800" cy="26379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QUESTION 4 :</a:t>
            </a:r>
          </a:p>
          <a:p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Comment peut-on utiliser ces droites pour encadrer une fraction entre deux nombres entiers ?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781117-3671-9C48-9579-E3C4BEB1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5" y="897185"/>
            <a:ext cx="7494863" cy="5443496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48806BB-391C-4549-A999-C2D38F2C6B79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4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EE083A8-0310-E041-AC4A-EAC869986FF9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C200B20B-D709-9748-A714-EBA9B8D2541A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499F9A5-8FE7-7E4D-BC0A-E7D78D26C2F6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562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4ADE20-5A75-A146-B730-1A7CAC1A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85" y="1822439"/>
            <a:ext cx="8695193" cy="4398234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4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8339F8A-BA07-4640-AFC2-4B6956E2EBA3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734201D-B604-F247-A0EB-905204952C43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33081F3-3451-B949-98B7-4C1B5F66FFAC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562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5" y="949713"/>
            <a:ext cx="1918771" cy="1442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Fractions simples 2  </a:t>
            </a:r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Mémo</a:t>
            </a:r>
            <a:endParaRPr lang="fr-FR" sz="20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8339F8A-BA07-4640-AFC2-4B6956E2EBA3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734201D-B604-F247-A0EB-905204952C43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33081F3-3451-B949-98B7-4C1B5F66FFAC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AA04DDDC-B025-BB48-A94A-5A24DA51C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81" y="7027"/>
            <a:ext cx="9730154" cy="68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85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4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8339F8A-BA07-4640-AFC2-4B6956E2EBA3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734201D-B604-F247-A0EB-905204952C43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33081F3-3451-B949-98B7-4C1B5F66FFAC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6449C8FA-8CED-7D4D-BBD6-2B32313AC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95" y="949715"/>
            <a:ext cx="7984031" cy="57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64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Jeu de la table de Pythagore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8339F8A-BA07-4640-AFC2-4B6956E2EBA3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734201D-B604-F247-A0EB-905204952C43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33081F3-3451-B949-98B7-4C1B5F66FFAC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2756BC4-45C0-1F4C-8C1D-70049E45F85A}"/>
              </a:ext>
            </a:extLst>
          </p:cNvPr>
          <p:cNvSpPr txBox="1"/>
          <p:nvPr/>
        </p:nvSpPr>
        <p:spPr>
          <a:xfrm>
            <a:off x="187759" y="2748454"/>
            <a:ext cx="2684206" cy="1359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Tout d’abord, construisons ensemble la table de Pythagore</a:t>
            </a:r>
            <a:endParaRPr lang="fr-FR" sz="16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au 17">
            <a:extLst>
              <a:ext uri="{FF2B5EF4-FFF2-40B4-BE49-F238E27FC236}">
                <a16:creationId xmlns:a16="http://schemas.microsoft.com/office/drawing/2014/main" id="{3E890AFA-2F66-7C4C-A3A3-82D155530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40440"/>
              </p:ext>
            </p:extLst>
          </p:nvPr>
        </p:nvGraphicFramePr>
        <p:xfrm>
          <a:off x="3048618" y="949715"/>
          <a:ext cx="6091085" cy="540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735">
                  <a:extLst>
                    <a:ext uri="{9D8B030D-6E8A-4147-A177-3AD203B41FA5}">
                      <a16:colId xmlns:a16="http://schemas.microsoft.com/office/drawing/2014/main" val="2717388045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1781549024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2840307101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2479813814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571801053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3454843326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2439887931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2127180183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751820611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3567451148"/>
                    </a:ext>
                  </a:extLst>
                </a:gridCol>
                <a:gridCol w="553735">
                  <a:extLst>
                    <a:ext uri="{9D8B030D-6E8A-4147-A177-3AD203B41FA5}">
                      <a16:colId xmlns:a16="http://schemas.microsoft.com/office/drawing/2014/main" val="4106735599"/>
                    </a:ext>
                  </a:extLst>
                </a:gridCol>
              </a:tblGrid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02760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526684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47045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724257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554405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7174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387446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81587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696689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23869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193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563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Jeu de la table de Pythagore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8339F8A-BA07-4640-AFC2-4B6956E2EBA3}"/>
              </a:ext>
            </a:extLst>
          </p:cNvPr>
          <p:cNvGrpSpPr/>
          <p:nvPr/>
        </p:nvGrpSpPr>
        <p:grpSpPr>
          <a:xfrm>
            <a:off x="154165" y="185141"/>
            <a:ext cx="1375697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734201D-B604-F247-A0EB-905204952C43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33081F3-3451-B949-98B7-4C1B5F66FFAC}"/>
                </a:ext>
              </a:extLst>
            </p:cNvPr>
            <p:cNvSpPr txBox="1"/>
            <p:nvPr/>
          </p:nvSpPr>
          <p:spPr>
            <a:xfrm>
              <a:off x="1989380" y="2173929"/>
              <a:ext cx="1494993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46859509-2E51-094C-8474-206B70367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860"/>
          <a:stretch/>
        </p:blipFill>
        <p:spPr>
          <a:xfrm>
            <a:off x="449134" y="945838"/>
            <a:ext cx="4114800" cy="56731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E55010-B981-B14A-94AC-074F5044C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53" y="2296386"/>
            <a:ext cx="7231304" cy="22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2B43FC-B13E-974F-8BBF-74BB93A97B0A}"/>
              </a:ext>
            </a:extLst>
          </p:cNvPr>
          <p:cNvSpPr/>
          <p:nvPr/>
        </p:nvSpPr>
        <p:spPr>
          <a:xfrm>
            <a:off x="3311291" y="190521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Jeu des cartes à pince (M15)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B71D238-3C12-1D46-B4E9-6F9A7C00D904}"/>
              </a:ext>
            </a:extLst>
          </p:cNvPr>
          <p:cNvSpPr/>
          <p:nvPr/>
        </p:nvSpPr>
        <p:spPr>
          <a:xfrm>
            <a:off x="546895" y="746181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01DD4D-73D6-7944-9774-5A751214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5143">
            <a:off x="358542" y="1807763"/>
            <a:ext cx="1836325" cy="24351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C837FD-41C4-A94B-9FB2-F60D4A60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206">
            <a:off x="1787562" y="3582495"/>
            <a:ext cx="1810157" cy="24647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9872496-B659-FE42-BD7D-8DE65BBB2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1606">
            <a:off x="6243009" y="3990541"/>
            <a:ext cx="1925102" cy="25471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149489B-EDC0-DC49-AD9D-6A915EB4D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35044">
            <a:off x="9835640" y="4290934"/>
            <a:ext cx="1777851" cy="2342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91E4679-BC6C-CB44-A3A7-7F2F698D8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30" y="1447643"/>
            <a:ext cx="6762136" cy="2276362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E3DC39B-FE14-C240-87EC-6C10BF001960}"/>
              </a:ext>
            </a:extLst>
          </p:cNvPr>
          <p:cNvSpPr/>
          <p:nvPr/>
        </p:nvSpPr>
        <p:spPr>
          <a:xfrm>
            <a:off x="8256016" y="5264135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2</a:t>
            </a:r>
          </a:p>
        </p:txBody>
      </p:sp>
    </p:spTree>
    <p:extLst>
      <p:ext uri="{BB962C8B-B14F-4D97-AF65-F5344CB8AC3E}">
        <p14:creationId xmlns:p14="http://schemas.microsoft.com/office/powerpoint/2010/main" val="353471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2B43FC-B13E-974F-8BBF-74BB93A97B0A}"/>
              </a:ext>
            </a:extLst>
          </p:cNvPr>
          <p:cNvSpPr/>
          <p:nvPr/>
        </p:nvSpPr>
        <p:spPr>
          <a:xfrm>
            <a:off x="2622615" y="190521"/>
            <a:ext cx="6637500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Bataille des grands nombres (M1)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B71D238-3C12-1D46-B4E9-6F9A7C00D904}"/>
              </a:ext>
            </a:extLst>
          </p:cNvPr>
          <p:cNvSpPr/>
          <p:nvPr/>
        </p:nvSpPr>
        <p:spPr>
          <a:xfrm>
            <a:off x="579180" y="1587041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3DC39B-FE14-C240-87EC-6C10BF001960}"/>
              </a:ext>
            </a:extLst>
          </p:cNvPr>
          <p:cNvSpPr/>
          <p:nvPr/>
        </p:nvSpPr>
        <p:spPr>
          <a:xfrm>
            <a:off x="9833863" y="5572066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ACCEF5-1824-0E44-8218-6A34C9FA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8786">
            <a:off x="451974" y="2665988"/>
            <a:ext cx="1959731" cy="16459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65D220-A089-E34F-B748-49CF8787F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80" y="3862128"/>
            <a:ext cx="1935942" cy="16175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D249F2-15A8-3243-BB5A-60B1234DE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1668">
            <a:off x="1103387" y="4881492"/>
            <a:ext cx="1948272" cy="16309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58999D-294F-5E41-9134-ED399142C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565" y="3540379"/>
            <a:ext cx="2215071" cy="183266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90BCBD-5D9F-D943-A417-1B5A9F0CD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2889">
            <a:off x="9849842" y="2551630"/>
            <a:ext cx="2004674" cy="16781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63BBB4D-61BA-3348-85EE-4392D72A0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90095">
            <a:off x="7641343" y="4746150"/>
            <a:ext cx="2070459" cy="17186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C5168D9-8D31-1244-8520-4B0522A09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2931" y="1496911"/>
            <a:ext cx="6198777" cy="27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5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2B43FC-B13E-974F-8BBF-74BB93A97B0A}"/>
              </a:ext>
            </a:extLst>
          </p:cNvPr>
          <p:cNvSpPr/>
          <p:nvPr/>
        </p:nvSpPr>
        <p:spPr>
          <a:xfrm>
            <a:off x="2279807" y="136525"/>
            <a:ext cx="6637500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Bataille des périmètres (M5)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B71D238-3C12-1D46-B4E9-6F9A7C00D904}"/>
              </a:ext>
            </a:extLst>
          </p:cNvPr>
          <p:cNvSpPr/>
          <p:nvPr/>
        </p:nvSpPr>
        <p:spPr>
          <a:xfrm>
            <a:off x="820188" y="1071244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3DC39B-FE14-C240-87EC-6C10BF001960}"/>
              </a:ext>
            </a:extLst>
          </p:cNvPr>
          <p:cNvSpPr/>
          <p:nvPr/>
        </p:nvSpPr>
        <p:spPr>
          <a:xfrm>
            <a:off x="7402138" y="2934809"/>
            <a:ext cx="1459619" cy="867288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  <a:latin typeface="Century Gothic" panose="020B0502020202020204" pitchFamily="34" charset="0"/>
              </a:rPr>
              <a:t>Niveau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960369-E56C-9E4D-AB3F-D58856013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1580" r="-354"/>
          <a:stretch/>
        </p:blipFill>
        <p:spPr>
          <a:xfrm>
            <a:off x="9024079" y="205492"/>
            <a:ext cx="3023497" cy="36432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D14716-78C3-7D48-92D0-920A2F106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89" y="2141579"/>
            <a:ext cx="3396199" cy="42147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260A7B2-9A1B-1444-B68B-412FEB1EE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2039">
            <a:off x="6941017" y="4171453"/>
            <a:ext cx="1627943" cy="21705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5992FA-6874-9541-BB51-4EBDD0285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4937">
            <a:off x="8604732" y="4299475"/>
            <a:ext cx="1657474" cy="21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56403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Multiplier des nombres entiers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Numération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simples révision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51029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723490" y="1222625"/>
            <a:ext cx="10745020" cy="323636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dirty="0">
                <a:latin typeface="Century Gothic" panose="020B0502020202020204" pitchFamily="34" charset="0"/>
              </a:rPr>
              <a:t>Un groupe de 65 personnes décide de partir en séjour en Espagne. Chaque personne paye 753€. Quel est le montant total du séjour ?</a:t>
            </a:r>
          </a:p>
          <a:p>
            <a:endParaRPr lang="fr-FR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E6E6D5-F658-DC4C-BAF3-67299C7B7C61}"/>
              </a:ext>
            </a:extLst>
          </p:cNvPr>
          <p:cNvSpPr txBox="1"/>
          <p:nvPr/>
        </p:nvSpPr>
        <p:spPr>
          <a:xfrm>
            <a:off x="723490" y="4808306"/>
            <a:ext cx="1074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entury Gothic" panose="020B0502020202020204" pitchFamily="34" charset="0"/>
              </a:rPr>
              <a:t>Quelle opération poser pour résoudre le problème ?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15D94E4-3C1C-AF4C-95B0-F8AE36EEDAEB}"/>
              </a:ext>
            </a:extLst>
          </p:cNvPr>
          <p:cNvSpPr/>
          <p:nvPr/>
        </p:nvSpPr>
        <p:spPr>
          <a:xfrm>
            <a:off x="154166" y="39460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Calcul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Multiplier deux nombres entiers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8DA731D-8728-E64D-8E07-CA412CEE66C6}"/>
              </a:ext>
            </a:extLst>
          </p:cNvPr>
          <p:cNvGrpSpPr/>
          <p:nvPr/>
        </p:nvGrpSpPr>
        <p:grpSpPr>
          <a:xfrm>
            <a:off x="154165" y="394604"/>
            <a:ext cx="1487065" cy="578583"/>
            <a:chOff x="1778000" y="2070542"/>
            <a:chExt cx="1929892" cy="11113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D1801B0-7A77-E14D-BD74-EAB0F522C9E3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C13A7FC-291C-F649-AA2E-74D615503A80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3667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909</Words>
  <Application>Microsoft Macintosh PowerPoint</Application>
  <PresentationFormat>Grand écran</PresentationFormat>
  <Paragraphs>188</Paragraphs>
  <Slides>35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99</cp:revision>
  <dcterms:created xsi:type="dcterms:W3CDTF">2021-08-14T07:02:46Z</dcterms:created>
  <dcterms:modified xsi:type="dcterms:W3CDTF">2022-10-25T21:21:01Z</dcterms:modified>
</cp:coreProperties>
</file>