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570" r:id="rId2"/>
    <p:sldId id="491" r:id="rId3"/>
    <p:sldId id="496" r:id="rId4"/>
    <p:sldId id="571" r:id="rId5"/>
    <p:sldId id="360" r:id="rId6"/>
    <p:sldId id="477" r:id="rId7"/>
    <p:sldId id="478" r:id="rId8"/>
    <p:sldId id="479" r:id="rId9"/>
    <p:sldId id="480" r:id="rId10"/>
    <p:sldId id="492" r:id="rId11"/>
    <p:sldId id="493" r:id="rId12"/>
    <p:sldId id="495" r:id="rId13"/>
    <p:sldId id="521" r:id="rId14"/>
    <p:sldId id="482" r:id="rId15"/>
    <p:sldId id="497" r:id="rId16"/>
    <p:sldId id="572" r:id="rId17"/>
    <p:sldId id="277" r:id="rId18"/>
    <p:sldId id="573" r:id="rId19"/>
    <p:sldId id="323" r:id="rId20"/>
    <p:sldId id="515" r:id="rId21"/>
    <p:sldId id="580" r:id="rId22"/>
    <p:sldId id="576" r:id="rId23"/>
    <p:sldId id="577" r:id="rId24"/>
    <p:sldId id="578" r:id="rId25"/>
    <p:sldId id="579" r:id="rId26"/>
    <p:sldId id="514" r:id="rId27"/>
    <p:sldId id="517" r:id="rId28"/>
    <p:sldId id="518" r:id="rId29"/>
    <p:sldId id="520" r:id="rId30"/>
    <p:sldId id="523" r:id="rId31"/>
    <p:sldId id="522" r:id="rId32"/>
    <p:sldId id="575" r:id="rId33"/>
    <p:sldId id="574" r:id="rId34"/>
    <p:sldId id="581" r:id="rId35"/>
    <p:sldId id="582" r:id="rId36"/>
    <p:sldId id="508" r:id="rId37"/>
    <p:sldId id="526" r:id="rId38"/>
    <p:sldId id="583" r:id="rId39"/>
    <p:sldId id="278" r:id="rId40"/>
    <p:sldId id="550" r:id="rId41"/>
    <p:sldId id="428" r:id="rId42"/>
    <p:sldId id="279" r:id="rId43"/>
    <p:sldId id="427" r:id="rId44"/>
    <p:sldId id="551" r:id="rId45"/>
    <p:sldId id="552" r:id="rId46"/>
    <p:sldId id="553" r:id="rId47"/>
    <p:sldId id="554" r:id="rId48"/>
    <p:sldId id="282" r:id="rId49"/>
    <p:sldId id="555" r:id="rId50"/>
    <p:sldId id="584" r:id="rId51"/>
    <p:sldId id="556" r:id="rId52"/>
    <p:sldId id="585" r:id="rId53"/>
    <p:sldId id="559" r:id="rId54"/>
    <p:sldId id="560" r:id="rId55"/>
    <p:sldId id="590" r:id="rId56"/>
    <p:sldId id="592" r:id="rId57"/>
    <p:sldId id="586" r:id="rId58"/>
    <p:sldId id="587" r:id="rId59"/>
    <p:sldId id="589" r:id="rId60"/>
    <p:sldId id="588" r:id="rId6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0C67"/>
    <a:srgbClr val="C3A7BA"/>
    <a:srgbClr val="374997"/>
    <a:srgbClr val="FFF5CE"/>
    <a:srgbClr val="FFD861"/>
    <a:srgbClr val="FFFC04"/>
    <a:srgbClr val="E7C6DB"/>
    <a:srgbClr val="A7E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2"/>
    <p:restoredTop sz="96272"/>
  </p:normalViewPr>
  <p:slideViewPr>
    <p:cSldViewPr snapToGrid="0" snapToObjects="1">
      <p:cViewPr varScale="1">
        <p:scale>
          <a:sx n="104" d="100"/>
          <a:sy n="104" d="100"/>
        </p:scale>
        <p:origin x="23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2C6362-6665-4346-957D-2B02740DFE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83E094-F71D-814C-A131-7BF058CEA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61E8B-93D1-E14E-A6FA-357B92BC1F76}" type="datetimeFigureOut">
              <a:rPr lang="fr-FR" smtClean="0"/>
              <a:t>14/08/2022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3A55AA-36E5-2549-8B18-A9C32D3EA8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147B2A-01B4-AE40-A2FB-DD81104C33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E183-A31D-A642-A9DF-B0B491FA38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8442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FC02C-ED17-1B41-92F2-31DE3F7E17F9}" type="datetimeFigureOut">
              <a:rPr lang="fr-FR" smtClean="0"/>
              <a:t>14/08/2022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Julie Balmino 2021-2022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F5486-13F4-EE41-A58B-F5BB93A9F1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0564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A8005-6A57-FF42-BC98-88AE26054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3C2478-BB82-7F4E-93B5-77E8CDF0F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8269B2-3FA8-D541-B25F-3ECC345E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47F1-87A0-6C46-940E-BEBAB4D4DFAB}" type="datetime1">
              <a:rPr lang="fr-FR" smtClean="0"/>
              <a:t>14/08/2022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BE4722-3353-5A4D-AB6F-5829E6FD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53270B-659F-8346-B2A2-DFB946EB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71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6D55B-8695-CB49-83D4-0BD82A1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0C2B73-073B-F842-830E-46F393E06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627AAE-7190-4242-98E8-5D4DE189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78AFC-BDFC-6346-BB5E-1EA86AA31476}" type="datetime1">
              <a:rPr lang="fr-FR" smtClean="0"/>
              <a:t>14/08/2022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F56E97-DBC2-8E46-B5D9-498B64EA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C05B40-7699-B144-9480-7DA48A4F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12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51E524F-C979-EC44-8EF4-55BD91CE2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7F9508-CE42-8B45-BC55-882506CC6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4876B7-17E4-2C44-92D7-797E0744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FE6F-6793-FE40-8B9F-D9CC11E83E44}" type="datetime1">
              <a:rPr lang="fr-FR" smtClean="0"/>
              <a:t>14/08/2022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6557D-9331-764C-B0AC-964E1FE4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B028C8-2025-D548-8314-312EFEA5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61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415BE-432E-DB44-82EB-744E41C54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5507CE-2891-7D47-A450-81BD1209D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31D05E-633F-8340-AA53-0C2905CD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13D09-B183-3E4D-A3AD-9FACE33F50E0}" type="datetime1">
              <a:rPr lang="fr-FR" smtClean="0"/>
              <a:t>14/08/2022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2ECD4D-5A05-7B4B-85CF-E3561FA67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5A12A2-81F7-1B4C-AB4A-D584857B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42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4D84D-92FA-CC45-B1FB-B73DE9C8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8BBB7D-8064-A941-9505-4919F6FB5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D0C35-E9F9-604A-9323-4D2D7819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96431-613D-1444-B5A4-752596A2CBD2}" type="datetime1">
              <a:rPr lang="fr-FR" smtClean="0"/>
              <a:t>14/08/2022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B3C7E5-0ACF-D444-A43D-45E17EF7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A828CA-9C71-D74A-9A71-C35A5C76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54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95815-ACB6-C740-AEB5-016F85E5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351D3C-B11A-C941-9237-DC18C549B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15F150-8A92-EE42-B23F-EB1A284F1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E786C1-4832-844F-AA23-907E46356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0CCDD-BC23-C849-B248-F31F6071F42C}" type="datetime1">
              <a:rPr lang="fr-FR" smtClean="0"/>
              <a:t>14/08/2022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F57588-EE8F-5F41-A9F5-C28FBD18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A060B8-A3D1-1F40-956F-20D6EB10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22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807BA-FE58-3F48-9738-D94DE541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CF4509-6E07-F240-A8E2-39B451015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6B3CBD-2FBF-024F-B117-61DF28446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B073368-9226-F147-A37E-7355E122E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E291C4-61E3-3E4F-9B9B-F87E1CC93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6D16709-2DA1-024C-B83E-D523058C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D576C-5BD0-AA43-AA03-1DAFBC7AF6D2}" type="datetime1">
              <a:rPr lang="fr-FR" smtClean="0"/>
              <a:t>14/08/2022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A06772-0833-2849-8E31-F010E45CE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F6DEE0B-B11F-C345-BC65-CC2902B7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90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830A3-2946-6144-8885-E2B7235C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2BCB65-3E2C-BA44-B791-F84A3AD6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F8EA-C1A5-8A4D-A5E8-8CD750C1C3F3}" type="datetime1">
              <a:rPr lang="fr-FR" smtClean="0"/>
              <a:t>14/08/2022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B8ECC4-F2CC-3F46-8B78-DB202208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5650F1-43D5-C143-A2DA-8B10517A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47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26B111-35B8-CD48-892C-206653D0F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296E8-2D08-BB48-AF5C-D2B386C5287F}" type="datetime1">
              <a:rPr lang="fr-FR" smtClean="0"/>
              <a:t>14/08/2022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A1455F-4F9F-404F-8AA1-E1E8E3B5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A7C4E0-0A2D-6E48-B769-0BCAE56C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29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EB2381-A2A9-D543-9573-4DA99EBB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D1ACBC-E34C-1E43-B966-3A15CFC20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AE28F7-D6C6-9047-ABB8-3B4461F9F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6E41E7-6E89-1E4A-9A69-28AF6009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BEF5-E062-2841-8A8D-B05507401463}" type="datetime1">
              <a:rPr lang="fr-FR" smtClean="0"/>
              <a:t>14/08/2022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175EE4-484B-A84F-A48D-97B82475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B06B74-A675-2D46-8C2F-3ACBF5BF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06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36AB1-C6BE-7841-9E30-516AC6DE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EC5F30-39B4-1F4A-8773-1892DE46D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28D7FA-4873-DB40-9BE9-4DAE878B0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AD06D4-6F70-3245-8072-0A085202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1001-E3DE-0746-84AA-A2CE36456A5C}" type="datetime1">
              <a:rPr lang="fr-FR" smtClean="0"/>
              <a:t>14/08/2022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AEB163-40AC-2248-9816-EDF9DE45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42AB99-1FDF-E84C-A293-5DA38DF9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032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BDF52D3-B9A5-6043-9AEA-3B8C9284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2ADB59-4199-1249-8F73-C3331E185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47D0CA-4A00-7B47-8D70-92EB27425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43F09-C249-E348-B8AE-0CF85378ECA2}" type="datetime1">
              <a:rPr lang="fr-FR" smtClean="0"/>
              <a:t>14/08/2022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037111-7B2E-4B41-9416-23B331F40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www.maitresseherisson.com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D0CA13-8CA2-0D43-9551-4B8D775E9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4E60-5618-A045-BFA1-6C4BAD8A76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94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5.png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SDusfmVNQYg?feature=oembed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iIhWTLHc4LA?feature=oembed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2B39E-026C-B24E-A11C-8C8DD82A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1643558-3816-5D42-8155-99567B4983D9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1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4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Lundi</a:t>
            </a:r>
          </a:p>
        </p:txBody>
      </p:sp>
    </p:spTree>
    <p:extLst>
      <p:ext uri="{BB962C8B-B14F-4D97-AF65-F5344CB8AC3E}">
        <p14:creationId xmlns:p14="http://schemas.microsoft.com/office/powerpoint/2010/main" val="2577498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377305F-3D49-614C-A700-2D01B4D126D2}"/>
              </a:ext>
            </a:extLst>
          </p:cNvPr>
          <p:cNvSpPr/>
          <p:nvPr/>
        </p:nvSpPr>
        <p:spPr>
          <a:xfrm>
            <a:off x="4589054" y="2420929"/>
            <a:ext cx="7388292" cy="42797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Carrés : </a:t>
            </a:r>
          </a:p>
          <a:p>
            <a:r>
              <a:rPr lang="fr-FR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R – </a:t>
            </a:r>
            <a:r>
              <a:rPr lang="fr-FR" sz="3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</a:t>
            </a:r>
            <a:r>
              <a:rPr lang="fr-FR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 – I – E </a:t>
            </a:r>
          </a:p>
          <a:p>
            <a:endParaRPr lang="fr-FR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fr-FR" sz="3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Rectangles :</a:t>
            </a:r>
            <a:endParaRPr lang="fr-FR" sz="36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fr-FR" sz="4000" dirty="0">
                <a:solidFill>
                  <a:schemeClr val="tx1"/>
                </a:solidFill>
                <a:latin typeface="Century Gothic" panose="020B0502020202020204" pitchFamily="34" charset="0"/>
              </a:rPr>
              <a:t>U – A – Z – N - D</a:t>
            </a:r>
          </a:p>
          <a:p>
            <a:endParaRPr lang="fr-FR" sz="4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fr-FR" sz="4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2F64EB9-331D-E949-AE5C-36E07A926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0222C3-BDA4-8046-9D3F-4FC690936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45" y="1145522"/>
            <a:ext cx="3947796" cy="55045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1F2697C-AD06-4D41-A855-C83FA4337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054" y="1150391"/>
            <a:ext cx="7279336" cy="1198693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6259E3F-1915-114A-86D4-DDB76A947B66}"/>
              </a:ext>
            </a:extLst>
          </p:cNvPr>
          <p:cNvSpPr/>
          <p:nvPr/>
        </p:nvSpPr>
        <p:spPr>
          <a:xfrm>
            <a:off x="111634" y="129054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Longueurs,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3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D3FA176-E2F4-2B4D-B084-B7BF57572D9A}"/>
              </a:ext>
            </a:extLst>
          </p:cNvPr>
          <p:cNvGrpSpPr/>
          <p:nvPr/>
        </p:nvGrpSpPr>
        <p:grpSpPr>
          <a:xfrm>
            <a:off x="103076" y="98856"/>
            <a:ext cx="1303528" cy="648830"/>
            <a:chOff x="1778000" y="2070542"/>
            <a:chExt cx="1929892" cy="111132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BF9521A1-C3D8-8E45-BD84-77738FA70B3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571D727-2413-2D47-AC05-2ED6B5FBDE4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0418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377305F-3D49-614C-A700-2D01B4D126D2}"/>
              </a:ext>
            </a:extLst>
          </p:cNvPr>
          <p:cNvSpPr/>
          <p:nvPr/>
        </p:nvSpPr>
        <p:spPr>
          <a:xfrm>
            <a:off x="3994857" y="2382474"/>
            <a:ext cx="7938746" cy="42797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4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fr-FR" sz="4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2F64EB9-331D-E949-AE5C-36E07A926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0222C3-BDA4-8046-9D3F-4FC690936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78" y="2420929"/>
            <a:ext cx="3033090" cy="42291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81AB37B-40E7-4545-82F2-0D01D8EAF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39" y="1191650"/>
            <a:ext cx="11970837" cy="995057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462B581-C483-8E43-8BFF-03D9B7F77559}"/>
              </a:ext>
            </a:extLst>
          </p:cNvPr>
          <p:cNvSpPr/>
          <p:nvPr/>
        </p:nvSpPr>
        <p:spPr>
          <a:xfrm>
            <a:off x="111634" y="129054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Longueurs,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3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C96DEE3-2FE6-684F-8724-402401BA0BFA}"/>
              </a:ext>
            </a:extLst>
          </p:cNvPr>
          <p:cNvGrpSpPr/>
          <p:nvPr/>
        </p:nvGrpSpPr>
        <p:grpSpPr>
          <a:xfrm>
            <a:off x="103076" y="98856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C2ECAFC-C744-D846-A07A-8791CF828F7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00B809D-66F7-804A-8268-35BF8754C5A9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9807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377305F-3D49-614C-A700-2D01B4D126D2}"/>
              </a:ext>
            </a:extLst>
          </p:cNvPr>
          <p:cNvSpPr/>
          <p:nvPr/>
        </p:nvSpPr>
        <p:spPr>
          <a:xfrm>
            <a:off x="4038600" y="2398241"/>
            <a:ext cx="7938746" cy="42797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 Formule pour calculer le périmètre d’un    carré :</a:t>
            </a:r>
          </a:p>
          <a:p>
            <a:endParaRPr lang="fr-FR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fr-FR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fr-FR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fr-FR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 Formule pour calculer le périmètre d’un rectangle :</a:t>
            </a:r>
          </a:p>
          <a:p>
            <a:endParaRPr lang="fr-FR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fr-FR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fr-FR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2F64EB9-331D-E949-AE5C-36E07A926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0222C3-BDA4-8046-9D3F-4FC690936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78" y="2420929"/>
            <a:ext cx="3033090" cy="422914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A9E993E-7EE5-DA4C-8CE4-01A5D7953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77" y="1145522"/>
            <a:ext cx="10973531" cy="1041184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CBFE30E-5F64-0C42-BD4E-B980E3BFAAA4}"/>
              </a:ext>
            </a:extLst>
          </p:cNvPr>
          <p:cNvSpPr/>
          <p:nvPr/>
        </p:nvSpPr>
        <p:spPr>
          <a:xfrm>
            <a:off x="111634" y="129054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Longueurs,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3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1F5EA6A-D98C-384F-A255-AE494B162D53}"/>
              </a:ext>
            </a:extLst>
          </p:cNvPr>
          <p:cNvGrpSpPr/>
          <p:nvPr/>
        </p:nvGrpSpPr>
        <p:grpSpPr>
          <a:xfrm>
            <a:off x="103076" y="98856"/>
            <a:ext cx="1303528" cy="648830"/>
            <a:chOff x="1778000" y="2070542"/>
            <a:chExt cx="1929892" cy="111132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4AD7B994-61E3-9946-92B6-96EF953F1AE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80ADCA2-1651-6B47-8CCC-C92CDE7271F2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6208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2F64EB9-331D-E949-AE5C-36E07A926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7DA8B05-4DF5-6548-A83D-E770770C2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33" y="1473914"/>
            <a:ext cx="11198733" cy="3910172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4FC9F4D-313C-B749-939F-605678103027}"/>
              </a:ext>
            </a:extLst>
          </p:cNvPr>
          <p:cNvSpPr/>
          <p:nvPr/>
        </p:nvSpPr>
        <p:spPr>
          <a:xfrm>
            <a:off x="111634" y="129054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Longueurs,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3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1DEAF04-1484-154C-83C4-6A5D5ADEE8AE}"/>
              </a:ext>
            </a:extLst>
          </p:cNvPr>
          <p:cNvGrpSpPr/>
          <p:nvPr/>
        </p:nvGrpSpPr>
        <p:grpSpPr>
          <a:xfrm>
            <a:off x="103076" y="98856"/>
            <a:ext cx="1303528" cy="648830"/>
            <a:chOff x="1778000" y="2070542"/>
            <a:chExt cx="1929892" cy="111132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3B363186-7725-8744-8A53-782C4858D1BB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00525F6-8A3A-1742-8E58-267A260B7F0E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7254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9CE768-0831-F04B-B404-74FE1DDB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2754FC0-19F3-1048-831C-188ACAC59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859" y="837539"/>
            <a:ext cx="7776282" cy="5797015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259AC7E-EC84-B143-BC7F-7DAF9E6AFE3B}"/>
              </a:ext>
            </a:extLst>
          </p:cNvPr>
          <p:cNvSpPr/>
          <p:nvPr/>
        </p:nvSpPr>
        <p:spPr>
          <a:xfrm>
            <a:off x="111634" y="129054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Longueurs,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3 – </a:t>
            </a:r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A5BDE5B-F98B-D048-AD6A-1DC874465FA1}"/>
              </a:ext>
            </a:extLst>
          </p:cNvPr>
          <p:cNvGrpSpPr/>
          <p:nvPr/>
        </p:nvGrpSpPr>
        <p:grpSpPr>
          <a:xfrm>
            <a:off x="103076" y="98856"/>
            <a:ext cx="1303528" cy="648830"/>
            <a:chOff x="1778000" y="2070542"/>
            <a:chExt cx="1929892" cy="111132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8EE09BD7-7806-DE4C-81D9-50FE1ADE3CB2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D9B5829-84D1-874D-B511-DA06DB6D767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2067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568610"/>
            <a:ext cx="5592808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Longueurs, périmètres : </a:t>
            </a:r>
            <a:r>
              <a:rPr lang="fr-FR" sz="32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0" y="1568610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Correction des 29 questions n°1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839754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1175" y="-316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FD592F6A-A214-EC4E-8225-EB776C590FA5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          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1 – </a:t>
            </a:r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841C61A-2F5D-1B49-9A71-B627C9A0EFF9}"/>
              </a:ext>
            </a:extLst>
          </p:cNvPr>
          <p:cNvSpPr txBox="1"/>
          <p:nvPr/>
        </p:nvSpPr>
        <p:spPr>
          <a:xfrm>
            <a:off x="3524964" y="1169714"/>
            <a:ext cx="4856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Century Gothic" panose="020B0502020202020204" pitchFamily="34" charset="0"/>
              </a:rPr>
              <a:t>Exercices 6, 8, 9 et 10 p.60/61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D90174-9CA9-E142-8612-87F1152EB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94" y="941804"/>
            <a:ext cx="3581400" cy="203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063ADA-0E58-774B-82A6-9102D302A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08" y="3144107"/>
            <a:ext cx="3581399" cy="318059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3C1D0B-D2A6-5040-B00B-BB89C97BD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502" y="1978520"/>
            <a:ext cx="3888415" cy="334518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9DE02CF-6D68-D441-90D6-34133879E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1532500"/>
            <a:ext cx="3888415" cy="4076132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A5B8BCC8-59F9-4340-9A0D-C6D9E0A626B2}"/>
              </a:ext>
            </a:extLst>
          </p:cNvPr>
          <p:cNvGrpSpPr/>
          <p:nvPr/>
        </p:nvGrpSpPr>
        <p:grpSpPr>
          <a:xfrm>
            <a:off x="111634" y="136525"/>
            <a:ext cx="1303528" cy="578583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21601C83-9EDB-434C-A389-95F5A25D7D8D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703AA2C-EB08-034F-BEE4-C6E24B3E364D}"/>
                </a:ext>
              </a:extLst>
            </p:cNvPr>
            <p:cNvSpPr txBox="1"/>
            <p:nvPr/>
          </p:nvSpPr>
          <p:spPr>
            <a:xfrm>
              <a:off x="1989380" y="2170278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5772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976F795-AEA5-D34B-BE2F-3991761AF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au 4">
                <a:extLst>
                  <a:ext uri="{FF2B5EF4-FFF2-40B4-BE49-F238E27FC236}">
                    <a16:creationId xmlns:a16="http://schemas.microsoft.com/office/drawing/2014/main" id="{11B7C7FE-3C10-0143-858C-A8694B984B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76665412"/>
                  </p:ext>
                </p:extLst>
              </p:nvPr>
            </p:nvGraphicFramePr>
            <p:xfrm>
              <a:off x="1729946" y="635407"/>
              <a:ext cx="9194235" cy="6188802"/>
            </p:xfrm>
            <a:graphic>
              <a:graphicData uri="http://schemas.openxmlformats.org/drawingml/2006/table">
                <a:tbl>
                  <a:tblPr firstRow="1" firstCol="1" bandRow="1">
                    <a:tableStyleId>{22838BEF-8BB2-4498-84A7-C5851F593DF1}</a:tableStyleId>
                  </a:tblPr>
                  <a:tblGrid>
                    <a:gridCol w="1759878">
                      <a:extLst>
                        <a:ext uri="{9D8B030D-6E8A-4147-A177-3AD203B41FA5}">
                          <a16:colId xmlns:a16="http://schemas.microsoft.com/office/drawing/2014/main" val="1898686473"/>
                        </a:ext>
                      </a:extLst>
                    </a:gridCol>
                    <a:gridCol w="1365034">
                      <a:extLst>
                        <a:ext uri="{9D8B030D-6E8A-4147-A177-3AD203B41FA5}">
                          <a16:colId xmlns:a16="http://schemas.microsoft.com/office/drawing/2014/main" val="3279444136"/>
                        </a:ext>
                      </a:extLst>
                    </a:gridCol>
                    <a:gridCol w="1850128">
                      <a:extLst>
                        <a:ext uri="{9D8B030D-6E8A-4147-A177-3AD203B41FA5}">
                          <a16:colId xmlns:a16="http://schemas.microsoft.com/office/drawing/2014/main" val="3253703719"/>
                        </a:ext>
                      </a:extLst>
                    </a:gridCol>
                    <a:gridCol w="1286065">
                      <a:extLst>
                        <a:ext uri="{9D8B030D-6E8A-4147-A177-3AD203B41FA5}">
                          <a16:colId xmlns:a16="http://schemas.microsoft.com/office/drawing/2014/main" val="3798042471"/>
                        </a:ext>
                      </a:extLst>
                    </a:gridCol>
                    <a:gridCol w="1714753">
                      <a:extLst>
                        <a:ext uri="{9D8B030D-6E8A-4147-A177-3AD203B41FA5}">
                          <a16:colId xmlns:a16="http://schemas.microsoft.com/office/drawing/2014/main" val="469825790"/>
                        </a:ext>
                      </a:extLst>
                    </a:gridCol>
                    <a:gridCol w="1218377">
                      <a:extLst>
                        <a:ext uri="{9D8B030D-6E8A-4147-A177-3AD203B41FA5}">
                          <a16:colId xmlns:a16="http://schemas.microsoft.com/office/drawing/2014/main" val="4001526684"/>
                        </a:ext>
                      </a:extLst>
                    </a:gridCol>
                  </a:tblGrid>
                  <a:tr h="268983">
                    <a:tc gridSpan="6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solidFill>
                                <a:sysClr val="windowText" lastClr="000000"/>
                              </a:solidFill>
                              <a:effectLst/>
                            </a:rPr>
                            <a:t>Défi 29 questions n°1 CM2</a:t>
                          </a:r>
                          <a:endParaRPr lang="fr-FR" sz="800" dirty="0">
                            <a:solidFill>
                              <a:sysClr val="windowText" lastClr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2213" marR="82213" marT="41107" marB="41107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6764333"/>
                      </a:ext>
                    </a:extLst>
                  </a:tr>
                  <a:tr h="9030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b="0" dirty="0">
                              <a:solidFill>
                                <a:sysClr val="windowText" lastClr="000000"/>
                              </a:solidFill>
                              <a:effectLst/>
                            </a:rPr>
                            <a:t>1. Quel est le double de 317 ?</a:t>
                          </a:r>
                          <a:endParaRPr lang="fr-FR" sz="800" b="0" dirty="0">
                            <a:solidFill>
                              <a:sysClr val="windowText" lastClr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C’est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11. Quel nombre écrit-on dans la case ?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endParaRPr lang="fr-FR" sz="11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C’est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20. Quel nombre écrit-on dans la case ?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endParaRPr lang="fr-FR" sz="11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C’est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75559079"/>
                      </a:ext>
                    </a:extLst>
                  </a:tr>
                  <a:tr h="48450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b="0" dirty="0">
                              <a:solidFill>
                                <a:sysClr val="windowText" lastClr="000000"/>
                              </a:solidFill>
                              <a:effectLst/>
                            </a:rPr>
                            <a:t>2. Donne le résultat</a:t>
                          </a:r>
                          <a:endParaRPr lang="fr-FR" sz="800" b="0" dirty="0">
                            <a:solidFill>
                              <a:sysClr val="windowText" lastClr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>
                              <a:effectLst/>
                            </a:rPr>
                            <a:t>3 126 + 99 = ……</a:t>
                          </a:r>
                          <a:endParaRPr lang="fr-FR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12. Complète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36 = …… x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21. Complète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>
                              <a:effectLst/>
                            </a:rPr>
                            <a:t>1 h 6 min </a:t>
                          </a:r>
                          <a:endParaRPr lang="fr-FR" sz="8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>
                              <a:effectLst/>
                            </a:rPr>
                            <a:t>= …… min</a:t>
                          </a:r>
                          <a:endParaRPr lang="fr-FR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07725709"/>
                      </a:ext>
                    </a:extLst>
                  </a:tr>
                  <a:tr h="48450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b="0" dirty="0">
                              <a:solidFill>
                                <a:sysClr val="windowText" lastClr="000000"/>
                              </a:solidFill>
                              <a:effectLst/>
                            </a:rPr>
                            <a:t>3. Donne le résultat</a:t>
                          </a:r>
                          <a:endParaRPr lang="fr-FR" sz="800" b="0" dirty="0">
                            <a:solidFill>
                              <a:sysClr val="windowText" lastClr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6 x 7 = …….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13. 8 pêches identiques pèsent 40 g. Quelle est la masse d’une pêche ?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2213" marR="82213" marT="41107" marB="41107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………………..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2213" marR="82213" marT="41107" marB="41107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22. Donne le résultat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25 x 16 </a:t>
                          </a:r>
                          <a:endParaRPr lang="fr-FR" sz="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=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69912070"/>
                      </a:ext>
                    </a:extLst>
                  </a:tr>
                  <a:tr h="48450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b="0" dirty="0">
                              <a:solidFill>
                                <a:sysClr val="windowText" lastClr="000000"/>
                              </a:solidFill>
                              <a:effectLst/>
                            </a:rPr>
                            <a:t>4. Donne le résultat</a:t>
                          </a:r>
                          <a:endParaRPr lang="fr-FR" sz="800" b="0" dirty="0">
                            <a:solidFill>
                              <a:sysClr val="windowText" lastClr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000" dirty="0">
                              <a:effectLst/>
                            </a:rPr>
                            <a:t>24 + 36 + 13</a:t>
                          </a:r>
                          <a:endParaRPr lang="fr-FR" sz="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000" dirty="0">
                              <a:effectLst/>
                            </a:rPr>
                            <a:t>=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23. Complète la suite</a:t>
                          </a:r>
                          <a:endParaRPr lang="fr-FR" sz="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9 850 / 9 900 / 9 950 / ?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……………..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465086"/>
                      </a:ext>
                    </a:extLst>
                  </a:tr>
                  <a:tr h="41251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b="0" dirty="0">
                              <a:solidFill>
                                <a:sysClr val="windowText" lastClr="000000"/>
                              </a:solidFill>
                              <a:effectLst/>
                            </a:rPr>
                            <a:t>5. Quel est le chiffre des unités de 17 x 39 ?</a:t>
                          </a:r>
                          <a:endParaRPr lang="fr-FR" sz="800" b="0" dirty="0">
                            <a:solidFill>
                              <a:sysClr val="windowText" lastClr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C’est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14. Encadre entre deux entiers consécutifs.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…… &lt;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fr-FR" sz="1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10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num>
                                <m:den>
                                  <m:r>
                                    <a:rPr lang="fr-FR" sz="1100"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r>
                            <a:rPr lang="fr-FR" sz="1100" dirty="0">
                              <a:effectLst/>
                            </a:rPr>
                            <a:t> &lt;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24. Complète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432 = …… unités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2916426"/>
                      </a:ext>
                    </a:extLst>
                  </a:tr>
                  <a:tr h="80296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b="0" dirty="0">
                              <a:solidFill>
                                <a:sysClr val="windowText" lastClr="000000"/>
                              </a:solidFill>
                              <a:effectLst/>
                            </a:rPr>
                            <a:t>6. Complète</a:t>
                          </a:r>
                          <a:endParaRPr lang="fr-FR" sz="800" b="0" dirty="0">
                            <a:solidFill>
                              <a:sysClr val="windowText" lastClr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9 m et 6 cm </a:t>
                          </a:r>
                          <a:endParaRPr lang="fr-FR" sz="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= …… cm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15. Entoure l’ordre de grandeur correct de</a:t>
                          </a:r>
                          <a:endParaRPr lang="fr-FR" sz="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39 x 998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40 000</a:t>
                          </a:r>
                          <a:endParaRPr lang="fr-FR" sz="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400 000</a:t>
                          </a:r>
                          <a:endParaRPr lang="fr-FR" sz="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4 000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25. Donne le résultat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1 500 : 2 </a:t>
                          </a:r>
                          <a:endParaRPr lang="fr-FR" sz="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=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93059194"/>
                      </a:ext>
                    </a:extLst>
                  </a:tr>
                  <a:tr h="41251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b="0" dirty="0">
                              <a:solidFill>
                                <a:sysClr val="windowText" lastClr="000000"/>
                              </a:solidFill>
                              <a:effectLst/>
                            </a:rPr>
                            <a:t>7. Comment peut s’écrire 4,1 ? Entoure.</a:t>
                          </a:r>
                          <a:endParaRPr lang="fr-FR" sz="800" b="0" dirty="0">
                            <a:solidFill>
                              <a:sysClr val="windowText" lastClr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fr-FR" sz="1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100">
                                      <a:effectLst/>
                                      <a:latin typeface="Cambria Math" panose="02040503050406030204" pitchFamily="18" charset="0"/>
                                    </a:rPr>
                                    <m:t>41</m:t>
                                  </m:r>
                                </m:num>
                                <m:den>
                                  <m:r>
                                    <a:rPr lang="fr-FR" sz="110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den>
                              </m:f>
                            </m:oMath>
                          </a14:m>
                          <a:r>
                            <a:rPr lang="fr-FR" sz="1100" dirty="0">
                              <a:effectLst/>
                            </a:rPr>
                            <a:t> 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fr-FR" sz="1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100">
                                      <a:effectLst/>
                                      <a:latin typeface="Cambria Math" panose="02040503050406030204" pitchFamily="18" charset="0"/>
                                    </a:rPr>
                                    <m:t>41</m:t>
                                  </m:r>
                                </m:num>
                                <m:den>
                                  <m:r>
                                    <a:rPr lang="fr-FR" sz="1100">
                                      <a:effectLst/>
                                      <a:latin typeface="Cambria Math" panose="02040503050406030204" pitchFamily="18" charset="0"/>
                                    </a:rPr>
                                    <m:t>100</m:t>
                                  </m:r>
                                </m:den>
                              </m:f>
                            </m:oMath>
                          </a14:m>
                          <a:r>
                            <a:rPr lang="fr-FR" sz="1100" dirty="0">
                              <a:effectLst/>
                            </a:rPr>
                            <a:t> 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fr-FR" sz="1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100"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sz="1100">
                                      <a:effectLst/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oMath>
                          </a14:m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16. Combien y </a:t>
                          </a:r>
                          <a:r>
                            <a:rPr lang="fr-FR" sz="1100" dirty="0" err="1">
                              <a:effectLst/>
                            </a:rPr>
                            <a:t>a-t-il</a:t>
                          </a:r>
                          <a:r>
                            <a:rPr lang="fr-FR" sz="1100" dirty="0">
                              <a:effectLst/>
                            </a:rPr>
                            <a:t> de dizaines dans 6 432 ?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……………..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26. Quel est le chiffre des centièmes dans 763,28 ?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C’est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63351158"/>
                      </a:ext>
                    </a:extLst>
                  </a:tr>
                  <a:tr h="80296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b="0" dirty="0">
                              <a:solidFill>
                                <a:sysClr val="windowText" lastClr="000000"/>
                              </a:solidFill>
                              <a:effectLst/>
                            </a:rPr>
                            <a:t>8. Entoure la réponse correcte : 7,3 x 100</a:t>
                          </a:r>
                          <a:endParaRPr lang="fr-FR" sz="800" b="0" dirty="0">
                            <a:solidFill>
                              <a:sysClr val="windowText" lastClr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7,300</a:t>
                          </a:r>
                          <a:endParaRPr lang="fr-FR" sz="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73</a:t>
                          </a:r>
                          <a:endParaRPr lang="fr-FR" sz="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730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17. Ecris un nombre compris entre 1 et 2.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……………..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27. Quelle est la moitié de 500 ?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C’est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1479303"/>
                      </a:ext>
                    </a:extLst>
                  </a:tr>
                  <a:tr h="48450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b="0" dirty="0">
                              <a:solidFill>
                                <a:sysClr val="windowText" lastClr="000000"/>
                              </a:solidFill>
                              <a:effectLst/>
                            </a:rPr>
                            <a:t>9. Complète</a:t>
                          </a:r>
                          <a:endParaRPr lang="fr-FR" sz="800" b="0" dirty="0">
                            <a:solidFill>
                              <a:sysClr val="windowText" lastClr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1 L = …… </a:t>
                          </a:r>
                          <a:r>
                            <a:rPr lang="fr-FR" sz="1100" dirty="0" err="1">
                              <a:effectLst/>
                            </a:rPr>
                            <a:t>cL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18. Quel est le quart de 800 ?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C’est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28. Donne le résultat de </a:t>
                          </a:r>
                          <a:endParaRPr lang="fr-FR" sz="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(7x1) + (4x0,01)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……………..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9105397"/>
                      </a:ext>
                    </a:extLst>
                  </a:tr>
                  <a:tr h="4649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b="0" dirty="0">
                              <a:solidFill>
                                <a:sysClr val="windowText" lastClr="000000"/>
                              </a:solidFill>
                              <a:effectLst/>
                            </a:rPr>
                            <a:t>10. Donne le résultat</a:t>
                          </a:r>
                          <a:endParaRPr lang="fr-FR" sz="800" b="0" dirty="0">
                            <a:solidFill>
                              <a:sysClr val="windowText" lastClr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72 : 9 =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19. Donne le résultat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000" dirty="0">
                              <a:effectLst/>
                            </a:rPr>
                            <a:t>9,31 × 10</a:t>
                          </a:r>
                          <a:endParaRPr lang="fr-FR" sz="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000" dirty="0">
                              <a:effectLst/>
                            </a:rPr>
                            <a:t>= </a:t>
                          </a:r>
                          <a:r>
                            <a:rPr lang="fr-FR" sz="1100" dirty="0">
                              <a:effectLst/>
                            </a:rPr>
                            <a:t>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29. Complète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763 + …… = 800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954804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au 4">
                <a:extLst>
                  <a:ext uri="{FF2B5EF4-FFF2-40B4-BE49-F238E27FC236}">
                    <a16:creationId xmlns:a16="http://schemas.microsoft.com/office/drawing/2014/main" id="{11B7C7FE-3C10-0143-858C-A8694B984B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76665412"/>
                  </p:ext>
                </p:extLst>
              </p:nvPr>
            </p:nvGraphicFramePr>
            <p:xfrm>
              <a:off x="1729946" y="635407"/>
              <a:ext cx="9194235" cy="6188802"/>
            </p:xfrm>
            <a:graphic>
              <a:graphicData uri="http://schemas.openxmlformats.org/drawingml/2006/table">
                <a:tbl>
                  <a:tblPr firstRow="1" firstCol="1" bandRow="1">
                    <a:tableStyleId>{22838BEF-8BB2-4498-84A7-C5851F593DF1}</a:tableStyleId>
                  </a:tblPr>
                  <a:tblGrid>
                    <a:gridCol w="1759878">
                      <a:extLst>
                        <a:ext uri="{9D8B030D-6E8A-4147-A177-3AD203B41FA5}">
                          <a16:colId xmlns:a16="http://schemas.microsoft.com/office/drawing/2014/main" val="1898686473"/>
                        </a:ext>
                      </a:extLst>
                    </a:gridCol>
                    <a:gridCol w="1365034">
                      <a:extLst>
                        <a:ext uri="{9D8B030D-6E8A-4147-A177-3AD203B41FA5}">
                          <a16:colId xmlns:a16="http://schemas.microsoft.com/office/drawing/2014/main" val="3279444136"/>
                        </a:ext>
                      </a:extLst>
                    </a:gridCol>
                    <a:gridCol w="1850128">
                      <a:extLst>
                        <a:ext uri="{9D8B030D-6E8A-4147-A177-3AD203B41FA5}">
                          <a16:colId xmlns:a16="http://schemas.microsoft.com/office/drawing/2014/main" val="3253703719"/>
                        </a:ext>
                      </a:extLst>
                    </a:gridCol>
                    <a:gridCol w="1286065">
                      <a:extLst>
                        <a:ext uri="{9D8B030D-6E8A-4147-A177-3AD203B41FA5}">
                          <a16:colId xmlns:a16="http://schemas.microsoft.com/office/drawing/2014/main" val="3798042471"/>
                        </a:ext>
                      </a:extLst>
                    </a:gridCol>
                    <a:gridCol w="1714753">
                      <a:extLst>
                        <a:ext uri="{9D8B030D-6E8A-4147-A177-3AD203B41FA5}">
                          <a16:colId xmlns:a16="http://schemas.microsoft.com/office/drawing/2014/main" val="469825790"/>
                        </a:ext>
                      </a:extLst>
                    </a:gridCol>
                    <a:gridCol w="1218377">
                      <a:extLst>
                        <a:ext uri="{9D8B030D-6E8A-4147-A177-3AD203B41FA5}">
                          <a16:colId xmlns:a16="http://schemas.microsoft.com/office/drawing/2014/main" val="4001526684"/>
                        </a:ext>
                      </a:extLst>
                    </a:gridCol>
                  </a:tblGrid>
                  <a:tr h="268983">
                    <a:tc gridSpan="6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solidFill>
                                <a:sysClr val="windowText" lastClr="000000"/>
                              </a:solidFill>
                              <a:effectLst/>
                            </a:rPr>
                            <a:t>Défi 29 questions n°1 CM2</a:t>
                          </a:r>
                          <a:endParaRPr lang="fr-FR" sz="800" dirty="0">
                            <a:solidFill>
                              <a:sysClr val="windowText" lastClr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2213" marR="82213" marT="41107" marB="41107"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6764333"/>
                      </a:ext>
                    </a:extLst>
                  </a:tr>
                  <a:tr h="96431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b="0" dirty="0">
                              <a:solidFill>
                                <a:sysClr val="windowText" lastClr="000000"/>
                              </a:solidFill>
                              <a:effectLst/>
                            </a:rPr>
                            <a:t>1. Quel est le double de 317 ?</a:t>
                          </a:r>
                          <a:endParaRPr lang="fr-FR" sz="800" b="0" dirty="0">
                            <a:solidFill>
                              <a:sysClr val="windowText" lastClr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C’est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11. Quel nombre écrit-on dans la case ?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endParaRPr lang="fr-FR" sz="11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C’est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20. Quel nombre écrit-on dans la case ?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endParaRPr lang="fr-FR" sz="11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C’est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75559079"/>
                      </a:ext>
                    </a:extLst>
                  </a:tr>
                  <a:tr h="50120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b="0" dirty="0">
                              <a:solidFill>
                                <a:sysClr val="windowText" lastClr="000000"/>
                              </a:solidFill>
                              <a:effectLst/>
                            </a:rPr>
                            <a:t>2. Donne le résultat</a:t>
                          </a:r>
                          <a:endParaRPr lang="fr-FR" sz="800" b="0" dirty="0">
                            <a:solidFill>
                              <a:sysClr val="windowText" lastClr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>
                              <a:effectLst/>
                            </a:rPr>
                            <a:t>3 126 + 99 = ……</a:t>
                          </a:r>
                          <a:endParaRPr lang="fr-FR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12. Complète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36 = …… x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21. Complète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>
                              <a:effectLst/>
                            </a:rPr>
                            <a:t>1 h 6 min </a:t>
                          </a:r>
                          <a:endParaRPr lang="fr-FR" sz="8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>
                              <a:effectLst/>
                            </a:rPr>
                            <a:t>= …… min</a:t>
                          </a:r>
                          <a:endParaRPr lang="fr-FR" sz="8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07725709"/>
                      </a:ext>
                    </a:extLst>
                  </a:tr>
                  <a:tr h="50120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b="0" dirty="0">
                              <a:solidFill>
                                <a:sysClr val="windowText" lastClr="000000"/>
                              </a:solidFill>
                              <a:effectLst/>
                            </a:rPr>
                            <a:t>3. Donne le résultat</a:t>
                          </a:r>
                          <a:endParaRPr lang="fr-FR" sz="800" b="0" dirty="0">
                            <a:solidFill>
                              <a:sysClr val="windowText" lastClr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6 x 7 = …….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13. 8 pêches identiques pèsent 40 g. Quelle est la masse d’une pêche ?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2213" marR="82213" marT="41107" marB="41107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………………..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2213" marR="82213" marT="41107" marB="41107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22. Donne le résultat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25 x 16 </a:t>
                          </a:r>
                          <a:endParaRPr lang="fr-FR" sz="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=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69912070"/>
                      </a:ext>
                    </a:extLst>
                  </a:tr>
                  <a:tr h="50120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b="0" dirty="0">
                              <a:solidFill>
                                <a:sysClr val="windowText" lastClr="000000"/>
                              </a:solidFill>
                              <a:effectLst/>
                            </a:rPr>
                            <a:t>4. Donne le résultat</a:t>
                          </a:r>
                          <a:endParaRPr lang="fr-FR" sz="800" b="0" dirty="0">
                            <a:solidFill>
                              <a:sysClr val="windowText" lastClr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000" dirty="0">
                              <a:effectLst/>
                            </a:rPr>
                            <a:t>24 + 36 + 13</a:t>
                          </a:r>
                          <a:endParaRPr lang="fr-FR" sz="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000" dirty="0">
                              <a:effectLst/>
                            </a:rPr>
                            <a:t>=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23. Complète la suite</a:t>
                          </a:r>
                          <a:endParaRPr lang="fr-FR" sz="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9 850 / 9 900 / 9 950 / ?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……………..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465086"/>
                      </a:ext>
                    </a:extLst>
                  </a:tr>
                  <a:tr h="41251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b="0" dirty="0">
                              <a:solidFill>
                                <a:sysClr val="windowText" lastClr="000000"/>
                              </a:solidFill>
                              <a:effectLst/>
                            </a:rPr>
                            <a:t>5. Quel est le chiffre des unités de 17 x 39 ?</a:t>
                          </a:r>
                          <a:endParaRPr lang="fr-FR" sz="800" b="0" dirty="0">
                            <a:solidFill>
                              <a:sysClr val="windowText" lastClr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C’est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14. Encadre entre deux entiers consécutifs.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51263" marR="51263" marT="0" marB="0" anchor="ctr">
                        <a:blipFill>
                          <a:blip r:embed="rId3"/>
                          <a:stretch>
                            <a:fillRect l="-385294" t="-678125" r="-227451" b="-76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24. Complète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432 = …… unités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2916426"/>
                      </a:ext>
                    </a:extLst>
                  </a:tr>
                  <a:tr h="8209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b="0" dirty="0">
                              <a:solidFill>
                                <a:sysClr val="windowText" lastClr="000000"/>
                              </a:solidFill>
                              <a:effectLst/>
                            </a:rPr>
                            <a:t>6. Complète</a:t>
                          </a:r>
                          <a:endParaRPr lang="fr-FR" sz="800" b="0" dirty="0">
                            <a:solidFill>
                              <a:sysClr val="windowText" lastClr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9 m et 6 cm </a:t>
                          </a:r>
                          <a:endParaRPr lang="fr-FR" sz="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= …… cm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15. Entoure l’ordre de grandeur correct de</a:t>
                          </a:r>
                          <a:endParaRPr lang="fr-FR" sz="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39 x 998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40 000</a:t>
                          </a:r>
                          <a:endParaRPr lang="fr-FR" sz="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400 000</a:t>
                          </a:r>
                          <a:endParaRPr lang="fr-FR" sz="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4 000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25. Donne le résultat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1 500 : 2 </a:t>
                          </a:r>
                          <a:endParaRPr lang="fr-FR" sz="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=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93059194"/>
                      </a:ext>
                    </a:extLst>
                  </a:tr>
                  <a:tr h="41251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b="0" dirty="0">
                              <a:solidFill>
                                <a:sysClr val="windowText" lastClr="000000"/>
                              </a:solidFill>
                              <a:effectLst/>
                            </a:rPr>
                            <a:t>7. Comment peut s’écrire 4,1 ? Entoure.</a:t>
                          </a:r>
                          <a:endParaRPr lang="fr-FR" sz="800" b="0" dirty="0">
                            <a:solidFill>
                              <a:sysClr val="windowText" lastClr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51263" marR="51263" marT="0" marB="0" anchor="ctr">
                        <a:blipFill>
                          <a:blip r:embed="rId3"/>
                          <a:stretch>
                            <a:fillRect l="-130841" t="-951515" r="-448598" b="-4484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16. Combien y </a:t>
                          </a:r>
                          <a:r>
                            <a:rPr lang="fr-FR" sz="1100" dirty="0" err="1">
                              <a:effectLst/>
                            </a:rPr>
                            <a:t>a-t-il</a:t>
                          </a:r>
                          <a:r>
                            <a:rPr lang="fr-FR" sz="1100" dirty="0">
                              <a:effectLst/>
                            </a:rPr>
                            <a:t> de dizaines dans 6 432 ?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……………..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26. Quel est le chiffre des centièmes dans 763,28 ?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C’est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63351158"/>
                      </a:ext>
                    </a:extLst>
                  </a:tr>
                  <a:tr h="8209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b="0" dirty="0">
                              <a:solidFill>
                                <a:sysClr val="windowText" lastClr="000000"/>
                              </a:solidFill>
                              <a:effectLst/>
                            </a:rPr>
                            <a:t>8. Entoure la réponse correcte : 7,3 x 100</a:t>
                          </a:r>
                          <a:endParaRPr lang="fr-FR" sz="800" b="0" dirty="0">
                            <a:solidFill>
                              <a:sysClr val="windowText" lastClr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7,300</a:t>
                          </a:r>
                          <a:endParaRPr lang="fr-FR" sz="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73</a:t>
                          </a:r>
                          <a:endParaRPr lang="fr-FR" sz="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730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17. Ecris un nombre compris entre 1 et 2.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……………..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27. Quelle est la moitié de 500 ?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C’est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1479303"/>
                      </a:ext>
                    </a:extLst>
                  </a:tr>
                  <a:tr h="50120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b="0" dirty="0">
                              <a:solidFill>
                                <a:sysClr val="windowText" lastClr="000000"/>
                              </a:solidFill>
                              <a:effectLst/>
                            </a:rPr>
                            <a:t>9. Complète</a:t>
                          </a:r>
                          <a:endParaRPr lang="fr-FR" sz="800" b="0" dirty="0">
                            <a:solidFill>
                              <a:sysClr val="windowText" lastClr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1 L = …… </a:t>
                          </a:r>
                          <a:r>
                            <a:rPr lang="fr-FR" sz="1100" dirty="0" err="1">
                              <a:effectLst/>
                            </a:rPr>
                            <a:t>cL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18. Quel est le quart de 800 ?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C’est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28. Donne le résultat de </a:t>
                          </a:r>
                          <a:endParaRPr lang="fr-FR" sz="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(7x1) + (4x0,01)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……………..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9105397"/>
                      </a:ext>
                    </a:extLst>
                  </a:tr>
                  <a:tr h="48368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b="0" dirty="0">
                              <a:solidFill>
                                <a:sysClr val="windowText" lastClr="000000"/>
                              </a:solidFill>
                              <a:effectLst/>
                            </a:rPr>
                            <a:t>10. Donne le résultat</a:t>
                          </a:r>
                          <a:endParaRPr lang="fr-FR" sz="800" b="0" dirty="0">
                            <a:solidFill>
                              <a:sysClr val="windowText" lastClr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72 : 9 = 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19. Donne le résultat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000" dirty="0">
                              <a:effectLst/>
                            </a:rPr>
                            <a:t>9,31 × 10</a:t>
                          </a:r>
                          <a:endParaRPr lang="fr-FR" sz="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000" dirty="0">
                              <a:effectLst/>
                            </a:rPr>
                            <a:t>= </a:t>
                          </a:r>
                          <a:r>
                            <a:rPr lang="fr-FR" sz="1100" dirty="0">
                              <a:effectLst/>
                            </a:rPr>
                            <a:t>……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29. Complète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fr-FR" sz="1100" dirty="0">
                              <a:effectLst/>
                            </a:rPr>
                            <a:t>763 + …… = 800</a:t>
                          </a:r>
                          <a:endParaRPr lang="fr-FR" sz="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263" marR="51263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9548049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17BBC4B3-2EB4-5A4D-B907-FDCF61BE5D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263088"/>
              </p:ext>
            </p:extLst>
          </p:nvPr>
        </p:nvGraphicFramePr>
        <p:xfrm>
          <a:off x="5253214" y="1295011"/>
          <a:ext cx="1073849" cy="494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r:id="rId4" imgW="1193800" imgH="546100" progId="PBrush">
                  <p:embed/>
                </p:oleObj>
              </mc:Choice>
              <mc:Fallback>
                <p:oleObj r:id="rId4" imgW="1193800" imgH="546100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3214" y="1295011"/>
                        <a:ext cx="1073849" cy="4941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32B67008-0585-3E4B-A349-FECF523E80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108871"/>
              </p:ext>
            </p:extLst>
          </p:nvPr>
        </p:nvGraphicFramePr>
        <p:xfrm>
          <a:off x="8285056" y="1295011"/>
          <a:ext cx="1152962" cy="516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r:id="rId6" imgW="1346200" imgH="603250" progId="PBrush">
                  <p:embed/>
                </p:oleObj>
              </mc:Choice>
              <mc:Fallback>
                <p:oleObj r:id="rId6" imgW="1346200" imgH="603250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5056" y="1295011"/>
                        <a:ext cx="1152962" cy="5162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A2050F7-8245-7A4D-BCA5-0F0D2942FEF5}"/>
              </a:ext>
            </a:extLst>
          </p:cNvPr>
          <p:cNvSpPr/>
          <p:nvPr/>
        </p:nvSpPr>
        <p:spPr>
          <a:xfrm>
            <a:off x="111634" y="30198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29 questions pour relever le défi n°1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154AF38-95D2-7248-861D-D43762612742}"/>
              </a:ext>
            </a:extLst>
          </p:cNvPr>
          <p:cNvGrpSpPr/>
          <p:nvPr/>
        </p:nvGrpSpPr>
        <p:grpSpPr>
          <a:xfrm>
            <a:off x="111634" y="646181"/>
            <a:ext cx="1303528" cy="648830"/>
            <a:chOff x="1778000" y="2070542"/>
            <a:chExt cx="1929892" cy="111132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1002391F-1D5D-1049-B5FF-3DE06E9873FE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DFDB3D9-7ACD-914A-8F74-78BB95648B37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4394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B99196C-F1C4-8F46-B0E9-33139C0AC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2DDEC79-6F90-1F41-8AEE-6C160EE297AD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1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4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Mardi</a:t>
            </a:r>
          </a:p>
        </p:txBody>
      </p:sp>
    </p:spTree>
    <p:extLst>
      <p:ext uri="{BB962C8B-B14F-4D97-AF65-F5344CB8AC3E}">
        <p14:creationId xmlns:p14="http://schemas.microsoft.com/office/powerpoint/2010/main" val="2684379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568610"/>
            <a:ext cx="5653767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Longueurs, périmètres : 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2</a:t>
            </a:r>
          </a:p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Correction des 29 questions n°1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378149" y="1568610"/>
            <a:ext cx="5478298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Longueurs, périmètres : </a:t>
            </a:r>
            <a:r>
              <a:rPr lang="fr-FR" sz="32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3</a:t>
            </a:r>
          </a:p>
          <a:p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Les nombres entiers : </a:t>
            </a:r>
            <a:r>
              <a:rPr lang="fr-FR" sz="32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39A0EC9-ACA8-7F45-8FE2-C95F2B876F6A}"/>
              </a:ext>
            </a:extLst>
          </p:cNvPr>
          <p:cNvGrpSpPr/>
          <p:nvPr/>
        </p:nvGrpSpPr>
        <p:grpSpPr>
          <a:xfrm>
            <a:off x="933796" y="5711291"/>
            <a:ext cx="10324408" cy="742604"/>
            <a:chOff x="933796" y="5711291"/>
            <a:chExt cx="10324408" cy="74260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07EC8006-D8F9-6D4E-AF28-29AF7BD953E5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E0E693-40B6-2B43-B7AF-4C85AFE5AAC6}"/>
                </a:ext>
              </a:extLst>
            </p:cNvPr>
            <p:cNvSpPr/>
            <p:nvPr/>
          </p:nvSpPr>
          <p:spPr>
            <a:xfrm>
              <a:off x="1219200" y="5872480"/>
              <a:ext cx="770180" cy="449205"/>
            </a:xfrm>
            <a:prstGeom prst="rect">
              <a:avLst/>
            </a:prstGeom>
            <a:solidFill>
              <a:srgbClr val="374997"/>
            </a:solidFill>
            <a:ln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505DB25-A4DE-0A43-88B5-0A46C076DE76}"/>
                </a:ext>
              </a:extLst>
            </p:cNvPr>
            <p:cNvSpPr/>
            <p:nvPr/>
          </p:nvSpPr>
          <p:spPr>
            <a:xfrm>
              <a:off x="6782033" y="5857989"/>
              <a:ext cx="770180" cy="449205"/>
            </a:xfrm>
            <a:prstGeom prst="rect">
              <a:avLst/>
            </a:prstGeom>
            <a:solidFill>
              <a:srgbClr val="C3A7BA"/>
            </a:solidFill>
            <a:ln>
              <a:solidFill>
                <a:srgbClr val="C3A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18A4D9F-9CF5-964D-B2B9-CFA24A19525C}"/>
                </a:ext>
              </a:extLst>
            </p:cNvPr>
            <p:cNvSpPr txBox="1"/>
            <p:nvPr/>
          </p:nvSpPr>
          <p:spPr>
            <a:xfrm>
              <a:off x="2143252" y="5897926"/>
              <a:ext cx="3129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Century Gothic" panose="020B0502020202020204" pitchFamily="34" charset="0"/>
                  <a:cs typeface="Baloo" panose="03080902040302020200" pitchFamily="66" charset="77"/>
                </a:rPr>
                <a:t>Travail avec l’enseignante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E10026D-998F-F84E-B26C-92B48CADD807}"/>
                </a:ext>
              </a:extLst>
            </p:cNvPr>
            <p:cNvSpPr txBox="1"/>
            <p:nvPr/>
          </p:nvSpPr>
          <p:spPr>
            <a:xfrm>
              <a:off x="7709320" y="5897926"/>
              <a:ext cx="3129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Century Gothic" panose="020B0502020202020204" pitchFamily="34" charset="0"/>
                  <a:cs typeface="Baloo" panose="03080902040302020200" pitchFamily="66" charset="77"/>
                </a:rPr>
                <a:t>Travail en autonomie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4028582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568610"/>
            <a:ext cx="5478299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3200" dirty="0">
                <a:solidFill>
                  <a:srgbClr val="C3A7BA"/>
                </a:solidFill>
                <a:latin typeface="Century Gothic" panose="020B0502020202020204" pitchFamily="34" charset="0"/>
              </a:rPr>
              <a:t>29 questions pour relever le défi n°1</a:t>
            </a:r>
          </a:p>
          <a:p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Longueurs, périmètres : </a:t>
            </a:r>
            <a:r>
              <a:rPr lang="fr-FR" sz="32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1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0" y="1568610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Longueurs, périmètres : 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3</a:t>
            </a:r>
          </a:p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Correction des 29 questions n°1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39A0EC9-ACA8-7F45-8FE2-C95F2B876F6A}"/>
              </a:ext>
            </a:extLst>
          </p:cNvPr>
          <p:cNvGrpSpPr/>
          <p:nvPr/>
        </p:nvGrpSpPr>
        <p:grpSpPr>
          <a:xfrm>
            <a:off x="933796" y="5711291"/>
            <a:ext cx="10324408" cy="742604"/>
            <a:chOff x="933796" y="5711291"/>
            <a:chExt cx="10324408" cy="74260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07EC8006-D8F9-6D4E-AF28-29AF7BD953E5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E0E693-40B6-2B43-B7AF-4C85AFE5AAC6}"/>
                </a:ext>
              </a:extLst>
            </p:cNvPr>
            <p:cNvSpPr/>
            <p:nvPr/>
          </p:nvSpPr>
          <p:spPr>
            <a:xfrm>
              <a:off x="1219200" y="5872480"/>
              <a:ext cx="770180" cy="449205"/>
            </a:xfrm>
            <a:prstGeom prst="rect">
              <a:avLst/>
            </a:prstGeom>
            <a:solidFill>
              <a:srgbClr val="374997"/>
            </a:solidFill>
            <a:ln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505DB25-A4DE-0A43-88B5-0A46C076DE76}"/>
                </a:ext>
              </a:extLst>
            </p:cNvPr>
            <p:cNvSpPr/>
            <p:nvPr/>
          </p:nvSpPr>
          <p:spPr>
            <a:xfrm>
              <a:off x="6782033" y="5857989"/>
              <a:ext cx="770180" cy="449205"/>
            </a:xfrm>
            <a:prstGeom prst="rect">
              <a:avLst/>
            </a:prstGeom>
            <a:solidFill>
              <a:srgbClr val="C3A7BA"/>
            </a:solidFill>
            <a:ln>
              <a:solidFill>
                <a:srgbClr val="C3A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18A4D9F-9CF5-964D-B2B9-CFA24A19525C}"/>
                </a:ext>
              </a:extLst>
            </p:cNvPr>
            <p:cNvSpPr txBox="1"/>
            <p:nvPr/>
          </p:nvSpPr>
          <p:spPr>
            <a:xfrm>
              <a:off x="2143252" y="5897926"/>
              <a:ext cx="3129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Century Gothic" panose="020B0502020202020204" pitchFamily="34" charset="0"/>
                  <a:cs typeface="Baloo" panose="03080902040302020200" pitchFamily="66" charset="77"/>
                </a:rPr>
                <a:t>Travail avec l’enseignante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E10026D-998F-F84E-B26C-92B48CADD807}"/>
                </a:ext>
              </a:extLst>
            </p:cNvPr>
            <p:cNvSpPr txBox="1"/>
            <p:nvPr/>
          </p:nvSpPr>
          <p:spPr>
            <a:xfrm>
              <a:off x="7709320" y="5897926"/>
              <a:ext cx="3129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Century Gothic" panose="020B0502020202020204" pitchFamily="34" charset="0"/>
                  <a:cs typeface="Baloo" panose="03080902040302020200" pitchFamily="66" charset="77"/>
                </a:rPr>
                <a:t>Travail en autonomie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930654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568610"/>
            <a:ext cx="5653767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Longueurs, périmètres : 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378149" y="1568610"/>
            <a:ext cx="5478298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Longueurs, périmètres : </a:t>
            </a:r>
            <a:r>
              <a:rPr lang="fr-FR" sz="32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6822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B1BD43B-1BD6-1148-AB02-CB3E80BD1070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3 – </a:t>
            </a:r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F957448-6E49-6A4B-8032-9B01929E23A4}"/>
              </a:ext>
            </a:extLst>
          </p:cNvPr>
          <p:cNvSpPr txBox="1"/>
          <p:nvPr/>
        </p:nvSpPr>
        <p:spPr>
          <a:xfrm>
            <a:off x="1882588" y="851633"/>
            <a:ext cx="8641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latin typeface="Century Gothic" panose="020B0502020202020204" pitchFamily="34" charset="0"/>
              </a:rPr>
              <a:t>Exercices  28, 29 et 31 p.63</a:t>
            </a:r>
          </a:p>
          <a:p>
            <a:pPr algn="ctr"/>
            <a:r>
              <a:rPr lang="fr-FR" sz="2200" b="1" dirty="0">
                <a:latin typeface="Century Gothic" panose="020B0502020202020204" pitchFamily="34" charset="0"/>
              </a:rPr>
              <a:t>BONUS : ex. 30 p.63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D87141B-4451-B04C-AA62-DFFC8DF0D549}"/>
              </a:ext>
            </a:extLst>
          </p:cNvPr>
          <p:cNvGrpSpPr/>
          <p:nvPr/>
        </p:nvGrpSpPr>
        <p:grpSpPr>
          <a:xfrm>
            <a:off x="111634" y="735829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3B6232AC-A029-7144-A95D-474C2B2B9E3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FBF092F-DAD8-A640-BB42-68C561B695E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9AE5B7C4-4EBD-B84C-A76C-5A0F9E1B7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79" y="1913702"/>
            <a:ext cx="5187438" cy="426477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249CDB2-5E1F-D245-9C2B-5708D0427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105" y="1913702"/>
            <a:ext cx="5379316" cy="213498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3895061-56C0-5043-B637-12E34541D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105" y="4443605"/>
            <a:ext cx="5446168" cy="173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42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654E777-180C-B644-8B97-235560C12F82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2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A8C2EC-ABA1-244C-A94E-2A4B15EA0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23" y="997764"/>
            <a:ext cx="7423266" cy="539873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6A95B6A-B3D5-454B-B447-C6B27D503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621" y="851633"/>
            <a:ext cx="4114800" cy="5691002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82C38979-E31E-EC47-A500-AD3331CE961B}"/>
              </a:ext>
            </a:extLst>
          </p:cNvPr>
          <p:cNvGrpSpPr/>
          <p:nvPr/>
        </p:nvGrpSpPr>
        <p:grpSpPr>
          <a:xfrm>
            <a:off x="122923" y="146850"/>
            <a:ext cx="1303528" cy="557932"/>
            <a:chOff x="1778000" y="2070542"/>
            <a:chExt cx="1929892" cy="111132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CAAB34C3-D313-BD4E-AC44-F1ADD4FC68D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BF36886-34EA-1546-A85F-C02B165C246A}"/>
                </a:ext>
              </a:extLst>
            </p:cNvPr>
            <p:cNvSpPr txBox="1"/>
            <p:nvPr/>
          </p:nvSpPr>
          <p:spPr>
            <a:xfrm>
              <a:off x="1989380" y="219225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5004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654E777-180C-B644-8B97-235560C12F82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2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A8C2EC-ABA1-244C-A94E-2A4B15EA0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23" y="997764"/>
            <a:ext cx="7423266" cy="5398739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CD65BA8-D369-B64E-84B7-1020A54A0214}"/>
              </a:ext>
            </a:extLst>
          </p:cNvPr>
          <p:cNvSpPr/>
          <p:nvPr/>
        </p:nvSpPr>
        <p:spPr>
          <a:xfrm>
            <a:off x="7675621" y="1260763"/>
            <a:ext cx="4239981" cy="50955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Vous allez effectuer la première question de la mission seuls, puis vous vous mettrez par deux pour confronter vos réponses et répondre aux autres questions.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69AB38D-DFBF-FD49-8FE3-45A6926A5636}"/>
              </a:ext>
            </a:extLst>
          </p:cNvPr>
          <p:cNvGrpSpPr/>
          <p:nvPr/>
        </p:nvGrpSpPr>
        <p:grpSpPr>
          <a:xfrm>
            <a:off x="122923" y="151038"/>
            <a:ext cx="1303528" cy="557932"/>
            <a:chOff x="1778000" y="2070542"/>
            <a:chExt cx="1929892" cy="111132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6D471736-694A-0E4F-A1AE-13794C21630A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3ABD2BD-AED5-3C45-A1A6-12A5064969B8}"/>
                </a:ext>
              </a:extLst>
            </p:cNvPr>
            <p:cNvSpPr txBox="1"/>
            <p:nvPr/>
          </p:nvSpPr>
          <p:spPr>
            <a:xfrm>
              <a:off x="1989380" y="219225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5761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654E777-180C-B644-8B97-235560C12F82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2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61FDED-2899-B54A-843A-064DBC9985E0}"/>
              </a:ext>
            </a:extLst>
          </p:cNvPr>
          <p:cNvSpPr txBox="1"/>
          <p:nvPr/>
        </p:nvSpPr>
        <p:spPr>
          <a:xfrm>
            <a:off x="5201505" y="2274838"/>
            <a:ext cx="67004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Regardez les figures. Dans un premier temps vous devrez dire “à vue” laquelle a le tour le plus long. Vous devrez ensuite vérifier à l’aide du matériel à disposition, selon la procédure qui vous parait la plus pertinente.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92EA1CD-2EC2-1348-A2E0-E719C62D2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1" t="11015" r="3313" b="1087"/>
          <a:stretch/>
        </p:blipFill>
        <p:spPr>
          <a:xfrm>
            <a:off x="416640" y="862450"/>
            <a:ext cx="4389018" cy="5859025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B0E7B44E-3774-114A-B5C4-65C3055E4E17}"/>
              </a:ext>
            </a:extLst>
          </p:cNvPr>
          <p:cNvGrpSpPr/>
          <p:nvPr/>
        </p:nvGrpSpPr>
        <p:grpSpPr>
          <a:xfrm>
            <a:off x="111634" y="146850"/>
            <a:ext cx="1303528" cy="557932"/>
            <a:chOff x="1778000" y="2070542"/>
            <a:chExt cx="1929892" cy="111132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DA6BA10B-EFE4-DA4F-96A8-8863ADA8CF58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4A291E7-623F-F548-A591-D1C7F68E392A}"/>
                </a:ext>
              </a:extLst>
            </p:cNvPr>
            <p:cNvSpPr txBox="1"/>
            <p:nvPr/>
          </p:nvSpPr>
          <p:spPr>
            <a:xfrm>
              <a:off x="1989380" y="219225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7730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654E777-180C-B644-8B97-235560C12F82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2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A8C2EC-ABA1-244C-A94E-2A4B15EA0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23" y="997764"/>
            <a:ext cx="7423266" cy="539873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CF53BA9-DF6C-4744-8814-6976C56C5C09}"/>
              </a:ext>
            </a:extLst>
          </p:cNvPr>
          <p:cNvSpPr txBox="1"/>
          <p:nvPr/>
        </p:nvSpPr>
        <p:spPr>
          <a:xfrm>
            <a:off x="7885556" y="2522895"/>
            <a:ext cx="39605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Quand vous en serez à la question 3, il faudra venir me dire de quelle longueur de fil vous avez besoin pour chaque figure.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E8C72C8-0FA6-0A42-BCDA-98370BB1391C}"/>
              </a:ext>
            </a:extLst>
          </p:cNvPr>
          <p:cNvGrpSpPr/>
          <p:nvPr/>
        </p:nvGrpSpPr>
        <p:grpSpPr>
          <a:xfrm>
            <a:off x="122923" y="146850"/>
            <a:ext cx="1303528" cy="557932"/>
            <a:chOff x="1778000" y="2070542"/>
            <a:chExt cx="1929892" cy="111132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1B26D946-D850-4247-8E1B-A9EBD1BC2C3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C638D72-1A6F-AF49-B7BF-C69E1D129082}"/>
                </a:ext>
              </a:extLst>
            </p:cNvPr>
            <p:cNvSpPr txBox="1"/>
            <p:nvPr/>
          </p:nvSpPr>
          <p:spPr>
            <a:xfrm>
              <a:off x="1989380" y="219225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9834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19D6501-1675-DD47-911E-DDAC11A04BE2}"/>
              </a:ext>
            </a:extLst>
          </p:cNvPr>
          <p:cNvSpPr/>
          <p:nvPr/>
        </p:nvSpPr>
        <p:spPr>
          <a:xfrm>
            <a:off x="933796" y="1682700"/>
            <a:ext cx="10324408" cy="3706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81BE7C-1569-B146-B7DB-2CDF1A98B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B846FFD-C8CA-EF49-9F5F-F82AD6203CAF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2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0BD9BAE-1F15-E341-9A7D-1981A000C187}"/>
              </a:ext>
            </a:extLst>
          </p:cNvPr>
          <p:cNvGrpSpPr/>
          <p:nvPr/>
        </p:nvGrpSpPr>
        <p:grpSpPr>
          <a:xfrm>
            <a:off x="111634" y="715108"/>
            <a:ext cx="1303528" cy="557932"/>
            <a:chOff x="1778000" y="2070542"/>
            <a:chExt cx="1929892" cy="11113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7F118F3C-1AFE-0240-BF40-EF7FD79F8F66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685E2D4-BE33-004E-A560-301EAB550E5E}"/>
                </a:ext>
              </a:extLst>
            </p:cNvPr>
            <p:cNvSpPr txBox="1"/>
            <p:nvPr/>
          </p:nvSpPr>
          <p:spPr>
            <a:xfrm>
              <a:off x="1989380" y="219225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9424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FE4589A-2C7B-E149-932D-3A568745B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16D64E1-F926-1642-A6F9-E307A3D773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5" t="54480" r="25885" b="41404"/>
          <a:stretch/>
        </p:blipFill>
        <p:spPr>
          <a:xfrm>
            <a:off x="4261479" y="1972021"/>
            <a:ext cx="7783835" cy="34625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AD7FF0F-4186-C34D-98C3-00030828C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48" y="1457186"/>
            <a:ext cx="3743729" cy="5177790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B3E60A3-B4A1-9A4B-9A71-DCE6630905F9}"/>
              </a:ext>
            </a:extLst>
          </p:cNvPr>
          <p:cNvSpPr/>
          <p:nvPr/>
        </p:nvSpPr>
        <p:spPr>
          <a:xfrm>
            <a:off x="4261481" y="3144187"/>
            <a:ext cx="7783835" cy="24438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À quelle figure aviez-vous pensé ?</a:t>
            </a:r>
          </a:p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Étiez-vous d’accord quand vous avez comparé vos réponses ?</a:t>
            </a:r>
            <a:endParaRPr lang="fr-FR" sz="36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E38C95F-8AD6-7B40-ABAC-94522B72E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480" y="2538925"/>
            <a:ext cx="7783835" cy="510221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45F2EB8-4137-9E45-A80D-4D73AB808D9B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2 – </a:t>
            </a:r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Mise en commun 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9501254-80DF-FC4D-AE83-A6381BD4653D}"/>
              </a:ext>
            </a:extLst>
          </p:cNvPr>
          <p:cNvGrpSpPr/>
          <p:nvPr/>
        </p:nvGrpSpPr>
        <p:grpSpPr>
          <a:xfrm>
            <a:off x="111634" y="715108"/>
            <a:ext cx="1303528" cy="557932"/>
            <a:chOff x="1778000" y="2070542"/>
            <a:chExt cx="1929892" cy="111132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866B4021-A4F7-3F4C-9F90-23EB9F6405FA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A512F1E-FB12-3A42-9B81-8639787B0465}"/>
                </a:ext>
              </a:extLst>
            </p:cNvPr>
            <p:cNvSpPr txBox="1"/>
            <p:nvPr/>
          </p:nvSpPr>
          <p:spPr>
            <a:xfrm>
              <a:off x="1989380" y="219225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4288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FE4589A-2C7B-E149-932D-3A568745B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AD7FF0F-4186-C34D-98C3-00030828C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71" y="1303957"/>
            <a:ext cx="3743729" cy="5177790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B3E60A3-B4A1-9A4B-9A71-DCE6630905F9}"/>
              </a:ext>
            </a:extLst>
          </p:cNvPr>
          <p:cNvSpPr/>
          <p:nvPr/>
        </p:nvSpPr>
        <p:spPr>
          <a:xfrm>
            <a:off x="4261481" y="2698115"/>
            <a:ext cx="7783835" cy="29251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Comment avez-vous fait pour déterminer la longueur de fil dont vous aviez besoin ?</a:t>
            </a:r>
          </a:p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Aviez-vous bien estimé la longueur de votre fil ?</a:t>
            </a:r>
            <a:endParaRPr lang="fr-FR" sz="36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2E8B9EC-3118-8A4E-8D38-272DE2E63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481" y="1303957"/>
            <a:ext cx="7617283" cy="661066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C0055FA-6E28-5642-B313-978F778D33C6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2 – </a:t>
            </a:r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Mise en commun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2A084AA-5DED-1547-A57F-926E89D095D2}"/>
              </a:ext>
            </a:extLst>
          </p:cNvPr>
          <p:cNvGrpSpPr/>
          <p:nvPr/>
        </p:nvGrpSpPr>
        <p:grpSpPr>
          <a:xfrm>
            <a:off x="111634" y="715108"/>
            <a:ext cx="1303528" cy="557932"/>
            <a:chOff x="1778000" y="2070542"/>
            <a:chExt cx="1929892" cy="11113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3853518-CD2D-DD45-BE60-A8A1501C9432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42E634D-9E15-7B4F-B5E3-D832BAE983AB}"/>
                </a:ext>
              </a:extLst>
            </p:cNvPr>
            <p:cNvSpPr txBox="1"/>
            <p:nvPr/>
          </p:nvSpPr>
          <p:spPr>
            <a:xfrm>
              <a:off x="1989380" y="219225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571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FE4589A-2C7B-E149-932D-3A568745B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AD7FF0F-4186-C34D-98C3-00030828C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23" y="1361122"/>
            <a:ext cx="3743729" cy="5177790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B3E60A3-B4A1-9A4B-9A71-DCE6630905F9}"/>
              </a:ext>
            </a:extLst>
          </p:cNvPr>
          <p:cNvSpPr/>
          <p:nvPr/>
        </p:nvSpPr>
        <p:spPr>
          <a:xfrm>
            <a:off x="4261481" y="3144187"/>
            <a:ext cx="7783835" cy="18735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La mesure du tour d’une figure en « langage mathématique », c’est le </a:t>
            </a:r>
            <a:r>
              <a:rPr lang="fr-FR" sz="3200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périmètre</a:t>
            </a:r>
            <a:r>
              <a:rPr lang="fr-FR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de la figure.</a:t>
            </a:r>
            <a:endParaRPr lang="fr-FR" sz="36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2E8B9EC-3118-8A4E-8D38-272DE2E63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480" y="2162144"/>
            <a:ext cx="7617283" cy="661066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3D956C8-E108-7345-AF77-3810607E5182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2 – </a:t>
            </a:r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Mise en commun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4E48B7D-D063-7C4C-B065-B5761338CF43}"/>
              </a:ext>
            </a:extLst>
          </p:cNvPr>
          <p:cNvGrpSpPr/>
          <p:nvPr/>
        </p:nvGrpSpPr>
        <p:grpSpPr>
          <a:xfrm>
            <a:off x="111634" y="715108"/>
            <a:ext cx="1303528" cy="557932"/>
            <a:chOff x="1778000" y="2070542"/>
            <a:chExt cx="1929892" cy="11113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7CC2473D-9CDA-D34A-A514-8724848BF6BE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1669151-B01C-1B4B-B265-48EAE099BE79}"/>
                </a:ext>
              </a:extLst>
            </p:cNvPr>
            <p:cNvSpPr txBox="1"/>
            <p:nvPr/>
          </p:nvSpPr>
          <p:spPr>
            <a:xfrm>
              <a:off x="1989380" y="219225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0865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568610"/>
            <a:ext cx="5478299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3200" dirty="0">
                <a:solidFill>
                  <a:srgbClr val="C3A7BA"/>
                </a:solidFill>
                <a:latin typeface="Century Gothic" panose="020B0502020202020204" pitchFamily="34" charset="0"/>
              </a:rPr>
              <a:t>29 questions pour relever le défi n°1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63640" y="1568610"/>
            <a:ext cx="547829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Longueurs, périmètres : 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Mission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228154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A5007C-B56F-2A48-BD2B-7440345D7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0EB4476-8480-FB43-812A-32645A339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159" y="783084"/>
            <a:ext cx="6005681" cy="5938391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89A68B4-CA12-9F48-95A8-4CD3E536F25D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2 – </a:t>
            </a:r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Mise en commun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9381E52-E0C8-AE47-92A7-A88AA1C91A50}"/>
              </a:ext>
            </a:extLst>
          </p:cNvPr>
          <p:cNvGrpSpPr/>
          <p:nvPr/>
        </p:nvGrpSpPr>
        <p:grpSpPr>
          <a:xfrm>
            <a:off x="111634" y="715108"/>
            <a:ext cx="1303528" cy="557932"/>
            <a:chOff x="1778000" y="2070542"/>
            <a:chExt cx="1929892" cy="11113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5301F3D-5B7F-8A49-A39F-ECA179C4FA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6C54D13-EC71-A545-A3B7-4E6D9CF8B112}"/>
                </a:ext>
              </a:extLst>
            </p:cNvPr>
            <p:cNvSpPr txBox="1"/>
            <p:nvPr/>
          </p:nvSpPr>
          <p:spPr>
            <a:xfrm>
              <a:off x="1989380" y="219225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8734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9CE768-0831-F04B-B404-74FE1DDB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C21A470-C9C9-874E-AB92-C6E7BC2BC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25" y="852481"/>
            <a:ext cx="8216750" cy="5889983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EE9AB82-E2E1-5242-8A1A-0E63396DA251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2 – </a:t>
            </a:r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5C09F52-4AA4-7447-A9B6-899099725FC6}"/>
              </a:ext>
            </a:extLst>
          </p:cNvPr>
          <p:cNvGrpSpPr/>
          <p:nvPr/>
        </p:nvGrpSpPr>
        <p:grpSpPr>
          <a:xfrm>
            <a:off x="111634" y="715108"/>
            <a:ext cx="1303528" cy="557932"/>
            <a:chOff x="1778000" y="2070542"/>
            <a:chExt cx="1929892" cy="111132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B66D71AA-37E6-8C4D-9C66-57E64280AAB4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2191E96-58F4-C247-A167-AE1C6361AB3C}"/>
                </a:ext>
              </a:extLst>
            </p:cNvPr>
            <p:cNvSpPr txBox="1"/>
            <p:nvPr/>
          </p:nvSpPr>
          <p:spPr>
            <a:xfrm>
              <a:off x="1989380" y="219225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080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568610"/>
            <a:ext cx="5653767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Correction des 29 questions n°1</a:t>
            </a:r>
            <a:endParaRPr lang="fr-FR" sz="32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378149" y="1568610"/>
            <a:ext cx="5478298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Les nombres entiers : </a:t>
            </a:r>
            <a:r>
              <a:rPr lang="fr-FR" sz="32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</a:t>
            </a:r>
          </a:p>
          <a:p>
            <a:r>
              <a:rPr lang="fr-FR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Exercices 28, 29, 30, 31 p.14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586694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FD592F6A-A214-EC4E-8225-EB776C590FA5}"/>
              </a:ext>
            </a:extLst>
          </p:cNvPr>
          <p:cNvSpPr/>
          <p:nvPr/>
        </p:nvSpPr>
        <p:spPr>
          <a:xfrm>
            <a:off x="99278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           Calcul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29 questions pour relever le défi n°1 – </a:t>
            </a:r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Correction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 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0A312A45-9754-7948-8EF8-42F1E1392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389714"/>
              </p:ext>
            </p:extLst>
          </p:nvPr>
        </p:nvGraphicFramePr>
        <p:xfrm>
          <a:off x="1783027" y="806006"/>
          <a:ext cx="8625945" cy="5940794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820407">
                  <a:extLst>
                    <a:ext uri="{9D8B030D-6E8A-4147-A177-3AD203B41FA5}">
                      <a16:colId xmlns:a16="http://schemas.microsoft.com/office/drawing/2014/main" val="2964432374"/>
                    </a:ext>
                  </a:extLst>
                </a:gridCol>
                <a:gridCol w="929974">
                  <a:extLst>
                    <a:ext uri="{9D8B030D-6E8A-4147-A177-3AD203B41FA5}">
                      <a16:colId xmlns:a16="http://schemas.microsoft.com/office/drawing/2014/main" val="2925595536"/>
                    </a:ext>
                  </a:extLst>
                </a:gridCol>
                <a:gridCol w="1589132">
                  <a:extLst>
                    <a:ext uri="{9D8B030D-6E8A-4147-A177-3AD203B41FA5}">
                      <a16:colId xmlns:a16="http://schemas.microsoft.com/office/drawing/2014/main" val="24865232"/>
                    </a:ext>
                  </a:extLst>
                </a:gridCol>
                <a:gridCol w="1159622">
                  <a:extLst>
                    <a:ext uri="{9D8B030D-6E8A-4147-A177-3AD203B41FA5}">
                      <a16:colId xmlns:a16="http://schemas.microsoft.com/office/drawing/2014/main" val="491683742"/>
                    </a:ext>
                  </a:extLst>
                </a:gridCol>
                <a:gridCol w="1957980">
                  <a:extLst>
                    <a:ext uri="{9D8B030D-6E8A-4147-A177-3AD203B41FA5}">
                      <a16:colId xmlns:a16="http://schemas.microsoft.com/office/drawing/2014/main" val="3307960925"/>
                    </a:ext>
                  </a:extLst>
                </a:gridCol>
                <a:gridCol w="1168830">
                  <a:extLst>
                    <a:ext uri="{9D8B030D-6E8A-4147-A177-3AD203B41FA5}">
                      <a16:colId xmlns:a16="http://schemas.microsoft.com/office/drawing/2014/main" val="1101062773"/>
                    </a:ext>
                  </a:extLst>
                </a:gridCol>
              </a:tblGrid>
              <a:tr h="187496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Défi 29 questions n°1 CM1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814896"/>
                  </a:ext>
                </a:extLst>
              </a:tr>
              <a:tr h="631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1. Quel est le double de 19 ?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C’est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11. Complète 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300 cm </a:t>
                      </a:r>
                      <a:endParaRPr lang="fr-FR" sz="7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= …… m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20. Quel nombre écrit-on dans la case ?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…………………..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323722"/>
                  </a:ext>
                </a:extLst>
              </a:tr>
              <a:tr h="44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2. Donne le résultat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300 : 2 =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12. Complète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3 min = …… s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21. Complète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>
                          <a:effectLst/>
                        </a:rPr>
                        <a:t>4 L = …… cL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900585"/>
                  </a:ext>
                </a:extLst>
              </a:tr>
              <a:tr h="476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3. Donne le résultat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48 x 10 =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13. 200 cahiers équipent 4 classes. Combien de cahiers faut-il pour 1 classe ?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Il faut ... cahiers pour 1 classe.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22. Donne le résultat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>
                          <a:effectLst/>
                        </a:rPr>
                        <a:t>3 974 – 1 000 = ……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319507"/>
                  </a:ext>
                </a:extLst>
              </a:tr>
              <a:tr h="5470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4. Donne le résultat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103 + 9 =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23. Complète la suite</a:t>
                      </a:r>
                      <a:endParaRPr lang="fr-FR" sz="7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1 450 / 1 500  / 1 550 / ?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…………………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783156"/>
                  </a:ext>
                </a:extLst>
              </a:tr>
              <a:tr h="5859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5. Dans 36, combien de fois 6 ?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Il y a …… fois 6 dans 36.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14. Donne le nombre précédent et le nombre suivant.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…… &lt; 999 &lt;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24. Complète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486 + … = 500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921652"/>
                  </a:ext>
                </a:extLst>
              </a:tr>
              <a:tr h="7462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6. Donne le résultat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9 x 7 =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15. Entoure l’ordre de grandeur correct de</a:t>
                      </a:r>
                      <a:endParaRPr lang="fr-FR" sz="7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11 x 998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100   1 000   </a:t>
                      </a:r>
                      <a:endParaRPr lang="fr-FR" sz="7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10 000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25. Complète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9 x ...... = 72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600722"/>
                  </a:ext>
                </a:extLst>
              </a:tr>
              <a:tr h="7462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7. Quel nombre obtient-on en ajoutant 6 dizaines à 2 726 ?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On obtient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16. Donne le résultat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5 x 8 =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26. Quel nombre obtient-on en retirant 3 dizaines à </a:t>
                      </a:r>
                      <a:endParaRPr lang="fr-FR" sz="7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6 183 ?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On obtient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964360"/>
                  </a:ext>
                </a:extLst>
              </a:tr>
              <a:tr h="476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8. Donne le résultat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663 – 50 =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17. Dans 9 471, quel est le chiffre des dizaines ?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C’est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27. Quelle est la moitié de 150 ?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C’est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765287"/>
                  </a:ext>
                </a:extLst>
              </a:tr>
              <a:tr h="5470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9. Ecris en chiffres : </a:t>
                      </a:r>
                      <a:endParaRPr lang="fr-FR" sz="7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mille-vingt-trois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…………………..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18. Donne le résultat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86 x 1 000 =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28. Donne le résultat de </a:t>
                      </a:r>
                      <a:endParaRPr lang="fr-FR" sz="7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(7x1000) + (6x100) + (3x10)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…………………..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137381"/>
                  </a:ext>
                </a:extLst>
              </a:tr>
              <a:tr h="5470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10. Donne le résultat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50 x 4 =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19. Donne le résultat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800" dirty="0">
                          <a:effectLst/>
                        </a:rPr>
                        <a:t>17 + 23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29. Complète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763 + ……</a:t>
                      </a:r>
                      <a:endParaRPr lang="fr-FR" sz="7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 = 800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463021"/>
                  </a:ext>
                </a:extLst>
              </a:tr>
            </a:tbl>
          </a:graphicData>
        </a:graphic>
      </p:graphicFrame>
      <p:graphicFrame>
        <p:nvGraphicFramePr>
          <p:cNvPr id="26" name="Objet 25">
            <a:extLst>
              <a:ext uri="{FF2B5EF4-FFF2-40B4-BE49-F238E27FC236}">
                <a16:creationId xmlns:a16="http://schemas.microsoft.com/office/drawing/2014/main" id="{EBE83995-AC27-314F-8E6A-68F3903076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20956" y="1157951"/>
          <a:ext cx="1284725" cy="327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r:id="rId3" imgW="1397000" imgH="361950" progId="PBrush">
                  <p:embed/>
                </p:oleObj>
              </mc:Choice>
              <mc:Fallback>
                <p:oleObj r:id="rId3" imgW="1397000" imgH="361950" progId="PBrush">
                  <p:embed/>
                  <p:pic>
                    <p:nvPicPr>
                      <p:cNvPr id="26" name="Objet 25">
                        <a:extLst>
                          <a:ext uri="{FF2B5EF4-FFF2-40B4-BE49-F238E27FC236}">
                            <a16:creationId xmlns:a16="http://schemas.microsoft.com/office/drawing/2014/main" id="{EBE83995-AC27-314F-8E6A-68F3903076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0956" y="1157951"/>
                        <a:ext cx="1284725" cy="3270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e 7">
            <a:extLst>
              <a:ext uri="{FF2B5EF4-FFF2-40B4-BE49-F238E27FC236}">
                <a16:creationId xmlns:a16="http://schemas.microsoft.com/office/drawing/2014/main" id="{7AA47174-BDDE-8241-B13F-F37B496B32DE}"/>
              </a:ext>
            </a:extLst>
          </p:cNvPr>
          <p:cNvGrpSpPr/>
          <p:nvPr/>
        </p:nvGrpSpPr>
        <p:grpSpPr>
          <a:xfrm>
            <a:off x="99278" y="144819"/>
            <a:ext cx="1303528" cy="557932"/>
            <a:chOff x="1778000" y="2070542"/>
            <a:chExt cx="1929892" cy="11113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ECD2DE37-D9E9-6143-8957-E138095196B9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38AEAD0-35EC-C34F-BE5A-83CB7BB312EB}"/>
                </a:ext>
              </a:extLst>
            </p:cNvPr>
            <p:cNvSpPr txBox="1"/>
            <p:nvPr/>
          </p:nvSpPr>
          <p:spPr>
            <a:xfrm>
              <a:off x="1989380" y="219225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96229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B1BD43B-1BD6-1148-AB02-CB3E80BD1070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3 – </a:t>
            </a:r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F957448-6E49-6A4B-8032-9B01929E23A4}"/>
              </a:ext>
            </a:extLst>
          </p:cNvPr>
          <p:cNvSpPr txBox="1"/>
          <p:nvPr/>
        </p:nvSpPr>
        <p:spPr>
          <a:xfrm>
            <a:off x="1882588" y="851633"/>
            <a:ext cx="86419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latin typeface="Century Gothic" panose="020B0502020202020204" pitchFamily="34" charset="0"/>
              </a:rPr>
              <a:t>Exercices  28, 29, 30 et 31 p.14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D87141B-4451-B04C-AA62-DFFC8DF0D549}"/>
              </a:ext>
            </a:extLst>
          </p:cNvPr>
          <p:cNvGrpSpPr/>
          <p:nvPr/>
        </p:nvGrpSpPr>
        <p:grpSpPr>
          <a:xfrm>
            <a:off x="111634" y="735829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3B6232AC-A029-7144-A95D-474C2B2B9E3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FBF092F-DAD8-A640-BB42-68C561B695E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9CE3ACDA-7084-2C44-8ED8-4EE03068B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2" y="1649535"/>
            <a:ext cx="4350410" cy="44300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94531E4-B14A-D947-B4F3-A3A568655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959" y="1282520"/>
            <a:ext cx="3631453" cy="51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58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B99196C-F1C4-8F46-B0E9-33139C0AC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3263B0-9465-EC42-97F3-5767259D0D0D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1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4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Jeudi</a:t>
            </a:r>
          </a:p>
        </p:txBody>
      </p:sp>
    </p:spTree>
    <p:extLst>
      <p:ext uri="{BB962C8B-B14F-4D97-AF65-F5344CB8AC3E}">
        <p14:creationId xmlns:p14="http://schemas.microsoft.com/office/powerpoint/2010/main" val="28033441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568610"/>
            <a:ext cx="5653767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Longueurs, périmètres : </a:t>
            </a:r>
            <a:r>
              <a:rPr lang="fr-FR" sz="32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2</a:t>
            </a:r>
          </a:p>
          <a:p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- Les nombres entiers : </a:t>
            </a:r>
            <a:r>
              <a:rPr lang="fr-FR" sz="32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02680" y="1568610"/>
            <a:ext cx="5653767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Calcul : 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Révision</a:t>
            </a:r>
          </a:p>
          <a:p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Additionner et soustraire deux nombres décimaux</a:t>
            </a:r>
          </a:p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- Géométrie : 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Révisions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5FD9B8-15BF-4B41-9988-4A6984BF2714}"/>
              </a:ext>
            </a:extLst>
          </p:cNvPr>
          <p:cNvSpPr txBox="1"/>
          <p:nvPr/>
        </p:nvSpPr>
        <p:spPr>
          <a:xfrm>
            <a:off x="6509" y="243575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9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Programme de la séance</a:t>
            </a:r>
            <a:endParaRPr lang="fr-FR" sz="2400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39A0EC9-ACA8-7F45-8FE2-C95F2B876F6A}"/>
              </a:ext>
            </a:extLst>
          </p:cNvPr>
          <p:cNvGrpSpPr/>
          <p:nvPr/>
        </p:nvGrpSpPr>
        <p:grpSpPr>
          <a:xfrm>
            <a:off x="933796" y="5677001"/>
            <a:ext cx="10324408" cy="742604"/>
            <a:chOff x="933796" y="5711291"/>
            <a:chExt cx="10324408" cy="74260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07EC8006-D8F9-6D4E-AF28-29AF7BD953E5}"/>
                </a:ext>
              </a:extLst>
            </p:cNvPr>
            <p:cNvSpPr/>
            <p:nvPr/>
          </p:nvSpPr>
          <p:spPr>
            <a:xfrm>
              <a:off x="933796" y="5711291"/>
              <a:ext cx="10324408" cy="74260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E0E693-40B6-2B43-B7AF-4C85AFE5AAC6}"/>
                </a:ext>
              </a:extLst>
            </p:cNvPr>
            <p:cNvSpPr/>
            <p:nvPr/>
          </p:nvSpPr>
          <p:spPr>
            <a:xfrm>
              <a:off x="1219200" y="5872480"/>
              <a:ext cx="770180" cy="449205"/>
            </a:xfrm>
            <a:prstGeom prst="rect">
              <a:avLst/>
            </a:prstGeom>
            <a:solidFill>
              <a:srgbClr val="374997"/>
            </a:solidFill>
            <a:ln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505DB25-A4DE-0A43-88B5-0A46C076DE76}"/>
                </a:ext>
              </a:extLst>
            </p:cNvPr>
            <p:cNvSpPr/>
            <p:nvPr/>
          </p:nvSpPr>
          <p:spPr>
            <a:xfrm>
              <a:off x="6782033" y="5857989"/>
              <a:ext cx="770180" cy="449205"/>
            </a:xfrm>
            <a:prstGeom prst="rect">
              <a:avLst/>
            </a:prstGeom>
            <a:solidFill>
              <a:srgbClr val="C3A7BA"/>
            </a:solidFill>
            <a:ln>
              <a:solidFill>
                <a:srgbClr val="C3A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18A4D9F-9CF5-964D-B2B9-CFA24A19525C}"/>
                </a:ext>
              </a:extLst>
            </p:cNvPr>
            <p:cNvSpPr txBox="1"/>
            <p:nvPr/>
          </p:nvSpPr>
          <p:spPr>
            <a:xfrm>
              <a:off x="2143252" y="5897926"/>
              <a:ext cx="3129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Century Gothic" panose="020B0502020202020204" pitchFamily="34" charset="0"/>
                  <a:cs typeface="Baloo" panose="03080902040302020200" pitchFamily="66" charset="77"/>
                </a:rPr>
                <a:t>Travail avec l’enseignante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E10026D-998F-F84E-B26C-92B48CADD807}"/>
                </a:ext>
              </a:extLst>
            </p:cNvPr>
            <p:cNvSpPr txBox="1"/>
            <p:nvPr/>
          </p:nvSpPr>
          <p:spPr>
            <a:xfrm>
              <a:off x="7709320" y="5897926"/>
              <a:ext cx="3129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Century Gothic" panose="020B0502020202020204" pitchFamily="34" charset="0"/>
                  <a:cs typeface="Baloo" panose="03080902040302020200" pitchFamily="66" charset="77"/>
                </a:rPr>
                <a:t>Travail en autonomie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5872664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568610"/>
            <a:ext cx="5653767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Longueurs, périmètres : </a:t>
            </a:r>
            <a:r>
              <a:rPr lang="fr-FR" sz="3200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 mission 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02680" y="1568610"/>
            <a:ext cx="5653767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: 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Révision</a:t>
            </a:r>
          </a:p>
          <a:p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Additionner et soustraire deux nombres décimaux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31774644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B1BD43B-1BD6-1148-AB02-CB3E80BD1070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         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2 – </a:t>
            </a:r>
            <a:r>
              <a:rPr lang="fr-FR" sz="28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Entraînement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F957448-6E49-6A4B-8032-9B01929E23A4}"/>
              </a:ext>
            </a:extLst>
          </p:cNvPr>
          <p:cNvSpPr txBox="1"/>
          <p:nvPr/>
        </p:nvSpPr>
        <p:spPr>
          <a:xfrm>
            <a:off x="1882588" y="851633"/>
            <a:ext cx="8641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latin typeface="Century Gothic" panose="020B0502020202020204" pitchFamily="34" charset="0"/>
              </a:rPr>
              <a:t>Exercices  20, 21 et 23 p.62</a:t>
            </a:r>
          </a:p>
          <a:p>
            <a:pPr algn="ctr"/>
            <a:r>
              <a:rPr lang="fr-FR" sz="2200" b="1" dirty="0">
                <a:latin typeface="Century Gothic" panose="020B0502020202020204" pitchFamily="34" charset="0"/>
              </a:rPr>
              <a:t>BONUS : ex. 25 p.62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14C95AC-33FD-BE41-9980-B2FAD64BB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87" y="1951079"/>
            <a:ext cx="3384601" cy="421664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2FD49F2-EF89-B743-BB4A-6935A6E42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946" y="1797710"/>
            <a:ext cx="4114800" cy="323062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93622A7-3E54-4341-AD51-8FBF2611E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804" y="2017645"/>
            <a:ext cx="3651486" cy="415008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C1FF83C-46C7-C94A-90DE-49DA489F7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946" y="5185649"/>
            <a:ext cx="4114800" cy="1122218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0E3082DE-3A43-E34B-B1E0-87CD8BE83D49}"/>
              </a:ext>
            </a:extLst>
          </p:cNvPr>
          <p:cNvGrpSpPr/>
          <p:nvPr/>
        </p:nvGrpSpPr>
        <p:grpSpPr>
          <a:xfrm>
            <a:off x="99278" y="144819"/>
            <a:ext cx="1303528" cy="557932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2CD26012-C18C-3847-A3D5-F15CC5B3BF6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DCBFFBE-F2AA-484D-ADD5-3D9C68395F17}"/>
                </a:ext>
              </a:extLst>
            </p:cNvPr>
            <p:cNvSpPr txBox="1"/>
            <p:nvPr/>
          </p:nvSpPr>
          <p:spPr>
            <a:xfrm>
              <a:off x="1989380" y="2192254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20512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9845F4E-46A1-A142-9EB2-8BC1ECA4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CD629EA-02FD-8D40-A3F1-B95DED5B5FC7}"/>
              </a:ext>
            </a:extLst>
          </p:cNvPr>
          <p:cNvSpPr/>
          <p:nvPr/>
        </p:nvSpPr>
        <p:spPr>
          <a:xfrm>
            <a:off x="525779" y="1705770"/>
            <a:ext cx="11258907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Qui pourrait expliquer ce qu’est un nombre décimal ?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D6B778D-0845-634C-95FD-351432A05187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Additionner et soustraire deux nombres décimaux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38C18CA-156E-C248-978E-9B1084421E18}"/>
              </a:ext>
            </a:extLst>
          </p:cNvPr>
          <p:cNvGrpSpPr/>
          <p:nvPr/>
        </p:nvGrpSpPr>
        <p:grpSpPr>
          <a:xfrm>
            <a:off x="111634" y="715108"/>
            <a:ext cx="1303528" cy="584325"/>
            <a:chOff x="1778000" y="2070542"/>
            <a:chExt cx="1929892" cy="1163891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24F7DB85-0710-6E4B-8E2C-E66EC9BFDA5A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3EB27D0-6AA6-DC42-A80D-6060A85EAAA3}"/>
                </a:ext>
              </a:extLst>
            </p:cNvPr>
            <p:cNvSpPr txBox="1"/>
            <p:nvPr/>
          </p:nvSpPr>
          <p:spPr>
            <a:xfrm>
              <a:off x="1989380" y="2192254"/>
              <a:ext cx="1494992" cy="104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6564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FD592F6A-A214-EC4E-8225-EB776C590FA5}"/>
              </a:ext>
            </a:extLst>
          </p:cNvPr>
          <p:cNvSpPr/>
          <p:nvPr/>
        </p:nvSpPr>
        <p:spPr>
          <a:xfrm>
            <a:off x="111634" y="30198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29 questions pour relever le défi n°1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0A312A45-9754-7948-8EF8-42F1E1392EF1}"/>
              </a:ext>
            </a:extLst>
          </p:cNvPr>
          <p:cNvGraphicFramePr>
            <a:graphicFrameLocks noGrp="1"/>
          </p:cNvGraphicFramePr>
          <p:nvPr/>
        </p:nvGraphicFramePr>
        <p:xfrm>
          <a:off x="1840851" y="672576"/>
          <a:ext cx="8823960" cy="6133192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862196">
                  <a:extLst>
                    <a:ext uri="{9D8B030D-6E8A-4147-A177-3AD203B41FA5}">
                      <a16:colId xmlns:a16="http://schemas.microsoft.com/office/drawing/2014/main" val="2964432374"/>
                    </a:ext>
                  </a:extLst>
                </a:gridCol>
                <a:gridCol w="951322">
                  <a:extLst>
                    <a:ext uri="{9D8B030D-6E8A-4147-A177-3AD203B41FA5}">
                      <a16:colId xmlns:a16="http://schemas.microsoft.com/office/drawing/2014/main" val="2925595536"/>
                    </a:ext>
                  </a:extLst>
                </a:gridCol>
                <a:gridCol w="1625612">
                  <a:extLst>
                    <a:ext uri="{9D8B030D-6E8A-4147-A177-3AD203B41FA5}">
                      <a16:colId xmlns:a16="http://schemas.microsoft.com/office/drawing/2014/main" val="24865232"/>
                    </a:ext>
                  </a:extLst>
                </a:gridCol>
                <a:gridCol w="1186242">
                  <a:extLst>
                    <a:ext uri="{9D8B030D-6E8A-4147-A177-3AD203B41FA5}">
                      <a16:colId xmlns:a16="http://schemas.microsoft.com/office/drawing/2014/main" val="491683742"/>
                    </a:ext>
                  </a:extLst>
                </a:gridCol>
                <a:gridCol w="2002927">
                  <a:extLst>
                    <a:ext uri="{9D8B030D-6E8A-4147-A177-3AD203B41FA5}">
                      <a16:colId xmlns:a16="http://schemas.microsoft.com/office/drawing/2014/main" val="3307960925"/>
                    </a:ext>
                  </a:extLst>
                </a:gridCol>
                <a:gridCol w="1195661">
                  <a:extLst>
                    <a:ext uri="{9D8B030D-6E8A-4147-A177-3AD203B41FA5}">
                      <a16:colId xmlns:a16="http://schemas.microsoft.com/office/drawing/2014/main" val="1101062773"/>
                    </a:ext>
                  </a:extLst>
                </a:gridCol>
              </a:tblGrid>
              <a:tr h="193568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Défi 29 questions n°1 CM1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814896"/>
                  </a:ext>
                </a:extLst>
              </a:tr>
              <a:tr h="651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1. Quel est le double de 19 ?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C’est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11. Complète 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300 cm </a:t>
                      </a:r>
                      <a:endParaRPr lang="fr-FR" sz="7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= …… m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20. Quel nombre écrit-on dans la case ?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…………………..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323722"/>
                  </a:ext>
                </a:extLst>
              </a:tr>
              <a:tr h="463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2. Donne le résultat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300 : 2 =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12. Complète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3 min = …… s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21. Complète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>
                          <a:effectLst/>
                        </a:rPr>
                        <a:t>4 L = …… cL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900585"/>
                  </a:ext>
                </a:extLst>
              </a:tr>
              <a:tr h="4918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3. Donne le résultat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48 x 10 =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13. 200 cahiers équipent 4 classes. Combien de cahiers faut-il pour 1 classe ?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Il faut ... cahiers pour 1 classe.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22. Donne le résultat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>
                          <a:effectLst/>
                        </a:rPr>
                        <a:t>3 974 – 1 000 = ……</a:t>
                      </a:r>
                      <a:endParaRPr lang="fr-F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319507"/>
                  </a:ext>
                </a:extLst>
              </a:tr>
              <a:tr h="564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4. Donne le résultat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103 + 9 =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23. Complète la suite</a:t>
                      </a:r>
                      <a:endParaRPr lang="fr-FR" sz="7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1 450 / 1 500  / 1 550 / ?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…………………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783156"/>
                  </a:ext>
                </a:extLst>
              </a:tr>
              <a:tr h="604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5. Dans 36, combien de fois 6 ?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Il y a …… fois 6 dans 36.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14. Donne le nombre précédent et le nombre suivant.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…… &lt; 999 &lt;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24. Complète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486 + … = 500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921652"/>
                  </a:ext>
                </a:extLst>
              </a:tr>
              <a:tr h="770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6. Donne le résultat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9 x 7 =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15. Entoure l’ordre de grandeur correct de</a:t>
                      </a:r>
                      <a:endParaRPr lang="fr-FR" sz="7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11 x 998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100   1 000   </a:t>
                      </a:r>
                      <a:endParaRPr lang="fr-FR" sz="7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10 000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25. Complète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9 x ...... = 72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600722"/>
                  </a:ext>
                </a:extLst>
              </a:tr>
              <a:tr h="770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7. Quel nombre obtient-on en ajoutant 6 dizaines à 2 726 ?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On obtient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16. Donne le résultat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5 x 8 =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26. Quel nombre obtient-on en retirant 3 dizaines à </a:t>
                      </a:r>
                      <a:endParaRPr lang="fr-FR" sz="7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6 183 ?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On obtient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964360"/>
                  </a:ext>
                </a:extLst>
              </a:tr>
              <a:tr h="4918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8. Donne le résultat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663 – 50 =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17. Dans 9 471, quel est le chiffre des dizaines ?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C’est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27. Quelle est la moitié de 150 ?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C’est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765287"/>
                  </a:ext>
                </a:extLst>
              </a:tr>
              <a:tr h="564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9. Ecris en chiffres : </a:t>
                      </a:r>
                      <a:endParaRPr lang="fr-FR" sz="7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mille-vingt-trois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…………………..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18. Donne le résultat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86 x 1 000 =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28. Donne le résultat de </a:t>
                      </a:r>
                      <a:endParaRPr lang="fr-FR" sz="7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(7x1000) + (6x100) + (3x10)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…………………..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137381"/>
                  </a:ext>
                </a:extLst>
              </a:tr>
              <a:tr h="564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10. Donne le résultat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50 x 4 = ……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19. Donne le résultat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800" dirty="0">
                          <a:effectLst/>
                        </a:rPr>
                        <a:t>17 + 23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29. Complète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763 + ……</a:t>
                      </a:r>
                      <a:endParaRPr lang="fr-FR" sz="7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</a:rPr>
                        <a:t> = 800</a:t>
                      </a:r>
                      <a:endParaRPr lang="fr-F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04" marR="4390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463021"/>
                  </a:ext>
                </a:extLst>
              </a:tr>
            </a:tbl>
          </a:graphicData>
        </a:graphic>
      </p:graphicFrame>
      <p:graphicFrame>
        <p:nvGraphicFramePr>
          <p:cNvPr id="26" name="Objet 25">
            <a:extLst>
              <a:ext uri="{FF2B5EF4-FFF2-40B4-BE49-F238E27FC236}">
                <a16:creationId xmlns:a16="http://schemas.microsoft.com/office/drawing/2014/main" id="{EBE83995-AC27-314F-8E6A-68F3903076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20956" y="1157951"/>
          <a:ext cx="1284725" cy="327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r:id="rId3" imgW="1397000" imgH="361950" progId="PBrush">
                  <p:embed/>
                </p:oleObj>
              </mc:Choice>
              <mc:Fallback>
                <p:oleObj r:id="rId3" imgW="1397000" imgH="361950" progId="PBrush">
                  <p:embed/>
                  <p:pic>
                    <p:nvPicPr>
                      <p:cNvPr id="26" name="Objet 25">
                        <a:extLst>
                          <a:ext uri="{FF2B5EF4-FFF2-40B4-BE49-F238E27FC236}">
                            <a16:creationId xmlns:a16="http://schemas.microsoft.com/office/drawing/2014/main" id="{EBE83995-AC27-314F-8E6A-68F3903076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0956" y="1157951"/>
                        <a:ext cx="1284725" cy="3270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e 7">
            <a:extLst>
              <a:ext uri="{FF2B5EF4-FFF2-40B4-BE49-F238E27FC236}">
                <a16:creationId xmlns:a16="http://schemas.microsoft.com/office/drawing/2014/main" id="{B8437B1D-CFA0-004F-B7B1-EB914EB855E3}"/>
              </a:ext>
            </a:extLst>
          </p:cNvPr>
          <p:cNvGrpSpPr/>
          <p:nvPr/>
        </p:nvGrpSpPr>
        <p:grpSpPr>
          <a:xfrm>
            <a:off x="111634" y="646181"/>
            <a:ext cx="1303528" cy="648830"/>
            <a:chOff x="1778000" y="2070542"/>
            <a:chExt cx="1929892" cy="11113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E613F02E-2A60-3B4C-B1E0-22D5601F6CA3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FA1B82C-7D5D-C64F-8A19-4E998C11E642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30424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792480" y="1626136"/>
            <a:ext cx="10607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Sur ton cahier de brouillon, pose et résous cette addition :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243,72 + 28,4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9845F4E-46A1-A142-9EB2-8BC1ECA4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EFE737E-2465-6940-A5B2-26AD9CA06992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Additionner et soustraire deux nombres décimaux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97A26C9-ED38-7A4C-BED1-3909910D284E}"/>
              </a:ext>
            </a:extLst>
          </p:cNvPr>
          <p:cNvGrpSpPr/>
          <p:nvPr/>
        </p:nvGrpSpPr>
        <p:grpSpPr>
          <a:xfrm>
            <a:off x="111634" y="715108"/>
            <a:ext cx="1303528" cy="584325"/>
            <a:chOff x="1778000" y="2070542"/>
            <a:chExt cx="1929892" cy="1163891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6B5F86CF-D2EF-394A-B4DD-9D05D26E7253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2A7A345-908B-504D-8F57-F19C1A70761C}"/>
                </a:ext>
              </a:extLst>
            </p:cNvPr>
            <p:cNvSpPr txBox="1"/>
            <p:nvPr/>
          </p:nvSpPr>
          <p:spPr>
            <a:xfrm>
              <a:off x="1989380" y="2192254"/>
              <a:ext cx="1494992" cy="104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420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5CE0F92-B262-E743-A0B4-0F18F0BF6BB3}"/>
              </a:ext>
            </a:extLst>
          </p:cNvPr>
          <p:cNvSpPr/>
          <p:nvPr/>
        </p:nvSpPr>
        <p:spPr>
          <a:xfrm>
            <a:off x="279706" y="2653989"/>
            <a:ext cx="11619570" cy="1873405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Peux-tu expliquer comment on additionne deux nombres décimaux ?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2CCDC67-ECB9-4F47-B11A-F9474FB8B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B21DC6B-D3FE-584E-8D88-37459E06BF99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Additionner et soustraire deux nombres décimaux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6340ECF-2238-C04D-ABFB-51F7B9632CAF}"/>
              </a:ext>
            </a:extLst>
          </p:cNvPr>
          <p:cNvGrpSpPr/>
          <p:nvPr/>
        </p:nvGrpSpPr>
        <p:grpSpPr>
          <a:xfrm>
            <a:off x="111634" y="715108"/>
            <a:ext cx="1303528" cy="584325"/>
            <a:chOff x="1778000" y="2070542"/>
            <a:chExt cx="1929892" cy="1163891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5364B31-2F2E-764C-80D8-C65DA16C66EA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BE5D7351-0151-C14B-A05E-14077E64B55D}"/>
                </a:ext>
              </a:extLst>
            </p:cNvPr>
            <p:cNvSpPr txBox="1"/>
            <p:nvPr/>
          </p:nvSpPr>
          <p:spPr>
            <a:xfrm>
              <a:off x="1989380" y="2192254"/>
              <a:ext cx="1494992" cy="104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7588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196372" y="1739192"/>
            <a:ext cx="1060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entury Gothic" panose="020B0502020202020204" pitchFamily="34" charset="0"/>
              </a:rPr>
              <a:t>243,72 + 28,4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C1CEF9-060C-0048-B57F-D488B700816D}"/>
              </a:ext>
            </a:extLst>
          </p:cNvPr>
          <p:cNvSpPr/>
          <p:nvPr/>
        </p:nvSpPr>
        <p:spPr>
          <a:xfrm>
            <a:off x="3106634" y="1607469"/>
            <a:ext cx="8416550" cy="47340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271D8-B771-4F49-8996-E24E76E4F4E9}"/>
              </a:ext>
            </a:extLst>
          </p:cNvPr>
          <p:cNvSpPr txBox="1"/>
          <p:nvPr/>
        </p:nvSpPr>
        <p:spPr>
          <a:xfrm>
            <a:off x="4144379" y="1790693"/>
            <a:ext cx="613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Résolution au tableau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AB1D1-87A0-D04A-8A31-3BD1AD582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" t="5443" r="2765"/>
          <a:stretch/>
        </p:blipFill>
        <p:spPr>
          <a:xfrm>
            <a:off x="4144379" y="2395577"/>
            <a:ext cx="6137043" cy="3770691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C5CBCE8-7251-4A4C-998B-385BACF20E17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Additionner et soustraire deux nombres décimaux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8816D6C-6627-584A-813A-1AC831EA35C7}"/>
              </a:ext>
            </a:extLst>
          </p:cNvPr>
          <p:cNvGrpSpPr/>
          <p:nvPr/>
        </p:nvGrpSpPr>
        <p:grpSpPr>
          <a:xfrm>
            <a:off x="111634" y="715108"/>
            <a:ext cx="1303528" cy="584325"/>
            <a:chOff x="1778000" y="2070542"/>
            <a:chExt cx="1929892" cy="1163891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00BFC574-3C49-4144-B004-30A29F6C52C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6B361E6-FC10-AF45-9DA5-9B114E094E51}"/>
                </a:ext>
              </a:extLst>
            </p:cNvPr>
            <p:cNvSpPr txBox="1"/>
            <p:nvPr/>
          </p:nvSpPr>
          <p:spPr>
            <a:xfrm>
              <a:off x="1989380" y="2192254"/>
              <a:ext cx="1494992" cy="104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68244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741DEF4-E6FA-F442-944F-7B8B7C98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5" name="Média en ligne 4" descr="Module 4 : Poser une addition de deux nombres décimaux">
            <a:hlinkClick r:id="" action="ppaction://media"/>
            <a:extLst>
              <a:ext uri="{FF2B5EF4-FFF2-40B4-BE49-F238E27FC236}">
                <a16:creationId xmlns:a16="http://schemas.microsoft.com/office/drawing/2014/main" id="{879D4F46-DC97-004C-8096-7440FA0598B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58708" y="582930"/>
            <a:ext cx="9690212" cy="547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8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792480" y="1626136"/>
            <a:ext cx="10607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Sur ton cahier de brouillon, pose et résous cette soustraction :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25,8 – 17, 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9845F4E-46A1-A142-9EB2-8BC1ECA4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EB43E0A-483C-3B41-B4F0-31EA1586E7C3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Additionner et soustraire deux nombres décimaux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326BF77-D8A8-5B44-B256-432162DA6FF6}"/>
              </a:ext>
            </a:extLst>
          </p:cNvPr>
          <p:cNvGrpSpPr/>
          <p:nvPr/>
        </p:nvGrpSpPr>
        <p:grpSpPr>
          <a:xfrm>
            <a:off x="111634" y="715108"/>
            <a:ext cx="1303528" cy="584325"/>
            <a:chOff x="1778000" y="2070542"/>
            <a:chExt cx="1929892" cy="1163891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E4417A14-B1C8-874E-AD4E-4E42701BF90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27FAB5E-82AA-514A-9E77-2103B2934170}"/>
                </a:ext>
              </a:extLst>
            </p:cNvPr>
            <p:cNvSpPr txBox="1"/>
            <p:nvPr/>
          </p:nvSpPr>
          <p:spPr>
            <a:xfrm>
              <a:off x="1989380" y="2192254"/>
              <a:ext cx="1494992" cy="104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99418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5CE0F92-B262-E743-A0B4-0F18F0BF6BB3}"/>
              </a:ext>
            </a:extLst>
          </p:cNvPr>
          <p:cNvSpPr/>
          <p:nvPr/>
        </p:nvSpPr>
        <p:spPr>
          <a:xfrm>
            <a:off x="279706" y="2653989"/>
            <a:ext cx="11619570" cy="1873405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Peux-tu expliquer comment on soustrait deux nombres décimaux ?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2CCDC67-ECB9-4F47-B11A-F9474FB8B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287F8D7-99B9-BE4F-86C9-D43B6FBB5E92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Additionner et soustraire deux nombres décimaux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AAC6475-DD99-EC4F-BB6E-E726D7FB3CB3}"/>
              </a:ext>
            </a:extLst>
          </p:cNvPr>
          <p:cNvGrpSpPr/>
          <p:nvPr/>
        </p:nvGrpSpPr>
        <p:grpSpPr>
          <a:xfrm>
            <a:off x="111634" y="715108"/>
            <a:ext cx="1303528" cy="584325"/>
            <a:chOff x="1778000" y="2070542"/>
            <a:chExt cx="1929892" cy="1163891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E8EED29-02AA-3249-AF63-6F28AFF63F77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BA7D9B7-786B-4B41-87B2-EC3DAC6E838C}"/>
                </a:ext>
              </a:extLst>
            </p:cNvPr>
            <p:cNvSpPr txBox="1"/>
            <p:nvPr/>
          </p:nvSpPr>
          <p:spPr>
            <a:xfrm>
              <a:off x="1989380" y="2192254"/>
              <a:ext cx="1494992" cy="104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3384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196372" y="1739192"/>
            <a:ext cx="1060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entury Gothic" panose="020B0502020202020204" pitchFamily="34" charset="0"/>
              </a:rPr>
              <a:t>25,8 – 17,23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C1CEF9-060C-0048-B57F-D488B700816D}"/>
              </a:ext>
            </a:extLst>
          </p:cNvPr>
          <p:cNvSpPr/>
          <p:nvPr/>
        </p:nvSpPr>
        <p:spPr>
          <a:xfrm>
            <a:off x="3106634" y="1607469"/>
            <a:ext cx="8416550" cy="47340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0271D8-B771-4F49-8996-E24E76E4F4E9}"/>
              </a:ext>
            </a:extLst>
          </p:cNvPr>
          <p:cNvSpPr txBox="1"/>
          <p:nvPr/>
        </p:nvSpPr>
        <p:spPr>
          <a:xfrm>
            <a:off x="4144379" y="1790693"/>
            <a:ext cx="613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Résolution au tableau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AB1D1-87A0-D04A-8A31-3BD1AD582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" t="5443" r="2765"/>
          <a:stretch/>
        </p:blipFill>
        <p:spPr>
          <a:xfrm>
            <a:off x="4144379" y="2395577"/>
            <a:ext cx="6137043" cy="3770691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417E1A-AEC7-FC4B-A697-C903B583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27EE1CD-44EB-CF4E-A1F5-7879343C834A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Additionner et soustraire deux nombres décimaux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C0E17FF-910E-A741-B0BD-5E4AC8694521}"/>
              </a:ext>
            </a:extLst>
          </p:cNvPr>
          <p:cNvGrpSpPr/>
          <p:nvPr/>
        </p:nvGrpSpPr>
        <p:grpSpPr>
          <a:xfrm>
            <a:off x="111634" y="715108"/>
            <a:ext cx="1303528" cy="584325"/>
            <a:chOff x="1778000" y="2070542"/>
            <a:chExt cx="1929892" cy="1163891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5C895DF-F40A-684D-AB0F-215842270EDD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4BA2B9A-CDDF-9E4D-8D6A-F39D726D21EF}"/>
                </a:ext>
              </a:extLst>
            </p:cNvPr>
            <p:cNvSpPr txBox="1"/>
            <p:nvPr/>
          </p:nvSpPr>
          <p:spPr>
            <a:xfrm>
              <a:off x="1989380" y="2192254"/>
              <a:ext cx="1494992" cy="104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54072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741DEF4-E6FA-F442-944F-7B8B7C98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4" name="Média en ligne 3" descr="Module 4 : Poser une soustraction de deux nombres décimaux">
            <a:hlinkClick r:id="" action="ppaction://media"/>
            <a:extLst>
              <a:ext uri="{FF2B5EF4-FFF2-40B4-BE49-F238E27FC236}">
                <a16:creationId xmlns:a16="http://schemas.microsoft.com/office/drawing/2014/main" id="{51FA4F22-A22C-4F4B-9C4A-32D6A5412E3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7097" y="502920"/>
            <a:ext cx="10181433" cy="575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1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3ECCB7-D532-304E-966B-9D6E61FC480F}"/>
              </a:ext>
            </a:extLst>
          </p:cNvPr>
          <p:cNvSpPr/>
          <p:nvPr/>
        </p:nvSpPr>
        <p:spPr>
          <a:xfrm>
            <a:off x="124681" y="2041634"/>
            <a:ext cx="11660006" cy="3706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60B9D30-5919-7948-AC32-C865D6E5136B}"/>
              </a:ext>
            </a:extLst>
          </p:cNvPr>
          <p:cNvSpPr txBox="1"/>
          <p:nvPr/>
        </p:nvSpPr>
        <p:spPr>
          <a:xfrm>
            <a:off x="407313" y="2170952"/>
            <a:ext cx="109922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A présent, pose et résous les calculs suivants sur ta feuille :</a:t>
            </a:r>
          </a:p>
          <a:p>
            <a:endParaRPr lang="fr-FR" sz="24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r>
              <a:rPr lang="fr-FR" sz="2400" dirty="0">
                <a:latin typeface="Century Gothic" panose="020B0502020202020204" pitchFamily="34" charset="0"/>
              </a:rPr>
              <a:t>10,8 + 6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845,43 – 763,2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54,7 + 4,83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670,03 – 120,9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6,9 + 78,4</a:t>
            </a:r>
          </a:p>
          <a:p>
            <a:r>
              <a:rPr lang="fr-FR" sz="2400" dirty="0">
                <a:latin typeface="Century Gothic" panose="020B0502020202020204" pitchFamily="34" charset="0"/>
              </a:rPr>
              <a:t>109,01 – 73,91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DD7A529-6201-584F-8C13-D949B8FF0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F528F27-0456-CD45-A616-F7F59BEE0350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Calcul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Additionner et soustraire deux nombres décimaux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E434959-319A-8447-AB2D-78C9090348A5}"/>
              </a:ext>
            </a:extLst>
          </p:cNvPr>
          <p:cNvGrpSpPr/>
          <p:nvPr/>
        </p:nvGrpSpPr>
        <p:grpSpPr>
          <a:xfrm>
            <a:off x="111634" y="715108"/>
            <a:ext cx="1303528" cy="584325"/>
            <a:chOff x="1778000" y="2070542"/>
            <a:chExt cx="1929892" cy="116389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66CA17BA-DECD-3946-A20E-37965CD0B3E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0970AD1-EEFA-DD4F-9F61-75F9370B4215}"/>
                </a:ext>
              </a:extLst>
            </p:cNvPr>
            <p:cNvSpPr txBox="1"/>
            <p:nvPr/>
          </p:nvSpPr>
          <p:spPr>
            <a:xfrm>
              <a:off x="1989380" y="2192254"/>
              <a:ext cx="1494992" cy="104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53578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83903" y="823354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5553" y="1568610"/>
            <a:ext cx="5653767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C3A7BA"/>
                </a:solidFill>
                <a:latin typeface="Century Gothic" panose="020B0502020202020204" pitchFamily="34" charset="0"/>
              </a:rPr>
              <a:t>Les nombres entiers : </a:t>
            </a:r>
            <a:r>
              <a:rPr lang="fr-FR" sz="3200" dirty="0">
                <a:solidFill>
                  <a:srgbClr val="C3A7BA"/>
                </a:solidFill>
                <a:latin typeface="Century Gothic" panose="020B0502020202020204" pitchFamily="34" charset="0"/>
              </a:rPr>
              <a:t>Révisions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02680" y="1568610"/>
            <a:ext cx="5653767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Géométrie : 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Révisions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14656" y="840090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</p:spTree>
    <p:extLst>
      <p:ext uri="{BB962C8B-B14F-4D97-AF65-F5344CB8AC3E}">
        <p14:creationId xmlns:p14="http://schemas.microsoft.com/office/powerpoint/2010/main" val="2770072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D7A9D26-BAE1-5248-94B4-07A21D6EF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782F01B-7A48-0E48-9A1B-8196246FA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4" y="1082646"/>
            <a:ext cx="7163149" cy="527370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2587403-094A-3548-8E56-C950D84F6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399" y="752724"/>
            <a:ext cx="4284716" cy="5974332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35C9E02-170C-BB41-9AF7-CB176F5D502D}"/>
              </a:ext>
            </a:extLst>
          </p:cNvPr>
          <p:cNvSpPr/>
          <p:nvPr/>
        </p:nvSpPr>
        <p:spPr>
          <a:xfrm>
            <a:off x="111634" y="91983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Longueurs,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3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749AEC5-1B82-6346-9FDE-BC7A44D1151E}"/>
              </a:ext>
            </a:extLst>
          </p:cNvPr>
          <p:cNvGrpSpPr/>
          <p:nvPr/>
        </p:nvGrpSpPr>
        <p:grpSpPr>
          <a:xfrm>
            <a:off x="111634" y="56859"/>
            <a:ext cx="1303528" cy="648830"/>
            <a:chOff x="1778000" y="2070542"/>
            <a:chExt cx="1929892" cy="111132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39958076-F678-0B42-A8AF-A31C6DE4E429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AFEFB0B-E84C-3A44-8433-0D72AAD0691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07862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0C29BA2-4605-AB49-A4C5-693C7E94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2FC4A0A-0A8F-0545-84EE-49E783FE971D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nombres entiers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Révision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249CEC1-2E58-9047-AEAC-413ECBDB7A77}"/>
              </a:ext>
            </a:extLst>
          </p:cNvPr>
          <p:cNvSpPr txBox="1"/>
          <p:nvPr/>
        </p:nvSpPr>
        <p:spPr>
          <a:xfrm>
            <a:off x="-735106" y="792453"/>
            <a:ext cx="86419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latin typeface="Century Gothic" panose="020B0502020202020204" pitchFamily="34" charset="0"/>
              </a:rPr>
              <a:t>Exercices  4, 5 et 6 p.12 // BONUS : ex. 11 p.12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9CEE00B-4372-A44A-8529-25F47CFCE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3" y="1232957"/>
            <a:ext cx="4684271" cy="323119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260FF4D-9A4C-2B48-ADE0-F5F7961EB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046" y="1223340"/>
            <a:ext cx="4386476" cy="323119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82296B6-15D1-0348-8736-8AF459D77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33" y="4600673"/>
            <a:ext cx="4684271" cy="171756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40AD52D-4218-FA4B-AA12-63CA50007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558" y="4528783"/>
            <a:ext cx="4239732" cy="1861346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6BEFC49E-8D50-704E-8900-B509065200D3}"/>
              </a:ext>
            </a:extLst>
          </p:cNvPr>
          <p:cNvGrpSpPr/>
          <p:nvPr/>
        </p:nvGrpSpPr>
        <p:grpSpPr>
          <a:xfrm>
            <a:off x="111633" y="143644"/>
            <a:ext cx="1303528" cy="571464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E2E3E1E5-50C6-DB40-8ABE-90C9051FFA0B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345BCBC-AB7B-AB4E-B975-F196DB31A59B}"/>
                </a:ext>
              </a:extLst>
            </p:cNvPr>
            <p:cNvSpPr txBox="1"/>
            <p:nvPr/>
          </p:nvSpPr>
          <p:spPr>
            <a:xfrm>
              <a:off x="1989380" y="2193421"/>
              <a:ext cx="1494992" cy="896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5875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DD7A529-6201-584F-8C13-D949B8FF0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96CD63A-5F73-4849-8F68-7279F8D96F28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Les nombres entiers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Révision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1F5F12B-958D-7342-A088-B042AB85C61D}"/>
              </a:ext>
            </a:extLst>
          </p:cNvPr>
          <p:cNvGrpSpPr/>
          <p:nvPr/>
        </p:nvGrpSpPr>
        <p:grpSpPr>
          <a:xfrm>
            <a:off x="111633" y="143644"/>
            <a:ext cx="1303528" cy="586407"/>
            <a:chOff x="1778000" y="2070542"/>
            <a:chExt cx="1929892" cy="1140379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BCB336B7-E3F2-E844-94AC-364636E89F5B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120B1A8-5A4D-484A-9813-68868D0277FC}"/>
                </a:ext>
              </a:extLst>
            </p:cNvPr>
            <p:cNvSpPr txBox="1"/>
            <p:nvPr/>
          </p:nvSpPr>
          <p:spPr>
            <a:xfrm>
              <a:off x="1989380" y="2193421"/>
              <a:ext cx="1494992" cy="1017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81B110DF-73AB-364F-9C3B-EF356DD0A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24" y="919449"/>
            <a:ext cx="6126299" cy="545184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2F43658-4A7A-994E-BDC9-AAF51FA82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056" y="2096485"/>
            <a:ext cx="5737311" cy="294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910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Picture 4" descr="Tandem - Manuel CM1 et CM2 - Livre de l&amp;#39;élève - 9782091242675 | Éditions  Nathan">
            <a:extLst>
              <a:ext uri="{FF2B5EF4-FFF2-40B4-BE49-F238E27FC236}">
                <a16:creationId xmlns:a16="http://schemas.microsoft.com/office/drawing/2014/main" id="{E1BA14C0-4279-BA4A-B32B-D47E1A61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/>
          <a:stretch/>
        </p:blipFill>
        <p:spPr bwMode="auto">
          <a:xfrm>
            <a:off x="0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5D0C83-DD5F-C14A-A809-5B6FC673F512}"/>
              </a:ext>
            </a:extLst>
          </p:cNvPr>
          <p:cNvSpPr/>
          <p:nvPr/>
        </p:nvSpPr>
        <p:spPr>
          <a:xfrm>
            <a:off x="6317143" y="1325880"/>
            <a:ext cx="4368800" cy="4206240"/>
          </a:xfrm>
          <a:prstGeom prst="ellipse">
            <a:avLst/>
          </a:prstGeom>
          <a:solidFill>
            <a:srgbClr val="FEFC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B99196C-F1C4-8F46-B0E9-33139C0AC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89AA8EA-467C-AB49-8C62-51767B1B1CCF}"/>
              </a:ext>
            </a:extLst>
          </p:cNvPr>
          <p:cNvSpPr txBox="1"/>
          <p:nvPr/>
        </p:nvSpPr>
        <p:spPr>
          <a:xfrm>
            <a:off x="6121463" y="2136338"/>
            <a:ext cx="4760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37499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Période 1</a:t>
            </a:r>
          </a:p>
          <a:p>
            <a:pPr algn="ctr"/>
            <a:r>
              <a:rPr lang="fr-FR" sz="5400" b="1" dirty="0">
                <a:solidFill>
                  <a:srgbClr val="E50C67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Semaine 4</a:t>
            </a:r>
          </a:p>
          <a:p>
            <a:pPr algn="ctr"/>
            <a:r>
              <a:rPr lang="fr-FR" sz="5400" b="1" dirty="0">
                <a:solidFill>
                  <a:srgbClr val="E7C6DB"/>
                </a:solidFill>
                <a:latin typeface="Century Gothic" panose="020B0502020202020204" pitchFamily="34" charset="0"/>
                <a:cs typeface="Baloo" panose="03080902040302020200" pitchFamily="66" charset="77"/>
              </a:rPr>
              <a:t>Vendredi</a:t>
            </a:r>
          </a:p>
        </p:txBody>
      </p:sp>
    </p:spTree>
    <p:extLst>
      <p:ext uri="{BB962C8B-B14F-4D97-AF65-F5344CB8AC3E}">
        <p14:creationId xmlns:p14="http://schemas.microsoft.com/office/powerpoint/2010/main" val="37606106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D82181-E9FB-E345-9610-8699BBA3A433}"/>
              </a:ext>
            </a:extLst>
          </p:cNvPr>
          <p:cNvGrpSpPr/>
          <p:nvPr/>
        </p:nvGrpSpPr>
        <p:grpSpPr>
          <a:xfrm>
            <a:off x="2379802" y="1520817"/>
            <a:ext cx="1303528" cy="648830"/>
            <a:chOff x="1778000" y="2070542"/>
            <a:chExt cx="1929892" cy="11113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1705FA9-4028-FB4B-AB9A-DE6D665E764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077747-534F-2044-9229-52502CB88CF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7E67000D-32F2-8A4E-9AC7-9C2D4DCFC1A2}"/>
              </a:ext>
            </a:extLst>
          </p:cNvPr>
          <p:cNvSpPr/>
          <p:nvPr/>
        </p:nvSpPr>
        <p:spPr>
          <a:xfrm>
            <a:off x="331452" y="2263944"/>
            <a:ext cx="5400229" cy="4010472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endParaRPr lang="fr-FR" sz="24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Comment faire pour comparer des longueurs par la technique du report ? </a:t>
            </a:r>
          </a:p>
          <a:p>
            <a:endParaRPr lang="fr-FR" sz="20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  <a:p>
            <a:endParaRPr lang="fr-FR" sz="24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47D880F-552B-124C-840E-8E27F8653C03}"/>
              </a:ext>
            </a:extLst>
          </p:cNvPr>
          <p:cNvSpPr/>
          <p:nvPr/>
        </p:nvSpPr>
        <p:spPr>
          <a:xfrm>
            <a:off x="6258471" y="2268604"/>
            <a:ext cx="5400229" cy="3995980"/>
          </a:xfrm>
          <a:prstGeom prst="roundRect">
            <a:avLst/>
          </a:prstGeom>
          <a:solidFill>
            <a:schemeClr val="bg1"/>
          </a:solidFill>
          <a:ln w="73025">
            <a:solidFill>
              <a:srgbClr val="C3A7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Qui peut rappeler les formules pour calculer le périmètre d’un rectangle ? 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1733F17-C37C-204D-955E-B3EF79115AC1}"/>
              </a:ext>
            </a:extLst>
          </p:cNvPr>
          <p:cNvGrpSpPr/>
          <p:nvPr/>
        </p:nvGrpSpPr>
        <p:grpSpPr>
          <a:xfrm>
            <a:off x="8306821" y="1525367"/>
            <a:ext cx="1303528" cy="648830"/>
            <a:chOff x="1778000" y="2070542"/>
            <a:chExt cx="1929892" cy="11113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BB8DD14-50BC-6E4F-9CBD-3474438BA6E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06E1537-2C53-864D-8A18-4C344E33C136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3A7A4C8-6473-1D46-B9D2-83752E021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178D7C90-3884-A547-B8C7-5E7AC6BECD0D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Synthèse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5559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E4BA947-A53D-274F-8A3F-4FE0C6FB0A15}"/>
              </a:ext>
            </a:extLst>
          </p:cNvPr>
          <p:cNvGrpSpPr/>
          <p:nvPr/>
        </p:nvGrpSpPr>
        <p:grpSpPr>
          <a:xfrm>
            <a:off x="335553" y="1428228"/>
            <a:ext cx="11219138" cy="4946722"/>
            <a:chOff x="335553" y="632360"/>
            <a:chExt cx="11219138" cy="4946722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7E67000D-32F2-8A4E-9AC7-9C2D4DCFC1A2}"/>
                </a:ext>
              </a:extLst>
            </p:cNvPr>
            <p:cNvSpPr/>
            <p:nvPr/>
          </p:nvSpPr>
          <p:spPr>
            <a:xfrm>
              <a:off x="335553" y="646852"/>
              <a:ext cx="5400229" cy="4932230"/>
            </a:xfrm>
            <a:prstGeom prst="roundRect">
              <a:avLst/>
            </a:prstGeom>
            <a:solidFill>
              <a:schemeClr val="bg1"/>
            </a:solidFill>
            <a:ln w="73025">
              <a:solidFill>
                <a:srgbClr val="C3A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2400" b="1" dirty="0">
                <a:solidFill>
                  <a:srgbClr val="374997"/>
                </a:solidFill>
                <a:latin typeface="Century Gothic" panose="020B0502020202020204" pitchFamily="34" charset="0"/>
              </a:endParaRPr>
            </a:p>
            <a:p>
              <a:endParaRPr lang="fr-FR" sz="2400" b="1" dirty="0">
                <a:solidFill>
                  <a:srgbClr val="374997"/>
                </a:solidFill>
                <a:latin typeface="Century Gothic" panose="020B0502020202020204" pitchFamily="34" charset="0"/>
              </a:endParaRPr>
            </a:p>
            <a:p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</a:rPr>
                <a:t>Comparer des longueurs avec du papier calque :</a:t>
              </a:r>
            </a:p>
            <a:p>
              <a:r>
                <a:rPr lang="fr-FR" sz="2000" dirty="0">
                  <a:solidFill>
                    <a:srgbClr val="E50C67"/>
                  </a:solidFill>
                  <a:latin typeface="Century Gothic" panose="020B0502020202020204" pitchFamily="34" charset="0"/>
                </a:rPr>
                <a:t>On peut comparer des longueurs à l’aide de ficelle, de papier calque ou bien d’un compas.</a:t>
              </a:r>
              <a:endParaRPr lang="fr-FR" sz="2000" b="1" dirty="0">
                <a:solidFill>
                  <a:srgbClr val="C3A7BA"/>
                </a:solidFill>
                <a:latin typeface="Century Gothic" panose="020B0502020202020204" pitchFamily="34" charset="0"/>
              </a:endParaRPr>
            </a:p>
            <a:p>
              <a:endParaRPr lang="fr-FR" sz="2400" b="1" dirty="0">
                <a:solidFill>
                  <a:srgbClr val="374997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247D880F-552B-124C-840E-8E27F8653C03}"/>
                </a:ext>
              </a:extLst>
            </p:cNvPr>
            <p:cNvSpPr/>
            <p:nvPr/>
          </p:nvSpPr>
          <p:spPr>
            <a:xfrm>
              <a:off x="6154462" y="632360"/>
              <a:ext cx="5400229" cy="4932230"/>
            </a:xfrm>
            <a:prstGeom prst="roundRect">
              <a:avLst/>
            </a:prstGeom>
            <a:solidFill>
              <a:schemeClr val="bg1"/>
            </a:solidFill>
            <a:ln w="73025">
              <a:solidFill>
                <a:srgbClr val="C3A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</a:rPr>
                <a:t>Qui peut rappeler les formules pour calculer le périmètre d’un rectangle ? </a:t>
              </a:r>
            </a:p>
            <a:p>
              <a:r>
                <a:rPr lang="fr-FR" sz="2000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longueur de la largeur + longueur de la largeur + longueur de la longueur + longueur de la longueur</a:t>
              </a:r>
            </a:p>
            <a:p>
              <a:r>
                <a:rPr lang="fr-FR" sz="2000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 = (longueur x 2) + (largeur x 2).</a:t>
              </a:r>
            </a:p>
          </p:txBody>
        </p:sp>
      </p:grp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3A7A4C8-6473-1D46-B9D2-83752E021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1CD8800-38BA-034D-9778-CDEEACE42714}"/>
              </a:ext>
            </a:extLst>
          </p:cNvPr>
          <p:cNvGrpSpPr/>
          <p:nvPr/>
        </p:nvGrpSpPr>
        <p:grpSpPr>
          <a:xfrm>
            <a:off x="2586727" y="794089"/>
            <a:ext cx="993318" cy="497136"/>
            <a:chOff x="1778000" y="2070542"/>
            <a:chExt cx="1929892" cy="111132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7BEF2BA9-E3A2-9142-8442-FF85A0AF8EE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7D5600D-7461-444B-8173-628364F8A9D5}"/>
                </a:ext>
              </a:extLst>
            </p:cNvPr>
            <p:cNvSpPr txBox="1"/>
            <p:nvPr/>
          </p:nvSpPr>
          <p:spPr>
            <a:xfrm>
              <a:off x="1989381" y="2218770"/>
              <a:ext cx="1494991" cy="68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EE58129D-057F-2241-9F31-D0CCCB61580F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Synthèse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26D9C54-6003-434A-8B52-EEF017F50DD8}"/>
              </a:ext>
            </a:extLst>
          </p:cNvPr>
          <p:cNvGrpSpPr/>
          <p:nvPr/>
        </p:nvGrpSpPr>
        <p:grpSpPr>
          <a:xfrm>
            <a:off x="8503157" y="794089"/>
            <a:ext cx="993318" cy="497136"/>
            <a:chOff x="1778000" y="2070542"/>
            <a:chExt cx="1929892" cy="1111320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E0114653-C947-FE42-B010-2D362DC4AD2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3057C0F0-3DB1-FC4D-89C6-1AFD99F7F243}"/>
                </a:ext>
              </a:extLst>
            </p:cNvPr>
            <p:cNvSpPr txBox="1"/>
            <p:nvPr/>
          </p:nvSpPr>
          <p:spPr>
            <a:xfrm>
              <a:off x="1989381" y="2218770"/>
              <a:ext cx="1494991" cy="894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95935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E4BA947-A53D-274F-8A3F-4FE0C6FB0A15}"/>
              </a:ext>
            </a:extLst>
          </p:cNvPr>
          <p:cNvGrpSpPr/>
          <p:nvPr/>
        </p:nvGrpSpPr>
        <p:grpSpPr>
          <a:xfrm>
            <a:off x="335553" y="1428228"/>
            <a:ext cx="11219138" cy="4946722"/>
            <a:chOff x="335553" y="632360"/>
            <a:chExt cx="11219138" cy="4946722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7E67000D-32F2-8A4E-9AC7-9C2D4DCFC1A2}"/>
                </a:ext>
              </a:extLst>
            </p:cNvPr>
            <p:cNvSpPr/>
            <p:nvPr/>
          </p:nvSpPr>
          <p:spPr>
            <a:xfrm>
              <a:off x="335553" y="646852"/>
              <a:ext cx="5400229" cy="4932230"/>
            </a:xfrm>
            <a:prstGeom prst="roundRect">
              <a:avLst/>
            </a:prstGeom>
            <a:solidFill>
              <a:schemeClr val="bg1"/>
            </a:solidFill>
            <a:ln w="73025">
              <a:solidFill>
                <a:srgbClr val="C3A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2400" b="1" dirty="0">
                <a:solidFill>
                  <a:srgbClr val="374997"/>
                </a:solidFill>
                <a:latin typeface="Century Gothic" panose="020B0502020202020204" pitchFamily="34" charset="0"/>
              </a:endParaRPr>
            </a:p>
            <a:p>
              <a:endParaRPr lang="fr-FR" sz="2400" b="1" dirty="0">
                <a:solidFill>
                  <a:srgbClr val="374997"/>
                </a:solidFill>
                <a:latin typeface="Century Gothic" panose="020B0502020202020204" pitchFamily="34" charset="0"/>
              </a:endParaRPr>
            </a:p>
            <a:p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</a:rPr>
                <a:t>Comparer des longueurs avec du papier calque :</a:t>
              </a:r>
            </a:p>
            <a:p>
              <a:r>
                <a:rPr lang="fr-FR" sz="2000" dirty="0">
                  <a:solidFill>
                    <a:srgbClr val="E50C67"/>
                  </a:solidFill>
                  <a:latin typeface="Century Gothic" panose="020B0502020202020204" pitchFamily="34" charset="0"/>
                </a:rPr>
                <a:t>On peut comparer des longueurs à l’aide de ficelle, de papier calque ou bien d’un compas.</a:t>
              </a:r>
            </a:p>
            <a:p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</a:rPr>
                <a:t>Comment faire pour comparer le périmètre de deux figures ?</a:t>
              </a:r>
            </a:p>
            <a:p>
              <a:endParaRPr lang="fr-FR" sz="2000" b="1" dirty="0">
                <a:solidFill>
                  <a:srgbClr val="C3A7BA"/>
                </a:solidFill>
                <a:latin typeface="Century Gothic" panose="020B0502020202020204" pitchFamily="34" charset="0"/>
              </a:endParaRPr>
            </a:p>
            <a:p>
              <a:endParaRPr lang="fr-FR" sz="2400" b="1" dirty="0">
                <a:solidFill>
                  <a:srgbClr val="374997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247D880F-552B-124C-840E-8E27F8653C03}"/>
                </a:ext>
              </a:extLst>
            </p:cNvPr>
            <p:cNvSpPr/>
            <p:nvPr/>
          </p:nvSpPr>
          <p:spPr>
            <a:xfrm>
              <a:off x="6154462" y="632360"/>
              <a:ext cx="5400229" cy="4932230"/>
            </a:xfrm>
            <a:prstGeom prst="roundRect">
              <a:avLst/>
            </a:prstGeom>
            <a:solidFill>
              <a:schemeClr val="bg1"/>
            </a:solidFill>
            <a:ln w="73025">
              <a:solidFill>
                <a:srgbClr val="C3A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</a:rPr>
                <a:t>Qui peut rappeler les formules pour calculer le périmètre d’un rectangle ? </a:t>
              </a:r>
            </a:p>
            <a:p>
              <a:r>
                <a:rPr lang="fr-FR" sz="2000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longueur de la largeur + longueur de la largeur + longueur de la longueur + longueur de la longueur</a:t>
              </a:r>
            </a:p>
            <a:p>
              <a:r>
                <a:rPr lang="fr-FR" sz="2000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 </a:t>
              </a:r>
              <a:r>
                <a:rPr lang="fr-FR" sz="20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= (longueur x 2) + (largeur x 2).</a:t>
              </a:r>
            </a:p>
            <a:p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</a:rPr>
                <a:t>Qui peut rappeler les formules pour calculer le périmètre d’un carré ? </a:t>
              </a:r>
            </a:p>
            <a:p>
              <a:endParaRPr lang="fr-FR" sz="2000" dirty="0">
                <a:solidFill>
                  <a:srgbClr val="00B0F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3A7A4C8-6473-1D46-B9D2-83752E021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1CD8800-38BA-034D-9778-CDEEACE42714}"/>
              </a:ext>
            </a:extLst>
          </p:cNvPr>
          <p:cNvGrpSpPr/>
          <p:nvPr/>
        </p:nvGrpSpPr>
        <p:grpSpPr>
          <a:xfrm>
            <a:off x="2586727" y="794089"/>
            <a:ext cx="993318" cy="497136"/>
            <a:chOff x="1778000" y="2070542"/>
            <a:chExt cx="1929892" cy="111132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7BEF2BA9-E3A2-9142-8442-FF85A0AF8EE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7D5600D-7461-444B-8173-628364F8A9D5}"/>
                </a:ext>
              </a:extLst>
            </p:cNvPr>
            <p:cNvSpPr txBox="1"/>
            <p:nvPr/>
          </p:nvSpPr>
          <p:spPr>
            <a:xfrm>
              <a:off x="1989381" y="2218770"/>
              <a:ext cx="1494991" cy="68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EE58129D-057F-2241-9F31-D0CCCB61580F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Synthèse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26D9C54-6003-434A-8B52-EEF017F50DD8}"/>
              </a:ext>
            </a:extLst>
          </p:cNvPr>
          <p:cNvGrpSpPr/>
          <p:nvPr/>
        </p:nvGrpSpPr>
        <p:grpSpPr>
          <a:xfrm>
            <a:off x="8503157" y="794089"/>
            <a:ext cx="993318" cy="497136"/>
            <a:chOff x="1778000" y="2070542"/>
            <a:chExt cx="1929892" cy="1111320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E0114653-C947-FE42-B010-2D362DC4AD2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3057C0F0-3DB1-FC4D-89C6-1AFD99F7F243}"/>
                </a:ext>
              </a:extLst>
            </p:cNvPr>
            <p:cNvSpPr txBox="1"/>
            <p:nvPr/>
          </p:nvSpPr>
          <p:spPr>
            <a:xfrm>
              <a:off x="1989381" y="2218770"/>
              <a:ext cx="1494991" cy="894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50681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E4BA947-A53D-274F-8A3F-4FE0C6FB0A15}"/>
              </a:ext>
            </a:extLst>
          </p:cNvPr>
          <p:cNvGrpSpPr/>
          <p:nvPr/>
        </p:nvGrpSpPr>
        <p:grpSpPr>
          <a:xfrm>
            <a:off x="335553" y="1428228"/>
            <a:ext cx="11219138" cy="4946722"/>
            <a:chOff x="335553" y="632360"/>
            <a:chExt cx="11219138" cy="4946722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7E67000D-32F2-8A4E-9AC7-9C2D4DCFC1A2}"/>
                </a:ext>
              </a:extLst>
            </p:cNvPr>
            <p:cNvSpPr/>
            <p:nvPr/>
          </p:nvSpPr>
          <p:spPr>
            <a:xfrm>
              <a:off x="335553" y="646852"/>
              <a:ext cx="5400229" cy="4932230"/>
            </a:xfrm>
            <a:prstGeom prst="roundRect">
              <a:avLst/>
            </a:prstGeom>
            <a:solidFill>
              <a:schemeClr val="bg1"/>
            </a:solidFill>
            <a:ln w="73025">
              <a:solidFill>
                <a:srgbClr val="C3A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2400" b="1" dirty="0">
                <a:solidFill>
                  <a:srgbClr val="374997"/>
                </a:solidFill>
                <a:latin typeface="Century Gothic" panose="020B0502020202020204" pitchFamily="34" charset="0"/>
              </a:endParaRPr>
            </a:p>
            <a:p>
              <a:endParaRPr lang="fr-FR" sz="2400" b="1" dirty="0">
                <a:solidFill>
                  <a:srgbClr val="374997"/>
                </a:solidFill>
                <a:latin typeface="Century Gothic" panose="020B0502020202020204" pitchFamily="34" charset="0"/>
              </a:endParaRPr>
            </a:p>
            <a:p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</a:rPr>
                <a:t>Comparer des longueurs avec du papier calque :</a:t>
              </a:r>
            </a:p>
            <a:p>
              <a:r>
                <a:rPr lang="fr-FR" sz="2000" dirty="0">
                  <a:solidFill>
                    <a:srgbClr val="E50C67"/>
                  </a:solidFill>
                  <a:latin typeface="Century Gothic" panose="020B0502020202020204" pitchFamily="34" charset="0"/>
                </a:rPr>
                <a:t>On peut comparer des longueurs à l’aide de ficelle, de papier calque ou bien d’un compas.</a:t>
              </a:r>
            </a:p>
            <a:p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</a:rPr>
                <a:t>Comment faire pour comparer le périmètre de deux figures ?</a:t>
              </a:r>
            </a:p>
            <a:p>
              <a:r>
                <a:rPr lang="fr-FR" sz="2000" dirty="0">
                  <a:solidFill>
                    <a:srgbClr val="E50C67"/>
                  </a:solidFill>
                  <a:latin typeface="Century Gothic" panose="020B0502020202020204" pitchFamily="34" charset="0"/>
                </a:rPr>
                <a:t>Pour comparer deux périmètres, je peux comparer leurs longueurs avec la technique du report.</a:t>
              </a:r>
            </a:p>
            <a:p>
              <a:r>
                <a:rPr lang="fr-FR" sz="2000" dirty="0">
                  <a:solidFill>
                    <a:srgbClr val="E50C67"/>
                  </a:solidFill>
                  <a:latin typeface="Century Gothic" panose="020B0502020202020204" pitchFamily="34" charset="0"/>
                </a:rPr>
                <a:t>Je peux également faire la somme des longueurs de ses côtés. </a:t>
              </a:r>
              <a:endParaRPr lang="fr-FR" sz="2400" b="1" dirty="0">
                <a:solidFill>
                  <a:srgbClr val="374997"/>
                </a:solidFill>
                <a:latin typeface="Century Gothic" panose="020B0502020202020204" pitchFamily="34" charset="0"/>
              </a:endParaRPr>
            </a:p>
            <a:p>
              <a:endParaRPr lang="fr-FR" sz="2000" b="1" dirty="0">
                <a:solidFill>
                  <a:srgbClr val="C3A7BA"/>
                </a:solidFill>
                <a:latin typeface="Century Gothic" panose="020B0502020202020204" pitchFamily="34" charset="0"/>
              </a:endParaRPr>
            </a:p>
            <a:p>
              <a:endParaRPr lang="fr-FR" sz="2400" b="1" dirty="0">
                <a:solidFill>
                  <a:srgbClr val="374997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247D880F-552B-124C-840E-8E27F8653C03}"/>
                </a:ext>
              </a:extLst>
            </p:cNvPr>
            <p:cNvSpPr/>
            <p:nvPr/>
          </p:nvSpPr>
          <p:spPr>
            <a:xfrm>
              <a:off x="6154462" y="632360"/>
              <a:ext cx="5400229" cy="4932230"/>
            </a:xfrm>
            <a:prstGeom prst="roundRect">
              <a:avLst/>
            </a:prstGeom>
            <a:solidFill>
              <a:schemeClr val="bg1"/>
            </a:solidFill>
            <a:ln w="73025">
              <a:solidFill>
                <a:srgbClr val="C3A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</a:rPr>
                <a:t>Qui peut rappeler les formules pour calculer le périmètre d’un rectangle ? </a:t>
              </a:r>
            </a:p>
            <a:p>
              <a:r>
                <a:rPr lang="fr-FR" sz="2000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longueur de la largeur + longueur de la largeur + longueur de la longueur + longueur de la longueur</a:t>
              </a:r>
            </a:p>
            <a:p>
              <a:r>
                <a:rPr lang="fr-FR" sz="2000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 </a:t>
              </a:r>
              <a:r>
                <a:rPr lang="fr-FR" sz="20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= (longueur x 2) + (largeur x 2).</a:t>
              </a:r>
            </a:p>
            <a:p>
              <a:r>
                <a:rPr lang="fr-FR" sz="2400" b="1" dirty="0">
                  <a:solidFill>
                    <a:srgbClr val="374997"/>
                  </a:solidFill>
                  <a:latin typeface="Century Gothic" panose="020B0502020202020204" pitchFamily="34" charset="0"/>
                </a:rPr>
                <a:t>Qui peut rappeler les formules pour calculer le périmètre d’un carré ?</a:t>
              </a:r>
            </a:p>
            <a:p>
              <a:r>
                <a:rPr lang="fr-FR" sz="2000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longueur du côté + longueur du côté + longueur du côté + longueur du côté</a:t>
              </a:r>
            </a:p>
            <a:p>
              <a:r>
                <a:rPr lang="fr-FR" sz="20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= longueur du côté x 4.</a:t>
              </a:r>
              <a:endParaRPr lang="fr-FR" sz="2400" b="1" dirty="0">
                <a:solidFill>
                  <a:srgbClr val="374997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3A7A4C8-6473-1D46-B9D2-83752E021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1CD8800-38BA-034D-9778-CDEEACE42714}"/>
              </a:ext>
            </a:extLst>
          </p:cNvPr>
          <p:cNvGrpSpPr/>
          <p:nvPr/>
        </p:nvGrpSpPr>
        <p:grpSpPr>
          <a:xfrm>
            <a:off x="2586727" y="794089"/>
            <a:ext cx="993318" cy="497136"/>
            <a:chOff x="1778000" y="2070542"/>
            <a:chExt cx="1929892" cy="111132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7BEF2BA9-E3A2-9142-8442-FF85A0AF8EE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7D5600D-7461-444B-8173-628364F8A9D5}"/>
                </a:ext>
              </a:extLst>
            </p:cNvPr>
            <p:cNvSpPr txBox="1"/>
            <p:nvPr/>
          </p:nvSpPr>
          <p:spPr>
            <a:xfrm>
              <a:off x="1989381" y="2218770"/>
              <a:ext cx="1494991" cy="685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E50C67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CM1</a:t>
              </a:r>
            </a:p>
          </p:txBody>
        </p:sp>
      </p:grp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EE58129D-057F-2241-9F31-D0CCCB61580F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Synthèse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26D9C54-6003-434A-8B52-EEF017F50DD8}"/>
              </a:ext>
            </a:extLst>
          </p:cNvPr>
          <p:cNvGrpSpPr/>
          <p:nvPr/>
        </p:nvGrpSpPr>
        <p:grpSpPr>
          <a:xfrm>
            <a:off x="8503157" y="794089"/>
            <a:ext cx="993318" cy="497136"/>
            <a:chOff x="1778000" y="2070542"/>
            <a:chExt cx="1929892" cy="1111320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E0114653-C947-FE42-B010-2D362DC4AD21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3057C0F0-3DB1-FC4D-89C6-1AFD99F7F243}"/>
                </a:ext>
              </a:extLst>
            </p:cNvPr>
            <p:cNvSpPr txBox="1"/>
            <p:nvPr/>
          </p:nvSpPr>
          <p:spPr>
            <a:xfrm>
              <a:off x="1989381" y="2218770"/>
              <a:ext cx="1494991" cy="894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23228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B054D0A-DBAC-F341-9110-49A749A94D53}"/>
              </a:ext>
            </a:extLst>
          </p:cNvPr>
          <p:cNvSpPr/>
          <p:nvPr/>
        </p:nvSpPr>
        <p:spPr>
          <a:xfrm>
            <a:off x="933796" y="1933101"/>
            <a:ext cx="10324408" cy="3706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A148CBF-090F-C448-A1E7-A536524E1D77}"/>
              </a:ext>
            </a:extLst>
          </p:cNvPr>
          <p:cNvSpPr txBox="1"/>
          <p:nvPr/>
        </p:nvSpPr>
        <p:spPr>
          <a:xfrm>
            <a:off x="1210579" y="3185965"/>
            <a:ext cx="9770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MÉMO</a:t>
            </a:r>
            <a:endParaRPr lang="fr-FR" sz="7200" dirty="0">
              <a:latin typeface="Century Gothic" panose="020B0502020202020204" pitchFamily="34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4D92F93-7446-6049-81A7-905B668C6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1EED22C-BDE3-3148-81C9-1A2E7F013567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Mémo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2386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4D92F93-7446-6049-81A7-905B668C6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1EED22C-BDE3-3148-81C9-1A2E7F013567}"/>
              </a:ext>
            </a:extLst>
          </p:cNvPr>
          <p:cNvSpPr/>
          <p:nvPr/>
        </p:nvSpPr>
        <p:spPr>
          <a:xfrm>
            <a:off x="111634" y="136526"/>
            <a:ext cx="1968178" cy="2086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 périmètres </a:t>
            </a:r>
          </a:p>
          <a:p>
            <a:pPr algn="ctr"/>
            <a:endParaRPr lang="fr-FR" sz="20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Mémo</a:t>
            </a:r>
          </a:p>
          <a:p>
            <a:pPr algn="ctr"/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CM1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2E0B954-0C4C-A04F-80CD-882951250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290" y="0"/>
            <a:ext cx="97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243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4D92F93-7446-6049-81A7-905B668C6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1EED22C-BDE3-3148-81C9-1A2E7F013567}"/>
              </a:ext>
            </a:extLst>
          </p:cNvPr>
          <p:cNvSpPr/>
          <p:nvPr/>
        </p:nvSpPr>
        <p:spPr>
          <a:xfrm>
            <a:off x="111634" y="136526"/>
            <a:ext cx="1968178" cy="2086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 périmètres </a:t>
            </a:r>
          </a:p>
          <a:p>
            <a:pPr algn="ctr"/>
            <a:endParaRPr lang="fr-FR" sz="2000" b="1" dirty="0">
              <a:solidFill>
                <a:srgbClr val="374997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FR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Mémo</a:t>
            </a:r>
          </a:p>
          <a:p>
            <a:pPr algn="ctr"/>
            <a:r>
              <a:rPr lang="fr-FR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CM2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1452B8-929F-EE42-B3F7-5FCD40EA1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184" y="0"/>
            <a:ext cx="9721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89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AB9329C-65B0-FA46-B3BE-B8B61A0F41CA}"/>
              </a:ext>
            </a:extLst>
          </p:cNvPr>
          <p:cNvSpPr/>
          <p:nvPr/>
        </p:nvSpPr>
        <p:spPr>
          <a:xfrm>
            <a:off x="7201265" y="1185483"/>
            <a:ext cx="4736326" cy="51708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Vous allez effectuer les deux premières questions de la mission seuls, puis vous vous mettrez par deux pour confronter vos réponses et répondre à la 3</a:t>
            </a:r>
            <a:r>
              <a:rPr lang="fr-FR" sz="3200" baseline="30000" dirty="0">
                <a:solidFill>
                  <a:srgbClr val="374997"/>
                </a:solidFill>
                <a:latin typeface="Century Gothic" panose="020B0502020202020204" pitchFamily="34" charset="0"/>
              </a:rPr>
              <a:t>e</a:t>
            </a:r>
            <a:r>
              <a:rPr lang="fr-FR" sz="3200" dirty="0">
                <a:solidFill>
                  <a:srgbClr val="374997"/>
                </a:solidFill>
                <a:latin typeface="Century Gothic" panose="020B0502020202020204" pitchFamily="34" charset="0"/>
              </a:rPr>
              <a:t> question.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A5007C-B56F-2A48-BD2B-7440345D7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AF83F57-8DDB-7442-8C93-2E8968093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4" y="1196961"/>
            <a:ext cx="7023467" cy="5170867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CFD0FA4-5803-7B4F-8628-9FA06FC7524E}"/>
              </a:ext>
            </a:extLst>
          </p:cNvPr>
          <p:cNvSpPr/>
          <p:nvPr/>
        </p:nvSpPr>
        <p:spPr>
          <a:xfrm>
            <a:off x="111634" y="129054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Longueurs,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3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56A1FDA-8175-1B44-B730-81F2053E3751}"/>
              </a:ext>
            </a:extLst>
          </p:cNvPr>
          <p:cNvGrpSpPr/>
          <p:nvPr/>
        </p:nvGrpSpPr>
        <p:grpSpPr>
          <a:xfrm>
            <a:off x="103076" y="98856"/>
            <a:ext cx="1303528" cy="648830"/>
            <a:chOff x="1778000" y="2070542"/>
            <a:chExt cx="1929892" cy="111132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0D9D508-45AF-2F41-8201-C90DCE1ACB9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EDDDF2A-B9AF-0243-90CB-E93A87E6A6EA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03738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42D4ADD-8991-5E48-9A25-985E81206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4" y="852481"/>
            <a:ext cx="5840571" cy="578906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6B7A6CF-5E03-8641-8A4B-9A8BD84970E3}"/>
              </a:ext>
            </a:extLst>
          </p:cNvPr>
          <p:cNvSpPr txBox="1"/>
          <p:nvPr/>
        </p:nvSpPr>
        <p:spPr>
          <a:xfrm>
            <a:off x="2825016" y="852481"/>
            <a:ext cx="294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374997"/>
                </a:solidFill>
                <a:latin typeface="Century Gothic" panose="020B0502020202020204" pitchFamily="34" charset="0"/>
              </a:rPr>
              <a:t>Manuel p.58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6AAFEB8-F008-9D4F-8181-4506DDC1D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9230"/>
            <a:ext cx="4114800" cy="365125"/>
          </a:xfrm>
        </p:spPr>
        <p:txBody>
          <a:bodyPr/>
          <a:lstStyle/>
          <a:p>
            <a:r>
              <a:rPr lang="fr-FR" dirty="0" err="1"/>
              <a:t>www.maitresseherisson.com</a:t>
            </a:r>
            <a:endParaRPr lang="fr-FR" dirty="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0727ECA-995E-1C48-B0DB-3AD05F5C41D3}"/>
              </a:ext>
            </a:extLst>
          </p:cNvPr>
          <p:cNvSpPr/>
          <p:nvPr/>
        </p:nvSpPr>
        <p:spPr>
          <a:xfrm>
            <a:off x="111634" y="136525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 et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Retour sur la situation de référence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504E48D-FBA6-B247-B06A-C5772A846F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66" t="36488" r="8798" b="21139"/>
          <a:stretch/>
        </p:blipFill>
        <p:spPr>
          <a:xfrm>
            <a:off x="5998702" y="2299214"/>
            <a:ext cx="6146800" cy="28956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BC017B8-8321-2841-918E-96577ED618FC}"/>
              </a:ext>
            </a:extLst>
          </p:cNvPr>
          <p:cNvSpPr txBox="1"/>
          <p:nvPr/>
        </p:nvSpPr>
        <p:spPr>
          <a:xfrm>
            <a:off x="7590435" y="1315626"/>
            <a:ext cx="2963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Manuel p.67</a:t>
            </a:r>
          </a:p>
        </p:txBody>
      </p:sp>
    </p:spTree>
    <p:extLst>
      <p:ext uri="{BB962C8B-B14F-4D97-AF65-F5344CB8AC3E}">
        <p14:creationId xmlns:p14="http://schemas.microsoft.com/office/powerpoint/2010/main" val="823643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45ED731-853C-9A47-85BC-13C0C31581FD}"/>
              </a:ext>
            </a:extLst>
          </p:cNvPr>
          <p:cNvSpPr txBox="1"/>
          <p:nvPr/>
        </p:nvSpPr>
        <p:spPr>
          <a:xfrm>
            <a:off x="9093220" y="1340492"/>
            <a:ext cx="28360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Vous devrez trouver les calculs les plus courts possibles pour calculer les périmètres des différents polygones.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FE4589A-2C7B-E149-932D-3A568745B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097CA4A-39FF-BC46-A4C2-B1BB30E7A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601" y="817289"/>
            <a:ext cx="7534562" cy="5547148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61B5437-268E-9C4B-B123-C491BCBA81DC}"/>
              </a:ext>
            </a:extLst>
          </p:cNvPr>
          <p:cNvSpPr/>
          <p:nvPr/>
        </p:nvSpPr>
        <p:spPr>
          <a:xfrm>
            <a:off x="111634" y="129054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Longueurs,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3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033136A-1B9F-CB46-858C-F52EF41A392C}"/>
              </a:ext>
            </a:extLst>
          </p:cNvPr>
          <p:cNvGrpSpPr/>
          <p:nvPr/>
        </p:nvGrpSpPr>
        <p:grpSpPr>
          <a:xfrm>
            <a:off x="103076" y="98856"/>
            <a:ext cx="1303528" cy="648830"/>
            <a:chOff x="1778000" y="2070542"/>
            <a:chExt cx="1929892" cy="111132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14DF241-B034-904A-A23E-298A9047E5AB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6B9458B-1BF5-D643-BA71-BC59D61A268C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5762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19D6501-1675-DD47-911E-DDAC11A04BE2}"/>
              </a:ext>
            </a:extLst>
          </p:cNvPr>
          <p:cNvSpPr/>
          <p:nvPr/>
        </p:nvSpPr>
        <p:spPr>
          <a:xfrm>
            <a:off x="933796" y="1969414"/>
            <a:ext cx="10324408" cy="37060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MISE EN COMMUN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81BE7C-1569-B146-B7DB-2CDF1A98B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196B197-2688-794C-AEFF-CF8721A10897}"/>
              </a:ext>
            </a:extLst>
          </p:cNvPr>
          <p:cNvSpPr/>
          <p:nvPr/>
        </p:nvSpPr>
        <p:spPr>
          <a:xfrm>
            <a:off x="111634" y="129054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Longueurs,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3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793E4A9-E868-7B4E-9674-37CE3FF50954}"/>
              </a:ext>
            </a:extLst>
          </p:cNvPr>
          <p:cNvGrpSpPr/>
          <p:nvPr/>
        </p:nvGrpSpPr>
        <p:grpSpPr>
          <a:xfrm>
            <a:off x="103076" y="98856"/>
            <a:ext cx="1303528" cy="648830"/>
            <a:chOff x="1778000" y="2070542"/>
            <a:chExt cx="1929892" cy="111132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6962827-0BD0-AE47-AD63-CFE150055AA0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9C09D2A-C059-D640-B92E-0624E7A9A96D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0214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97E24-985C-B34E-AB0A-D376E02454E8}"/>
              </a:ext>
            </a:extLst>
          </p:cNvPr>
          <p:cNvSpPr/>
          <p:nvPr/>
        </p:nvSpPr>
        <p:spPr>
          <a:xfrm>
            <a:off x="-6509" y="0"/>
            <a:ext cx="12192000" cy="6858000"/>
          </a:xfrm>
          <a:prstGeom prst="rect">
            <a:avLst/>
          </a:prstGeom>
          <a:solidFill>
            <a:srgbClr val="A7E8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377305F-3D49-614C-A700-2D01B4D126D2}"/>
              </a:ext>
            </a:extLst>
          </p:cNvPr>
          <p:cNvSpPr/>
          <p:nvPr/>
        </p:nvSpPr>
        <p:spPr>
          <a:xfrm>
            <a:off x="4589054" y="2420929"/>
            <a:ext cx="7388292" cy="42797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Carrés : </a:t>
            </a:r>
          </a:p>
          <a:p>
            <a:endParaRPr lang="fr-FR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fr-FR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fr-FR" sz="3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Rectangles :</a:t>
            </a:r>
            <a:endParaRPr lang="fr-FR" sz="36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fr-FR" sz="4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fr-FR" sz="4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fr-FR" sz="4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2F64EB9-331D-E949-AE5C-36E07A926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www.maitresseherisson.com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0222C3-BDA4-8046-9D3F-4FC690936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45" y="1145522"/>
            <a:ext cx="3947796" cy="550455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0F5D5B4-103B-F54B-9739-D1B4E012F3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7512" b="-7256"/>
          <a:stretch/>
        </p:blipFill>
        <p:spPr>
          <a:xfrm>
            <a:off x="4589054" y="1160785"/>
            <a:ext cx="6084381" cy="1198693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D896E5B-0F3C-A24D-B47F-C181CB4F06A9}"/>
              </a:ext>
            </a:extLst>
          </p:cNvPr>
          <p:cNvSpPr/>
          <p:nvPr/>
        </p:nvSpPr>
        <p:spPr>
          <a:xfrm>
            <a:off x="111634" y="129054"/>
            <a:ext cx="11817656" cy="5785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749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374997"/>
                </a:solidFill>
                <a:latin typeface="Century Gothic" panose="020B0502020202020204" pitchFamily="34" charset="0"/>
              </a:rPr>
              <a:t>Longueurs, périmètres – </a:t>
            </a:r>
            <a:r>
              <a:rPr lang="fr-FR" sz="2800" b="1" dirty="0">
                <a:solidFill>
                  <a:srgbClr val="E50C67"/>
                </a:solidFill>
                <a:latin typeface="Century Gothic" panose="020B0502020202020204" pitchFamily="34" charset="0"/>
              </a:rPr>
              <a:t>Mission 3</a:t>
            </a:r>
            <a:endParaRPr lang="fr-FR" sz="2800" b="1" dirty="0">
              <a:solidFill>
                <a:srgbClr val="C3A7BA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87C28AE-F9C3-E84D-A231-2979323A898A}"/>
              </a:ext>
            </a:extLst>
          </p:cNvPr>
          <p:cNvGrpSpPr/>
          <p:nvPr/>
        </p:nvGrpSpPr>
        <p:grpSpPr>
          <a:xfrm>
            <a:off x="103076" y="98856"/>
            <a:ext cx="1303528" cy="648830"/>
            <a:chOff x="1778000" y="2070542"/>
            <a:chExt cx="1929892" cy="111132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914DBEBB-7D1A-674D-A509-CE459FEB970C}"/>
                </a:ext>
              </a:extLst>
            </p:cNvPr>
            <p:cNvSpPr/>
            <p:nvPr/>
          </p:nvSpPr>
          <p:spPr>
            <a:xfrm>
              <a:off x="1778000" y="2070542"/>
              <a:ext cx="1929892" cy="11113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749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33A40BD-4D3A-C143-851A-408E85434413}"/>
                </a:ext>
              </a:extLst>
            </p:cNvPr>
            <p:cNvSpPr txBox="1"/>
            <p:nvPr/>
          </p:nvSpPr>
          <p:spPr>
            <a:xfrm>
              <a:off x="1989380" y="2241482"/>
              <a:ext cx="1494992" cy="8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Baloo" panose="03080902040302020200" pitchFamily="66" charset="77"/>
                </a:rPr>
                <a:t>CM2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43201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1605</TotalTime>
  <Words>2737</Words>
  <Application>Microsoft Macintosh PowerPoint</Application>
  <PresentationFormat>Grand écran</PresentationFormat>
  <Paragraphs>518</Paragraphs>
  <Slides>60</Slides>
  <Notes>0</Notes>
  <HiddenSlides>0</HiddenSlides>
  <MMClips>2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60</vt:i4>
      </vt:variant>
    </vt:vector>
  </HeadingPairs>
  <TitlesOfParts>
    <vt:vector size="67" baseType="lpstr">
      <vt:lpstr>Arial</vt:lpstr>
      <vt:lpstr>Calibri</vt:lpstr>
      <vt:lpstr>Calibri Light</vt:lpstr>
      <vt:lpstr>Cambria Math</vt:lpstr>
      <vt:lpstr>Century Gothic</vt:lpstr>
      <vt:lpstr>Thème Office</vt:lpstr>
      <vt:lpstr>PBrush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51</cp:revision>
  <dcterms:created xsi:type="dcterms:W3CDTF">2021-08-14T07:02:46Z</dcterms:created>
  <dcterms:modified xsi:type="dcterms:W3CDTF">2022-08-14T21:45:22Z</dcterms:modified>
</cp:coreProperties>
</file>