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8" r:id="rId2"/>
    <p:sldId id="385" r:id="rId3"/>
    <p:sldId id="387" r:id="rId4"/>
    <p:sldId id="389" r:id="rId5"/>
    <p:sldId id="261" r:id="rId6"/>
    <p:sldId id="390" r:id="rId7"/>
    <p:sldId id="391" r:id="rId8"/>
    <p:sldId id="392" r:id="rId9"/>
    <p:sldId id="393" r:id="rId10"/>
    <p:sldId id="395" r:id="rId11"/>
    <p:sldId id="394" r:id="rId12"/>
    <p:sldId id="270" r:id="rId13"/>
    <p:sldId id="316" r:id="rId14"/>
    <p:sldId id="323" r:id="rId15"/>
    <p:sldId id="324" r:id="rId16"/>
    <p:sldId id="491" r:id="rId17"/>
    <p:sldId id="278" r:id="rId18"/>
    <p:sldId id="428" r:id="rId19"/>
    <p:sldId id="279" r:id="rId20"/>
    <p:sldId id="427" r:id="rId21"/>
    <p:sldId id="304" r:id="rId22"/>
    <p:sldId id="320" r:id="rId23"/>
    <p:sldId id="321" r:id="rId24"/>
    <p:sldId id="322" r:id="rId25"/>
    <p:sldId id="409" r:id="rId26"/>
    <p:sldId id="410" r:id="rId27"/>
    <p:sldId id="492" r:id="rId28"/>
    <p:sldId id="494" r:id="rId29"/>
    <p:sldId id="496" r:id="rId30"/>
    <p:sldId id="495" r:id="rId31"/>
    <p:sldId id="497" r:id="rId32"/>
    <p:sldId id="433" r:id="rId33"/>
    <p:sldId id="498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99" r:id="rId57"/>
    <p:sldId id="353" r:id="rId58"/>
    <p:sldId id="354" r:id="rId59"/>
    <p:sldId id="474" r:id="rId60"/>
    <p:sldId id="360" r:id="rId61"/>
    <p:sldId id="500" r:id="rId62"/>
    <p:sldId id="501" r:id="rId63"/>
    <p:sldId id="479" r:id="rId64"/>
    <p:sldId id="480" r:id="rId65"/>
    <p:sldId id="483" r:id="rId66"/>
    <p:sldId id="484" r:id="rId67"/>
    <p:sldId id="485" r:id="rId68"/>
    <p:sldId id="486" r:id="rId69"/>
    <p:sldId id="487" r:id="rId70"/>
    <p:sldId id="488" r:id="rId71"/>
    <p:sldId id="489" r:id="rId72"/>
    <p:sldId id="482" r:id="rId73"/>
    <p:sldId id="502" r:id="rId74"/>
    <p:sldId id="504" r:id="rId75"/>
    <p:sldId id="493" r:id="rId76"/>
    <p:sldId id="505" r:id="rId7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C67"/>
    <a:srgbClr val="374997"/>
    <a:srgbClr val="C3A7BA"/>
    <a:srgbClr val="FFF5CE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6"/>
    <p:restoredTop sz="96005"/>
  </p:normalViewPr>
  <p:slideViewPr>
    <p:cSldViewPr snapToGrid="0" snapToObjects="1">
      <p:cViewPr>
        <p:scale>
          <a:sx n="104" d="100"/>
          <a:sy n="104" d="100"/>
        </p:scale>
        <p:origin x="96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14/08/2022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14/08/2022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5094-8844-1142-B6D6-C1711C70F132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0CF-AEEE-2A47-BBE7-32702F1EFD67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FDFF-D9FD-7D4C-8A03-9D4B7D26A5CB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5EC0-1591-6749-9495-193617082A7F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A0DE-EF07-D64D-A72C-F5137F2B7888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33CDF-9928-9C49-9ACF-0BBE87BF8973}" type="datetime1">
              <a:rPr lang="fr-FR" smtClean="0"/>
              <a:t>14/08/2022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8CB1A-AD73-2644-A361-6DA9D54DD4B5}" type="datetime1">
              <a:rPr lang="fr-FR" smtClean="0"/>
              <a:t>14/08/2022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EC32-50AD-5249-8F72-5745981D28A2}" type="datetime1">
              <a:rPr lang="fr-FR" smtClean="0"/>
              <a:t>14/08/2022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B264-FB30-0044-AF68-A63B8615BB90}" type="datetime1">
              <a:rPr lang="fr-FR" smtClean="0"/>
              <a:t>14/08/2022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0C2C-83FB-AC4A-A1CE-FBAFFC1399C8}" type="datetime1">
              <a:rPr lang="fr-FR" smtClean="0"/>
              <a:t>14/08/2022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9F1-927C-8644-A58F-365AB1B9016D}" type="datetime1">
              <a:rPr lang="fr-FR" smtClean="0"/>
              <a:t>14/08/2022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B3DA-03F3-9648-B357-8F512C8DE243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nlNSGkXgTQ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908EAF-8C7D-4541-AFED-11C0ACCFF061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170795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AB9329C-65B0-FA46-B3BE-B8B61A0F41CA}"/>
              </a:ext>
            </a:extLst>
          </p:cNvPr>
          <p:cNvSpPr/>
          <p:nvPr/>
        </p:nvSpPr>
        <p:spPr>
          <a:xfrm>
            <a:off x="1540557" y="2540998"/>
            <a:ext cx="9110886" cy="1774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374997"/>
                </a:solidFill>
                <a:latin typeface="Century Gothic" panose="020B0502020202020204" pitchFamily="34" charset="0"/>
              </a:rPr>
              <a:t>De quoi est composée une droite graduée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AC5C94-370D-7B42-A5A2-B56F78806A37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4C050F-4F52-FB41-BA1D-6772140F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920110-8B0C-3845-AB2F-3EF8E719D209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16225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AC5C94-370D-7B42-A5A2-B56F78806A37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25C727D-0C07-0744-913A-FE85DB60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86" y="1003169"/>
            <a:ext cx="9880010" cy="531121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E97036-B821-904C-A26C-CAA4744E1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EDA5FA1-1D1D-C745-B4E0-09AE7E6E6FFB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r>
              <a:rPr lang="fr-FR" sz="32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 – </a:t>
            </a:r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 retiens</a:t>
            </a:r>
          </a:p>
        </p:txBody>
      </p:sp>
    </p:spTree>
    <p:extLst>
      <p:ext uri="{BB962C8B-B14F-4D97-AF65-F5344CB8AC3E}">
        <p14:creationId xmlns:p14="http://schemas.microsoft.com/office/powerpoint/2010/main" val="180783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31EC70-00A0-A749-878D-14409E86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94" y="803429"/>
            <a:ext cx="8198611" cy="5899829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275D86-1C8F-0A43-904E-F996E757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0310C32-E246-1143-AC89-139C79517D3A}"/>
              </a:ext>
            </a:extLst>
          </p:cNvPr>
          <p:cNvSpPr/>
          <p:nvPr/>
        </p:nvSpPr>
        <p:spPr>
          <a:xfrm>
            <a:off x="180663" y="154742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2 -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</p:spTree>
    <p:extLst>
      <p:ext uri="{BB962C8B-B14F-4D97-AF65-F5344CB8AC3E}">
        <p14:creationId xmlns:p14="http://schemas.microsoft.com/office/powerpoint/2010/main" val="208819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99196C-F1C4-8F46-B0E9-33139C0A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8228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76044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 et soustraire des nombres entiers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46055" y="1568610"/>
            <a:ext cx="5610392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posé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9A0EC9-ACA8-7F45-8FE2-C95F2B876F6A}"/>
              </a:ext>
            </a:extLst>
          </p:cNvPr>
          <p:cNvGrpSpPr/>
          <p:nvPr/>
        </p:nvGrpSpPr>
        <p:grpSpPr>
          <a:xfrm>
            <a:off x="933796" y="5711291"/>
            <a:ext cx="10324408" cy="742604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7EC8006-D8F9-6D4E-AF28-29AF7BD953E5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0E693-40B6-2B43-B7AF-4C85AFE5AAC6}"/>
                </a:ext>
              </a:extLst>
            </p:cNvPr>
            <p:cNvSpPr/>
            <p:nvPr/>
          </p:nvSpPr>
          <p:spPr>
            <a:xfrm>
              <a:off x="1219200" y="5872480"/>
              <a:ext cx="770180" cy="449205"/>
            </a:xfrm>
            <a:prstGeom prst="rect">
              <a:avLst/>
            </a:prstGeom>
            <a:solidFill>
              <a:srgbClr val="374997"/>
            </a:solidFill>
            <a:ln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05DB25-A4DE-0A43-88B5-0A46C076DE76}"/>
                </a:ext>
              </a:extLst>
            </p:cNvPr>
            <p:cNvSpPr/>
            <p:nvPr/>
          </p:nvSpPr>
          <p:spPr>
            <a:xfrm>
              <a:off x="6782033" y="5857989"/>
              <a:ext cx="770180" cy="449205"/>
            </a:xfrm>
            <a:prstGeom prst="rect">
              <a:avLst/>
            </a:prstGeom>
            <a:solidFill>
              <a:srgbClr val="C3A7BA"/>
            </a:solidFill>
            <a:ln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18A4D9F-9CF5-964D-B2B9-CFA24A19525C}"/>
                </a:ext>
              </a:extLst>
            </p:cNvPr>
            <p:cNvSpPr txBox="1"/>
            <p:nvPr/>
          </p:nvSpPr>
          <p:spPr>
            <a:xfrm>
              <a:off x="2143252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avec l’enseignante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E10026D-998F-F84E-B26C-92B48CADD807}"/>
                </a:ext>
              </a:extLst>
            </p:cNvPr>
            <p:cNvSpPr txBox="1"/>
            <p:nvPr/>
          </p:nvSpPr>
          <p:spPr>
            <a:xfrm>
              <a:off x="7709320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en autonomie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02858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0022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entiers :</a:t>
            </a:r>
          </a:p>
          <a:p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176542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posé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23354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809951-EE85-6442-A041-E5C4DB66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150637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DE0E5BB-E4A9-EF48-88BD-4CCC58C62A2D}"/>
              </a:ext>
            </a:extLst>
          </p:cNvPr>
          <p:cNvSpPr/>
          <p:nvPr/>
        </p:nvSpPr>
        <p:spPr>
          <a:xfrm>
            <a:off x="180663" y="154742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La droite graduée -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E2DBD5-D3CD-2749-AD97-777E661362D3}"/>
              </a:ext>
            </a:extLst>
          </p:cNvPr>
          <p:cNvSpPr txBox="1"/>
          <p:nvPr/>
        </p:nvSpPr>
        <p:spPr>
          <a:xfrm>
            <a:off x="2601708" y="888067"/>
            <a:ext cx="697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Ex. 15, 18 et 21 p. 13 - Ex. 24 p.14 - BONUS : Ex. 20 p.13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1066AF5-BAD4-D04A-87D9-1A84A2B55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3" y="1442918"/>
            <a:ext cx="3699546" cy="347701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0D686B1-FA5A-6148-92D8-B4725DE9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63" y="4974120"/>
            <a:ext cx="3699546" cy="103102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89CF4D3-137F-F044-A07E-248AE3C12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624" y="1442917"/>
            <a:ext cx="3810201" cy="211677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618D72-74C4-3A40-976A-5F98554DC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623" y="3626503"/>
            <a:ext cx="3810201" cy="256400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D6325AC-2EA8-5E40-9AF2-35FD04B9F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454017"/>
            <a:ext cx="3793704" cy="427861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C29D340-1D5B-AF48-8DF4-FAE6984D8216}"/>
              </a:ext>
            </a:extLst>
          </p:cNvPr>
          <p:cNvGrpSpPr/>
          <p:nvPr/>
        </p:nvGrpSpPr>
        <p:grpSpPr>
          <a:xfrm>
            <a:off x="193681" y="735311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86BC694-A2EA-A24E-AE1C-EF37316D8BB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87D0383-CFD9-BA42-B329-58BD619C23B1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14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792480" y="1626136"/>
            <a:ext cx="1060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Sur ton cahier de brouillon, pose et résous cette division :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639 : 5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845F4E-46A1-A142-9EB2-8BC1ECA4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7B44026-260D-AD4B-8C52-B48DC5AAD303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C170CB0-0DC5-0446-BDFA-F25E7245A676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C589DF3-572D-4C4B-8953-B19D8F269CFD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72A2FBC-C873-E444-B4FA-A8C848D65590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564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CE0F92-B262-E743-A0B4-0F18F0BF6BB3}"/>
              </a:ext>
            </a:extLst>
          </p:cNvPr>
          <p:cNvSpPr/>
          <p:nvPr/>
        </p:nvSpPr>
        <p:spPr>
          <a:xfrm>
            <a:off x="279706" y="2653989"/>
            <a:ext cx="11619570" cy="1873405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Peux-tu expliquer comment on effectue une division avec un diviseur à un chiffre ?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CCDC67-ECB9-4F47-B11A-F9474FB8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D1127E6-DEB7-B342-A830-6FFB0842039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8951642-8088-1343-B835-945C30933379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21834BE-4D41-FB47-B73C-1E3E2E9C0BE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E15DE38-6302-6B46-BA7E-28DB69D31090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58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792480" y="1626136"/>
            <a:ext cx="10607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Century Gothic" panose="020B0502020202020204" pitchFamily="34" charset="0"/>
              </a:rPr>
              <a:t>639 : 5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FEA90A-A4BB-0C43-BF1D-8222E973C89F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A83DBB6-D95A-D548-A607-3D64BF0BB2E3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85E5A82-FF27-3E48-8203-462489B84E1D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9B9BD69-B398-634F-A762-906BBC02953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82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157C9C-A0EE-0340-9AD9-F5B20E9E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3" y="924056"/>
            <a:ext cx="8074031" cy="5797419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8CE458-C244-3448-9E7A-925D103E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26D662-8C61-3546-A72B-3E86BB220EB6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2A9DA2-F918-D744-B64D-0DDFCE93DBB6}"/>
              </a:ext>
            </a:extLst>
          </p:cNvPr>
          <p:cNvSpPr txBox="1"/>
          <p:nvPr/>
        </p:nvSpPr>
        <p:spPr>
          <a:xfrm>
            <a:off x="8448375" y="2304767"/>
            <a:ext cx="356296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i="1" u="sng" dirty="0">
                <a:solidFill>
                  <a:srgbClr val="C3A7BA"/>
                </a:solidFill>
              </a:rPr>
              <a:t>Objectifs</a:t>
            </a:r>
            <a:r>
              <a:rPr lang="fr-FR" sz="2000" i="1" dirty="0">
                <a:solidFill>
                  <a:srgbClr val="C3A7BA"/>
                </a:solidFill>
              </a:rPr>
              <a:t> :</a:t>
            </a:r>
          </a:p>
          <a:p>
            <a:pPr marL="571500" indent="-571500">
              <a:buFontTx/>
              <a:buChar char="-"/>
            </a:pPr>
            <a:r>
              <a:rPr lang="fr-FR" sz="2000" i="1" dirty="0">
                <a:solidFill>
                  <a:srgbClr val="C3A7BA"/>
                </a:solidFill>
              </a:rPr>
              <a:t>Connaître les éléments indispensables à la construction d’une droite graduée</a:t>
            </a:r>
          </a:p>
          <a:p>
            <a:pPr marL="571500" indent="-571500">
              <a:buFontTx/>
              <a:buChar char="-"/>
            </a:pPr>
            <a:r>
              <a:rPr lang="fr-FR" sz="2000" i="1" dirty="0">
                <a:solidFill>
                  <a:srgbClr val="C3A7BA"/>
                </a:solidFill>
              </a:rPr>
              <a:t>Lire et placer un repère sur une droite graduée</a:t>
            </a:r>
            <a:endParaRPr lang="fr-FR" sz="3600" dirty="0">
              <a:solidFill>
                <a:srgbClr val="C3A7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70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Média en ligne 3" descr="Module 4 : La division euclidienne">
            <a:hlinkClick r:id="" action="ppaction://media"/>
            <a:extLst>
              <a:ext uri="{FF2B5EF4-FFF2-40B4-BE49-F238E27FC236}">
                <a16:creationId xmlns:a16="http://schemas.microsoft.com/office/drawing/2014/main" id="{2E6034C4-DF2F-2140-A674-415E28065B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2950" y="404527"/>
            <a:ext cx="10486436" cy="5924836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1DEF4-E6FA-F442-944F-7B8B7C9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426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196372" y="1778852"/>
            <a:ext cx="112031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1) </a:t>
            </a:r>
            <a:r>
              <a:rPr lang="fr-FR" sz="2800" dirty="0">
                <a:solidFill>
                  <a:srgbClr val="374997"/>
                </a:solidFill>
              </a:rPr>
              <a:t>Partager d’abord le nombre de centaines</a:t>
            </a:r>
            <a:r>
              <a:rPr lang="fr-FR" dirty="0"/>
              <a:t>.</a:t>
            </a:r>
            <a:br>
              <a:rPr lang="fr-FR" dirty="0"/>
            </a:br>
            <a:endParaRPr lang="fr-FR" sz="2000" dirty="0"/>
          </a:p>
          <a:p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69D87F-46C9-A44F-9956-8FDD0E997BEE}"/>
              </a:ext>
            </a:extLst>
          </p:cNvPr>
          <p:cNvSpPr/>
          <p:nvPr/>
        </p:nvSpPr>
        <p:spPr>
          <a:xfrm>
            <a:off x="196372" y="2465397"/>
            <a:ext cx="7500793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En 6, combien de fois 5 ? 1 fois. </a:t>
            </a:r>
          </a:p>
          <a:p>
            <a:pPr algn="ctr"/>
            <a:endParaRPr lang="fr-FR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1c × 5 = 5. </a:t>
            </a: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6c – 5c = 1c. </a:t>
            </a:r>
          </a:p>
          <a:p>
            <a:pPr algn="ctr"/>
            <a:endParaRPr lang="fr-FR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Il reste 1 centaine (soit 10 dizaines) qu’on ajoute aux dizaines du dividende.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513450-932D-694E-A29E-8CDBD11D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" r="49845" b="-1"/>
          <a:stretch/>
        </p:blipFill>
        <p:spPr>
          <a:xfrm>
            <a:off x="7731619" y="1273494"/>
            <a:ext cx="4053068" cy="50151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16C9AC-C848-6E4F-8D36-453F62BF6379}"/>
              </a:ext>
            </a:extLst>
          </p:cNvPr>
          <p:cNvSpPr txBox="1"/>
          <p:nvPr/>
        </p:nvSpPr>
        <p:spPr>
          <a:xfrm>
            <a:off x="8068518" y="4136984"/>
            <a:ext cx="1584768" cy="17468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3B4069-AF12-1B4A-AAC6-6920ECA5ECAD}"/>
              </a:ext>
            </a:extLst>
          </p:cNvPr>
          <p:cNvSpPr txBox="1"/>
          <p:nvPr/>
        </p:nvSpPr>
        <p:spPr>
          <a:xfrm>
            <a:off x="8219954" y="5127585"/>
            <a:ext cx="1016643" cy="800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E8B021-21F5-2247-89BD-01763FB535D0}"/>
              </a:ext>
            </a:extLst>
          </p:cNvPr>
          <p:cNvSpPr txBox="1"/>
          <p:nvPr/>
        </p:nvSpPr>
        <p:spPr>
          <a:xfrm>
            <a:off x="10463379" y="3725119"/>
            <a:ext cx="1016643" cy="800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CA00C1-FD5C-904D-A52F-04D0A98BF00D}"/>
              </a:ext>
            </a:extLst>
          </p:cNvPr>
          <p:cNvSpPr txBox="1"/>
          <p:nvPr/>
        </p:nvSpPr>
        <p:spPr>
          <a:xfrm>
            <a:off x="8220918" y="5497974"/>
            <a:ext cx="622140" cy="538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6ABFDC-1192-4E44-A093-2312225E7670}"/>
              </a:ext>
            </a:extLst>
          </p:cNvPr>
          <p:cNvSpPr txBox="1"/>
          <p:nvPr/>
        </p:nvSpPr>
        <p:spPr>
          <a:xfrm>
            <a:off x="8860902" y="3710559"/>
            <a:ext cx="622140" cy="538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DB7D5F-2070-1A43-8424-3CE7B8D4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ACD1654-5424-A646-877C-F3FE4FBDEA6B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E12BA-8FDD-7740-A876-327FF6558029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CFBA959-14DD-D44A-8EE7-C666FFED758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05E671-7C7E-2E4A-8DE8-EAB5DEF43868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71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407313" y="1495383"/>
            <a:ext cx="10607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2) </a:t>
            </a:r>
            <a:r>
              <a:rPr lang="fr-FR" sz="2800" dirty="0">
                <a:solidFill>
                  <a:srgbClr val="374997"/>
                </a:solidFill>
              </a:rPr>
              <a:t>Partager ensuite le nombre de dizaines.</a:t>
            </a:r>
            <a:br>
              <a:rPr lang="fr-FR" sz="2800" dirty="0">
                <a:solidFill>
                  <a:srgbClr val="374997"/>
                </a:solidFill>
              </a:rPr>
            </a:br>
            <a:endParaRPr lang="fr-FR" sz="2800" dirty="0">
              <a:solidFill>
                <a:srgbClr val="374997"/>
              </a:solidFill>
            </a:endParaRPr>
          </a:p>
          <a:p>
            <a:endParaRPr lang="fr-FR" sz="2000" dirty="0"/>
          </a:p>
          <a:p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69D87F-46C9-A44F-9956-8FDD0E997BEE}"/>
              </a:ext>
            </a:extLst>
          </p:cNvPr>
          <p:cNvSpPr/>
          <p:nvPr/>
        </p:nvSpPr>
        <p:spPr>
          <a:xfrm>
            <a:off x="196372" y="2280213"/>
            <a:ext cx="5899628" cy="43359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13, combien de fois 5 ? 2 fois. </a:t>
            </a: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2d × 5 = 10d.</a:t>
            </a:r>
            <a:b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13d – 10d = 3d. </a:t>
            </a:r>
          </a:p>
          <a:p>
            <a:pPr algn="ctr"/>
            <a:endParaRPr lang="fr-FR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Il reste 3 dizaines (soit 30 </a:t>
            </a:r>
            <a:r>
              <a:rPr lang="fr-FR" sz="3200" i="1" dirty="0" err="1">
                <a:solidFill>
                  <a:schemeClr val="accent2">
                    <a:lumMod val="75000"/>
                  </a:schemeClr>
                </a:solidFill>
              </a:rPr>
              <a:t>unités</a:t>
            </a:r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) qu’on ajoute aux </a:t>
            </a:r>
            <a:r>
              <a:rPr lang="fr-FR" sz="3200" i="1" dirty="0" err="1">
                <a:solidFill>
                  <a:schemeClr val="accent2">
                    <a:lumMod val="75000"/>
                  </a:schemeClr>
                </a:solidFill>
              </a:rPr>
              <a:t>unités</a:t>
            </a:r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 du dividende.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B09F54-FBCE-CF46-B379-CD33B8A36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" r="49845" b="-1"/>
          <a:stretch/>
        </p:blipFill>
        <p:spPr>
          <a:xfrm>
            <a:off x="7731619" y="1273494"/>
            <a:ext cx="4053068" cy="50151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7E071A7-5B25-024C-8541-C99B3B114A47}"/>
              </a:ext>
            </a:extLst>
          </p:cNvPr>
          <p:cNvSpPr txBox="1"/>
          <p:nvPr/>
        </p:nvSpPr>
        <p:spPr>
          <a:xfrm>
            <a:off x="8080092" y="4942389"/>
            <a:ext cx="1642641" cy="924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417EE9-A6B7-3C47-9A07-AF160B19D0B6}"/>
              </a:ext>
            </a:extLst>
          </p:cNvPr>
          <p:cNvSpPr txBox="1"/>
          <p:nvPr/>
        </p:nvSpPr>
        <p:spPr>
          <a:xfrm>
            <a:off x="10881862" y="3620050"/>
            <a:ext cx="674842" cy="999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EB359B-0059-7742-B4A6-C6266E46C79A}"/>
              </a:ext>
            </a:extLst>
          </p:cNvPr>
          <p:cNvSpPr txBox="1"/>
          <p:nvPr/>
        </p:nvSpPr>
        <p:spPr>
          <a:xfrm>
            <a:off x="9179072" y="4520226"/>
            <a:ext cx="543662" cy="924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3505D2-87D5-434A-920E-1DDD4BD3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413BB8-8A4B-EE41-B2FE-2B2907B758A3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1C8EA80-E536-4D4B-8930-6355D5840392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5C5750BD-5DBD-E445-AD4F-A53FEE5E9F1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F3DE0AB-28EF-DF44-8268-2246104B3A0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88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581590" y="1535181"/>
            <a:ext cx="106070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3) </a:t>
            </a:r>
            <a:r>
              <a:rPr lang="fr-FR" sz="2800" dirty="0">
                <a:solidFill>
                  <a:srgbClr val="374997"/>
                </a:solidFill>
              </a:rPr>
              <a:t>Partager enfin les </a:t>
            </a:r>
            <a:r>
              <a:rPr lang="fr-FR" sz="2800" dirty="0" err="1">
                <a:solidFill>
                  <a:srgbClr val="374997"/>
                </a:solidFill>
              </a:rPr>
              <a:t>unités</a:t>
            </a:r>
            <a:r>
              <a:rPr lang="fr-FR" sz="2800" dirty="0">
                <a:solidFill>
                  <a:srgbClr val="374997"/>
                </a:solidFill>
              </a:rPr>
              <a:t>. </a:t>
            </a:r>
          </a:p>
          <a:p>
            <a:br>
              <a:rPr lang="fr-FR" sz="2800" dirty="0">
                <a:solidFill>
                  <a:srgbClr val="374997"/>
                </a:solidFill>
              </a:rPr>
            </a:br>
            <a:endParaRPr lang="fr-FR" sz="2800" dirty="0">
              <a:solidFill>
                <a:srgbClr val="374997"/>
              </a:solidFill>
            </a:endParaRPr>
          </a:p>
          <a:p>
            <a:endParaRPr lang="fr-FR" sz="2000" dirty="0"/>
          </a:p>
          <a:p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69D87F-46C9-A44F-9956-8FDD0E997BEE}"/>
              </a:ext>
            </a:extLst>
          </p:cNvPr>
          <p:cNvSpPr/>
          <p:nvPr/>
        </p:nvSpPr>
        <p:spPr>
          <a:xfrm>
            <a:off x="407313" y="2524186"/>
            <a:ext cx="6051360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En 39, combien de fois 5 ? 7 fois. </a:t>
            </a: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7u × 5 = 35u. </a:t>
            </a:r>
          </a:p>
          <a:p>
            <a:pPr algn="ctr"/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39u – 35u = 4u.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16A453-382D-134C-AF6E-D81926B4D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" r="49845" b="-1"/>
          <a:stretch/>
        </p:blipFill>
        <p:spPr>
          <a:xfrm>
            <a:off x="7731619" y="1558185"/>
            <a:ext cx="4053068" cy="5015123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9C216F-7BC1-0B4F-A8FF-8A5AEC2D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C4FAD79-4467-9141-898C-608A2D1987E4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B555F38-8924-B04D-B17C-A2C32AE484F2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77054FC-2D39-6540-87A3-DDBC159F5DDB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3C7F504-348F-4140-81B1-9ECDA167149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63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C1F79F-67EB-F64A-A8C4-5D3863D6107E}"/>
              </a:ext>
            </a:extLst>
          </p:cNvPr>
          <p:cNvSpPr txBox="1"/>
          <p:nvPr/>
        </p:nvSpPr>
        <p:spPr>
          <a:xfrm>
            <a:off x="442538" y="1483942"/>
            <a:ext cx="113069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4) </a:t>
            </a:r>
            <a:r>
              <a:rPr lang="fr-FR" sz="2800" dirty="0">
                <a:solidFill>
                  <a:srgbClr val="374997"/>
                </a:solidFill>
              </a:rPr>
              <a:t>Vérifier si le reste est bien inférieur au diviseur. </a:t>
            </a:r>
          </a:p>
          <a:p>
            <a:endParaRPr lang="fr-FR" sz="2800" dirty="0">
              <a:solidFill>
                <a:srgbClr val="374997"/>
              </a:solidFill>
            </a:endParaRPr>
          </a:p>
          <a:p>
            <a:br>
              <a:rPr lang="fr-FR" dirty="0"/>
            </a:br>
            <a:endParaRPr lang="fr-FR" dirty="0"/>
          </a:p>
          <a:p>
            <a:endParaRPr lang="fr-FR" sz="2000" dirty="0"/>
          </a:p>
          <a:p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69D87F-46C9-A44F-9956-8FDD0E997BEE}"/>
              </a:ext>
            </a:extLst>
          </p:cNvPr>
          <p:cNvSpPr/>
          <p:nvPr/>
        </p:nvSpPr>
        <p:spPr>
          <a:xfrm>
            <a:off x="65726" y="3020992"/>
            <a:ext cx="7914884" cy="2842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Il reste 4 unités et 4 est bien plus petit que 5.</a:t>
            </a:r>
            <a:b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</a:br>
            <a:endParaRPr lang="fr-FR" sz="32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On s’</a:t>
            </a:r>
            <a:r>
              <a:rPr lang="fr-FR" sz="3200" i="1" dirty="0" err="1">
                <a:solidFill>
                  <a:schemeClr val="accent2">
                    <a:lumMod val="75000"/>
                  </a:schemeClr>
                </a:solidFill>
              </a:rPr>
              <a:t>arrête</a:t>
            </a:r>
            <a:r>
              <a:rPr lang="fr-FR" sz="32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F01836-380C-C047-AAF1-6463EE417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" r="49845" b="-1"/>
          <a:stretch/>
        </p:blipFill>
        <p:spPr>
          <a:xfrm>
            <a:off x="8046335" y="1273494"/>
            <a:ext cx="4053068" cy="5015123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4102CD-CC51-B64A-AAFF-A28B4447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DCEC456-6861-1147-8EA4-C5F2BC5AB3C0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614A12C-B4EE-5C44-9117-1970256767BA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C781A72-4ED7-5941-A8E5-0418CF2C406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EB49AC0-7A44-C54A-B071-C7C0F685B82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21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792480" y="1626136"/>
            <a:ext cx="1060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Sur ton cahier de brouillon, pose et résous cette division :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408 : 8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137611-CF3F-FF4A-BE8B-CBFB7D2C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266F8D-7D5A-5947-88F1-B66625A2B943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13130A5-D51E-0440-AEBB-5FCDA1360040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E0ACCD0-BC2E-0F47-8813-C307D427F44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2D3F138-31F8-3946-BEE5-856607F6D6A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77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792480" y="1626136"/>
            <a:ext cx="10607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Century Gothic" panose="020B0502020202020204" pitchFamily="34" charset="0"/>
              </a:rPr>
              <a:t>408 : 8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C58A3F-8EF3-F446-9271-C0A5B4522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6E61DA8-8D72-0544-ACEC-CC47B01C420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E50CBF4-CCF9-7E40-91E6-3D2393A36D90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C5F77FB-1B13-564D-8E12-BD6FAB270BF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A17FE7C-6D85-324A-A682-82817627EA4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3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3ECCB7-D532-304E-966B-9D6E61FC480F}"/>
              </a:ext>
            </a:extLst>
          </p:cNvPr>
          <p:cNvSpPr/>
          <p:nvPr/>
        </p:nvSpPr>
        <p:spPr>
          <a:xfrm>
            <a:off x="124681" y="2041634"/>
            <a:ext cx="11660006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407313" y="2170952"/>
            <a:ext cx="109922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 présent, pose et résous les calculs suivants sur ta feuille :</a:t>
            </a: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latin typeface="Century Gothic" panose="020B0502020202020204" pitchFamily="34" charset="0"/>
              </a:rPr>
              <a:t>831 : 3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577 : 7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453 : 9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1 085 : 4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7 906 : 9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4 805 : 8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D7A529-6201-584F-8C13-D949B8FF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C77764-72E8-4F47-A388-8D2C859DD718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Diviser deux nombres entiers, diviseur à un chiffre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DE24CF6-E97B-1A4E-9B86-8031ADCC9014}"/>
              </a:ext>
            </a:extLst>
          </p:cNvPr>
          <p:cNvGrpSpPr/>
          <p:nvPr/>
        </p:nvGrpSpPr>
        <p:grpSpPr>
          <a:xfrm>
            <a:off x="106597" y="735311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BEDE84C-A192-7E45-AC5E-0617F72BE09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23D6410-1788-504C-BA27-9918BDE802F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659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0022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 et soustraire des nombres entiers</a:t>
            </a:r>
            <a:endParaRPr lang="fr-FR" sz="32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176542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23354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809951-EE85-6442-A041-E5C4DB66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30421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2DE134-D70E-204E-B12B-DDADB827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50F42D-FD2D-7C45-A446-C8F912DE4D3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Additionner, soustraire deux nombres entiers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3740A0-69C1-5A40-A7B8-352BC8F09A12}"/>
              </a:ext>
            </a:extLst>
          </p:cNvPr>
          <p:cNvSpPr txBox="1"/>
          <p:nvPr/>
        </p:nvSpPr>
        <p:spPr>
          <a:xfrm>
            <a:off x="3647813" y="860427"/>
            <a:ext cx="4896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Ex. 1 p.186 (bas de page) - Ex. 2 p.187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33A3F2-1B74-D947-A390-267B8CC3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6" y="2281068"/>
            <a:ext cx="6562728" cy="16468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FAFA8D-CC36-D74A-AD38-38FAE034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5" y="4250343"/>
            <a:ext cx="6536427" cy="145812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F59B628-1495-5A43-A928-8892CF06328D}"/>
              </a:ext>
            </a:extLst>
          </p:cNvPr>
          <p:cNvGrpSpPr/>
          <p:nvPr/>
        </p:nvGrpSpPr>
        <p:grpSpPr>
          <a:xfrm>
            <a:off x="111634" y="736067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3D37683-2D2D-DB4F-9BAE-B3CE3C3211C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3AB7D4F-F12F-3C43-A9F7-1772823E644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5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157C9C-A0EE-0340-9AD9-F5B20E9E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3" y="1003169"/>
            <a:ext cx="7455342" cy="535318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AB9329C-65B0-FA46-B3BE-B8B61A0F41CA}"/>
              </a:ext>
            </a:extLst>
          </p:cNvPr>
          <p:cNvSpPr/>
          <p:nvPr/>
        </p:nvSpPr>
        <p:spPr>
          <a:xfrm>
            <a:off x="8212069" y="1463039"/>
            <a:ext cx="3786250" cy="43535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Vous allez effectuer la mission d’abord seuls, puis vous vous mettrez par deux pour confronter vos réponses.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8675BA-CACE-C147-83D3-529E8F08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6B0EE32-DF84-9945-AF18-38ED3AEFA874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1</a:t>
            </a:r>
          </a:p>
        </p:txBody>
      </p:sp>
    </p:spTree>
    <p:extLst>
      <p:ext uri="{BB962C8B-B14F-4D97-AF65-F5344CB8AC3E}">
        <p14:creationId xmlns:p14="http://schemas.microsoft.com/office/powerpoint/2010/main" val="675798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8032" y="197503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DE0E5BB-E4A9-EF48-88BD-4CCC58C62A2D}"/>
              </a:ext>
            </a:extLst>
          </p:cNvPr>
          <p:cNvSpPr/>
          <p:nvPr/>
        </p:nvSpPr>
        <p:spPr>
          <a:xfrm>
            <a:off x="180663" y="154742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La droite graduée -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E2DBD5-D3CD-2749-AD97-777E661362D3}"/>
              </a:ext>
            </a:extLst>
          </p:cNvPr>
          <p:cNvSpPr txBox="1"/>
          <p:nvPr/>
        </p:nvSpPr>
        <p:spPr>
          <a:xfrm>
            <a:off x="2601708" y="888067"/>
            <a:ext cx="697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Ex. 16, 19 et 25 p. 13 - Ex. 24 p.14 - BONUS : Ex. 27 p.13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1066AF5-BAD4-D04A-87D9-1A84A2B55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" b="62202"/>
          <a:stretch/>
        </p:blipFill>
        <p:spPr>
          <a:xfrm>
            <a:off x="180663" y="1442919"/>
            <a:ext cx="3693574" cy="131424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618D72-74C4-3A40-976A-5F98554DC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887" y="1665800"/>
            <a:ext cx="3893432" cy="262001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C29D340-1D5B-AF48-8DF4-FAE6984D8216}"/>
              </a:ext>
            </a:extLst>
          </p:cNvPr>
          <p:cNvGrpSpPr/>
          <p:nvPr/>
        </p:nvGrpSpPr>
        <p:grpSpPr>
          <a:xfrm>
            <a:off x="193681" y="735311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86BC694-A2EA-A24E-AE1C-EF37316D8BB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87D0383-CFD9-BA42-B329-58BD619C23B1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6CD7196-A76C-914C-BFF9-2F95E9701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2070" r="28"/>
          <a:stretch/>
        </p:blipFill>
        <p:spPr>
          <a:xfrm>
            <a:off x="180663" y="2748136"/>
            <a:ext cx="3673216" cy="16711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DA7323-1C25-7946-8AB4-9D6CC5CE9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2" y="1466177"/>
            <a:ext cx="472402" cy="4181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C123E4-1A63-CF45-B142-5A4B893B3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63" y="4555182"/>
            <a:ext cx="3693340" cy="16711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EE4E23-CA94-2345-A526-0128530A2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510" y="2721325"/>
            <a:ext cx="3835847" cy="272175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571CBE-2CE5-7845-A70E-6903461F9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319" y="5335110"/>
            <a:ext cx="3960567" cy="75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83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442814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2D18B4-2501-B842-8961-3D72A3A2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91007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2250620" y="123513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5A1CE5-8F1C-DD4C-B133-821D131E7833}"/>
              </a:ext>
            </a:extLst>
          </p:cNvPr>
          <p:cNvGrpSpPr/>
          <p:nvPr/>
        </p:nvGrpSpPr>
        <p:grpSpPr>
          <a:xfrm>
            <a:off x="8704528" y="1235136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FAE3519-6164-7A45-A85B-EFB6835C029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678B18-6F40-1243-8025-9F7EB0D969A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4B45096-3569-F341-8BFE-4EACCDE6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" y="2181570"/>
            <a:ext cx="5928661" cy="42192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3742B5D-5810-264E-9073-2D670E347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515" y="2181570"/>
            <a:ext cx="5936706" cy="421923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10AA8AD-229B-4F4E-9E74-2ABED9D2BF3E}"/>
              </a:ext>
            </a:extLst>
          </p:cNvPr>
          <p:cNvSpPr txBox="1"/>
          <p:nvPr/>
        </p:nvSpPr>
        <p:spPr>
          <a:xfrm>
            <a:off x="3867150" y="832439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 !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446B87-0882-0A4B-AB06-8AA486C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17014F3-967A-B94D-8AFA-974043A214C4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Vérifie ce que tu sais déjà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86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2250620" y="123513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5A1CE5-8F1C-DD4C-B133-821D131E7833}"/>
              </a:ext>
            </a:extLst>
          </p:cNvPr>
          <p:cNvGrpSpPr/>
          <p:nvPr/>
        </p:nvGrpSpPr>
        <p:grpSpPr>
          <a:xfrm>
            <a:off x="8704528" y="1235136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FAE3519-6164-7A45-A85B-EFB6835C029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678B18-6F40-1243-8025-9F7EB0D969A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010AA8AD-229B-4F4E-9E74-2ABED9D2BF3E}"/>
              </a:ext>
            </a:extLst>
          </p:cNvPr>
          <p:cNvSpPr txBox="1"/>
          <p:nvPr/>
        </p:nvSpPr>
        <p:spPr>
          <a:xfrm>
            <a:off x="3867150" y="832439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 !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446B87-0882-0A4B-AB06-8AA486C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17014F3-967A-B94D-8AFA-974043A214C4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Vérifie ce que tu sais déjà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31009F2-02D9-FC47-9ED8-E280C5E30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2" y="2063764"/>
            <a:ext cx="5878359" cy="415690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B126A4F-B6D3-0F4A-AC91-C07FADD2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04" y="2063764"/>
            <a:ext cx="5915211" cy="41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79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-218233" y="3001300"/>
            <a:ext cx="355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Manuel page 58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2D4ADD-8991-5E48-9A25-985E8120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21" y="781801"/>
            <a:ext cx="5798681" cy="5747547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D71D4B-70B8-E346-BD18-645FBC4D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9348"/>
            <a:ext cx="4114800" cy="365125"/>
          </a:xfrm>
        </p:spPr>
        <p:txBody>
          <a:bodyPr/>
          <a:lstStyle/>
          <a:p>
            <a:r>
              <a:rPr lang="fr-FR" dirty="0" err="1"/>
              <a:t>www.maitresseherisson.com</a:t>
            </a:r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A03F7F6-BCF0-5B40-AEE1-73CF1A7DACB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Maths en vie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9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3048508" y="464561"/>
            <a:ext cx="6473127" cy="1111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3259888" y="635500"/>
            <a:ext cx="6261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CALCUL</a:t>
            </a:r>
            <a:endParaRPr lang="fr-FR" sz="44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933796" y="2509951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148CBF-090F-C448-A1E7-A536524E1D77}"/>
              </a:ext>
            </a:extLst>
          </p:cNvPr>
          <p:cNvSpPr txBox="1"/>
          <p:nvPr/>
        </p:nvSpPr>
        <p:spPr>
          <a:xfrm>
            <a:off x="1605242" y="3208818"/>
            <a:ext cx="6638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 TA MÉMOIRE !</a:t>
            </a:r>
            <a:endParaRPr lang="fr-FR" sz="7200" dirty="0">
              <a:latin typeface="Century Gothic" panose="020B0502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4DEA3B-851D-4C4A-A5BE-0D683264D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263" y="3010891"/>
            <a:ext cx="1917700" cy="237490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6FC0CF-EEAB-A546-9B1F-15265B0D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40520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3011024" y="509372"/>
            <a:ext cx="7224086" cy="1111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Associer un geste à une couleur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86865" y="2814919"/>
            <a:ext cx="2088764" cy="217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C3B0AB-C366-5C4E-B342-88DC16FFE8C4}"/>
              </a:ext>
            </a:extLst>
          </p:cNvPr>
          <p:cNvSpPr/>
          <p:nvPr/>
        </p:nvSpPr>
        <p:spPr>
          <a:xfrm>
            <a:off x="2669242" y="2814919"/>
            <a:ext cx="2088764" cy="2174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4EC988-947A-DD41-941A-A4AB321E543D}"/>
              </a:ext>
            </a:extLst>
          </p:cNvPr>
          <p:cNvSpPr/>
          <p:nvPr/>
        </p:nvSpPr>
        <p:spPr>
          <a:xfrm>
            <a:off x="5051619" y="2814919"/>
            <a:ext cx="2088764" cy="21742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C6C248-8427-8F42-8301-C6866E6C824C}"/>
              </a:ext>
            </a:extLst>
          </p:cNvPr>
          <p:cNvSpPr/>
          <p:nvPr/>
        </p:nvSpPr>
        <p:spPr>
          <a:xfrm>
            <a:off x="7433996" y="2814918"/>
            <a:ext cx="2088764" cy="2174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0476F1-5BE2-F842-A0D4-1E9220D6FF86}"/>
              </a:ext>
            </a:extLst>
          </p:cNvPr>
          <p:cNvSpPr/>
          <p:nvPr/>
        </p:nvSpPr>
        <p:spPr>
          <a:xfrm>
            <a:off x="9816373" y="2814918"/>
            <a:ext cx="2088764" cy="2174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7BEA3B-3096-D241-914E-59089825F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720071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3011024" y="509372"/>
            <a:ext cx="7224086" cy="1111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Associer un geste à une couleur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86865" y="2814919"/>
            <a:ext cx="2088764" cy="217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C3B0AB-C366-5C4E-B342-88DC16FFE8C4}"/>
              </a:ext>
            </a:extLst>
          </p:cNvPr>
          <p:cNvSpPr/>
          <p:nvPr/>
        </p:nvSpPr>
        <p:spPr>
          <a:xfrm>
            <a:off x="2669242" y="2814919"/>
            <a:ext cx="2088764" cy="2174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4EC988-947A-DD41-941A-A4AB321E543D}"/>
              </a:ext>
            </a:extLst>
          </p:cNvPr>
          <p:cNvSpPr/>
          <p:nvPr/>
        </p:nvSpPr>
        <p:spPr>
          <a:xfrm>
            <a:off x="5051619" y="2814919"/>
            <a:ext cx="2088764" cy="21742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C6C248-8427-8F42-8301-C6866E6C824C}"/>
              </a:ext>
            </a:extLst>
          </p:cNvPr>
          <p:cNvSpPr/>
          <p:nvPr/>
        </p:nvSpPr>
        <p:spPr>
          <a:xfrm>
            <a:off x="7433996" y="2814918"/>
            <a:ext cx="2088764" cy="2174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0476F1-5BE2-F842-A0D4-1E9220D6FF86}"/>
              </a:ext>
            </a:extLst>
          </p:cNvPr>
          <p:cNvSpPr/>
          <p:nvPr/>
        </p:nvSpPr>
        <p:spPr>
          <a:xfrm>
            <a:off x="9816373" y="2814918"/>
            <a:ext cx="2088764" cy="2174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EBBFAA-F3EE-EA4E-B551-50A62FF7DBC4}"/>
              </a:ext>
            </a:extLst>
          </p:cNvPr>
          <p:cNvSpPr txBox="1"/>
          <p:nvPr/>
        </p:nvSpPr>
        <p:spPr>
          <a:xfrm>
            <a:off x="466165" y="5342964"/>
            <a:ext cx="10739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accent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Lève les mains en l’air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D590BD-C67A-754F-BDC0-F13A8EB7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285206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3011024" y="509372"/>
            <a:ext cx="7224086" cy="1111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Associer un geste à une couleur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86865" y="2814919"/>
            <a:ext cx="2088764" cy="217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C3B0AB-C366-5C4E-B342-88DC16FFE8C4}"/>
              </a:ext>
            </a:extLst>
          </p:cNvPr>
          <p:cNvSpPr/>
          <p:nvPr/>
        </p:nvSpPr>
        <p:spPr>
          <a:xfrm>
            <a:off x="2669242" y="2814919"/>
            <a:ext cx="2088764" cy="2174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4EC988-947A-DD41-941A-A4AB321E543D}"/>
              </a:ext>
            </a:extLst>
          </p:cNvPr>
          <p:cNvSpPr/>
          <p:nvPr/>
        </p:nvSpPr>
        <p:spPr>
          <a:xfrm>
            <a:off x="5051619" y="2814919"/>
            <a:ext cx="2088764" cy="21742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C6C248-8427-8F42-8301-C6866E6C824C}"/>
              </a:ext>
            </a:extLst>
          </p:cNvPr>
          <p:cNvSpPr/>
          <p:nvPr/>
        </p:nvSpPr>
        <p:spPr>
          <a:xfrm>
            <a:off x="7433996" y="2814918"/>
            <a:ext cx="2088764" cy="2174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0476F1-5BE2-F842-A0D4-1E9220D6FF86}"/>
              </a:ext>
            </a:extLst>
          </p:cNvPr>
          <p:cNvSpPr/>
          <p:nvPr/>
        </p:nvSpPr>
        <p:spPr>
          <a:xfrm>
            <a:off x="9816373" y="2814918"/>
            <a:ext cx="2088764" cy="2174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EBBFAA-F3EE-EA4E-B551-50A62FF7DBC4}"/>
              </a:ext>
            </a:extLst>
          </p:cNvPr>
          <p:cNvSpPr txBox="1"/>
          <p:nvPr/>
        </p:nvSpPr>
        <p:spPr>
          <a:xfrm>
            <a:off x="286865" y="5332965"/>
            <a:ext cx="5629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Croise les bras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BDDBFB-F2ED-2B45-9A2E-88CDB633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734536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3011024" y="509372"/>
            <a:ext cx="7224086" cy="1111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Associer un geste à une couleur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86865" y="2814919"/>
            <a:ext cx="2088764" cy="217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C3B0AB-C366-5C4E-B342-88DC16FFE8C4}"/>
              </a:ext>
            </a:extLst>
          </p:cNvPr>
          <p:cNvSpPr/>
          <p:nvPr/>
        </p:nvSpPr>
        <p:spPr>
          <a:xfrm>
            <a:off x="2669242" y="2814919"/>
            <a:ext cx="2088764" cy="2174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4EC988-947A-DD41-941A-A4AB321E543D}"/>
              </a:ext>
            </a:extLst>
          </p:cNvPr>
          <p:cNvSpPr/>
          <p:nvPr/>
        </p:nvSpPr>
        <p:spPr>
          <a:xfrm>
            <a:off x="5051619" y="2814919"/>
            <a:ext cx="2088764" cy="21742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C6C248-8427-8F42-8301-C6866E6C824C}"/>
              </a:ext>
            </a:extLst>
          </p:cNvPr>
          <p:cNvSpPr/>
          <p:nvPr/>
        </p:nvSpPr>
        <p:spPr>
          <a:xfrm>
            <a:off x="7433996" y="2814918"/>
            <a:ext cx="2088764" cy="2174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0476F1-5BE2-F842-A0D4-1E9220D6FF86}"/>
              </a:ext>
            </a:extLst>
          </p:cNvPr>
          <p:cNvSpPr/>
          <p:nvPr/>
        </p:nvSpPr>
        <p:spPr>
          <a:xfrm>
            <a:off x="9816373" y="2814918"/>
            <a:ext cx="2088764" cy="2174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EBBFAA-F3EE-EA4E-B551-50A62FF7DBC4}"/>
              </a:ext>
            </a:extLst>
          </p:cNvPr>
          <p:cNvSpPr txBox="1"/>
          <p:nvPr/>
        </p:nvSpPr>
        <p:spPr>
          <a:xfrm>
            <a:off x="286865" y="5332965"/>
            <a:ext cx="11421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accent6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Mets une main derrière la tête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5E8ACF-5B02-564F-92B3-15618FC4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604199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933796" y="1803817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148CBF-090F-C448-A1E7-A536524E1D77}"/>
              </a:ext>
            </a:extLst>
          </p:cNvPr>
          <p:cNvSpPr txBox="1"/>
          <p:nvPr/>
        </p:nvSpPr>
        <p:spPr>
          <a:xfrm>
            <a:off x="1210579" y="3056681"/>
            <a:ext cx="9770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MISE EN COMMUN</a:t>
            </a:r>
            <a:endParaRPr lang="fr-FR" sz="7200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BD0A41-4CE9-FD40-A69D-C1BC7886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E4E2C6D-CF43-B649-ACC5-B9512265B0D6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142291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3011024" y="509372"/>
            <a:ext cx="7224086" cy="1111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Associer un geste à une couleur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86865" y="2814919"/>
            <a:ext cx="2088764" cy="217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C3B0AB-C366-5C4E-B342-88DC16FFE8C4}"/>
              </a:ext>
            </a:extLst>
          </p:cNvPr>
          <p:cNvSpPr/>
          <p:nvPr/>
        </p:nvSpPr>
        <p:spPr>
          <a:xfrm>
            <a:off x="2669242" y="2814919"/>
            <a:ext cx="2088764" cy="2174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4EC988-947A-DD41-941A-A4AB321E543D}"/>
              </a:ext>
            </a:extLst>
          </p:cNvPr>
          <p:cNvSpPr/>
          <p:nvPr/>
        </p:nvSpPr>
        <p:spPr>
          <a:xfrm>
            <a:off x="5051619" y="2814919"/>
            <a:ext cx="2088764" cy="21742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C6C248-8427-8F42-8301-C6866E6C824C}"/>
              </a:ext>
            </a:extLst>
          </p:cNvPr>
          <p:cNvSpPr/>
          <p:nvPr/>
        </p:nvSpPr>
        <p:spPr>
          <a:xfrm>
            <a:off x="7433996" y="2814918"/>
            <a:ext cx="2088764" cy="2174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0476F1-5BE2-F842-A0D4-1E9220D6FF86}"/>
              </a:ext>
            </a:extLst>
          </p:cNvPr>
          <p:cNvSpPr/>
          <p:nvPr/>
        </p:nvSpPr>
        <p:spPr>
          <a:xfrm>
            <a:off x="9816373" y="2814918"/>
            <a:ext cx="2088764" cy="2174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EBBFAA-F3EE-EA4E-B551-50A62FF7DBC4}"/>
              </a:ext>
            </a:extLst>
          </p:cNvPr>
          <p:cNvSpPr txBox="1"/>
          <p:nvPr/>
        </p:nvSpPr>
        <p:spPr>
          <a:xfrm>
            <a:off x="286865" y="5332965"/>
            <a:ext cx="11421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FF0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Lève-toi</a:t>
            </a:r>
            <a:endParaRPr lang="fr-FR" sz="6000" dirty="0">
              <a:solidFill>
                <a:srgbClr val="FFFF00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AF1C06-F592-F746-9200-444004B4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61988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3011024" y="509372"/>
            <a:ext cx="7224086" cy="1111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Associer un geste à une couleur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86865" y="2814919"/>
            <a:ext cx="2088764" cy="217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C3B0AB-C366-5C4E-B342-88DC16FFE8C4}"/>
              </a:ext>
            </a:extLst>
          </p:cNvPr>
          <p:cNvSpPr/>
          <p:nvPr/>
        </p:nvSpPr>
        <p:spPr>
          <a:xfrm>
            <a:off x="2669242" y="2814919"/>
            <a:ext cx="2088764" cy="2174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4EC988-947A-DD41-941A-A4AB321E543D}"/>
              </a:ext>
            </a:extLst>
          </p:cNvPr>
          <p:cNvSpPr/>
          <p:nvPr/>
        </p:nvSpPr>
        <p:spPr>
          <a:xfrm>
            <a:off x="5051619" y="2814919"/>
            <a:ext cx="2088764" cy="21742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C6C248-8427-8F42-8301-C6866E6C824C}"/>
              </a:ext>
            </a:extLst>
          </p:cNvPr>
          <p:cNvSpPr/>
          <p:nvPr/>
        </p:nvSpPr>
        <p:spPr>
          <a:xfrm>
            <a:off x="7433996" y="2814918"/>
            <a:ext cx="2088764" cy="2174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0476F1-5BE2-F842-A0D4-1E9220D6FF86}"/>
              </a:ext>
            </a:extLst>
          </p:cNvPr>
          <p:cNvSpPr/>
          <p:nvPr/>
        </p:nvSpPr>
        <p:spPr>
          <a:xfrm>
            <a:off x="9816373" y="2814918"/>
            <a:ext cx="2088764" cy="2174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EBBFAA-F3EE-EA4E-B551-50A62FF7DBC4}"/>
              </a:ext>
            </a:extLst>
          </p:cNvPr>
          <p:cNvSpPr txBox="1"/>
          <p:nvPr/>
        </p:nvSpPr>
        <p:spPr>
          <a:xfrm>
            <a:off x="286865" y="5332965"/>
            <a:ext cx="11421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accent2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Montre du doigt devant toi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E6E0B2-BF98-B748-B2F7-BC56A315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82423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EEE94C-5700-954B-AA2C-618A5108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598101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1F525B-8D80-D042-8DC1-8E0F6737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523813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D160B9-316A-F043-937C-BFE47E1D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671154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814B6F-0001-7941-B616-6B61B4E4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07496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C6A312-69BD-EA4D-BD87-5D1D0B8A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05077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4987335-70C6-004F-82AB-9658552A80C3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D1C91C-D6A5-E648-976B-0C34A012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00403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D35B34-DABE-9142-9CE6-8F8FC46A6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874650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D984A1-570E-844E-A9A3-911A7DE6E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9606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617CE1-97BB-5944-BC48-B6D81AD3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7" y="1969962"/>
            <a:ext cx="6198251" cy="32592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F88535-FBB6-7D4C-8119-9E3091CC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56" y="2736850"/>
            <a:ext cx="5104534" cy="173513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69AFEB-48F4-2D45-9C9B-458C36FA8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0D359D0-C881-8742-B0DD-8A31B64C67FC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1987079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A215D8C-7CCC-7D44-816B-2329A8E9AFF3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CD520E-C99D-A243-9640-5942787B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38176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424B10-6B17-5849-9D2E-B62F3EF9F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697565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DB286EB-B82B-1145-84F1-C902A2CC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674139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E296A9-3606-4545-8A6E-F9F6FB55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752147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268AC1-CFA2-1E4D-A114-8E7E352BF1D5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06F340-8495-804D-920E-5B2E5D3E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89025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16FF86-EC11-9242-BA87-326BC40F6961}"/>
              </a:ext>
            </a:extLst>
          </p:cNvPr>
          <p:cNvSpPr/>
          <p:nvPr/>
        </p:nvSpPr>
        <p:spPr>
          <a:xfrm>
            <a:off x="2958350" y="162055"/>
            <a:ext cx="6275300" cy="653219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7E8AED-8CD5-7F45-AB2E-E7704D05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7255846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2D18B4-2501-B842-8961-3D72A3A2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598446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0022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Longueurs et périmètres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Additions et soustractions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176542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29 questions pour relever le défi</a:t>
            </a:r>
          </a:p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Longueurs et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9A0EC9-ACA8-7F45-8FE2-C95F2B876F6A}"/>
              </a:ext>
            </a:extLst>
          </p:cNvPr>
          <p:cNvGrpSpPr/>
          <p:nvPr/>
        </p:nvGrpSpPr>
        <p:grpSpPr>
          <a:xfrm>
            <a:off x="933796" y="5711291"/>
            <a:ext cx="10324408" cy="742604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7EC8006-D8F9-6D4E-AF28-29AF7BD953E5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0E693-40B6-2B43-B7AF-4C85AFE5AAC6}"/>
                </a:ext>
              </a:extLst>
            </p:cNvPr>
            <p:cNvSpPr/>
            <p:nvPr/>
          </p:nvSpPr>
          <p:spPr>
            <a:xfrm>
              <a:off x="1219200" y="5872480"/>
              <a:ext cx="770180" cy="449205"/>
            </a:xfrm>
            <a:prstGeom prst="rect">
              <a:avLst/>
            </a:prstGeom>
            <a:solidFill>
              <a:srgbClr val="374997"/>
            </a:solidFill>
            <a:ln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05DB25-A4DE-0A43-88B5-0A46C076DE76}"/>
                </a:ext>
              </a:extLst>
            </p:cNvPr>
            <p:cNvSpPr/>
            <p:nvPr/>
          </p:nvSpPr>
          <p:spPr>
            <a:xfrm>
              <a:off x="6782033" y="5857989"/>
              <a:ext cx="770180" cy="449205"/>
            </a:xfrm>
            <a:prstGeom prst="rect">
              <a:avLst/>
            </a:prstGeom>
            <a:solidFill>
              <a:srgbClr val="C3A7BA"/>
            </a:solidFill>
            <a:ln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18A4D9F-9CF5-964D-B2B9-CFA24A19525C}"/>
                </a:ext>
              </a:extLst>
            </p:cNvPr>
            <p:cNvSpPr txBox="1"/>
            <p:nvPr/>
          </p:nvSpPr>
          <p:spPr>
            <a:xfrm>
              <a:off x="2143252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avec l’enseignante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E10026D-998F-F84E-B26C-92B48CADD807}"/>
                </a:ext>
              </a:extLst>
            </p:cNvPr>
            <p:cNvSpPr txBox="1"/>
            <p:nvPr/>
          </p:nvSpPr>
          <p:spPr>
            <a:xfrm>
              <a:off x="7709320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en autonomie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1A3B3D0-B1AE-A04C-8875-B3164CCD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94365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0022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176542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29 questions pour relever le défi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23354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C38328-9FAB-3643-BE02-1BAFB522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82379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420929" y="162673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F18006-22A2-AA4B-8C1F-3B99B8AEC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98421D-C63F-A84E-8A50-F7B373A6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984" y="5380"/>
            <a:ext cx="9683578" cy="685262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7C2CE69-4B95-B648-99DE-DFE52D31E303}"/>
              </a:ext>
            </a:extLst>
          </p:cNvPr>
          <p:cNvSpPr/>
          <p:nvPr/>
        </p:nvSpPr>
        <p:spPr>
          <a:xfrm>
            <a:off x="180663" y="974176"/>
            <a:ext cx="1784061" cy="13736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</a:t>
            </a:r>
          </a:p>
          <a:p>
            <a:pPr algn="ctr"/>
            <a:r>
              <a:rPr lang="fr-FR" b="1" dirty="0">
                <a:solidFill>
                  <a:srgbClr val="E50C67"/>
                </a:solidFill>
                <a:latin typeface="Century Gothic" panose="020B0502020202020204" pitchFamily="34" charset="0"/>
              </a:rPr>
              <a:t>29 questions pour relever le défi n°1</a:t>
            </a:r>
            <a:endParaRPr lang="fr-FR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1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617CE1-97BB-5944-BC48-B6D81AD3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7" y="1969962"/>
            <a:ext cx="6198251" cy="32592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DFF97B-5594-C744-87A7-099A52D2D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099" y="2875693"/>
            <a:ext cx="5103191" cy="152485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ED103-9E37-1B4D-9354-FF8DDD02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E7F74B-336B-284B-89F8-779E1B0D224E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2656174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105768" y="733803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7EBB968-7C17-A948-B5E0-24B237FB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044" y="909477"/>
            <a:ext cx="8024405" cy="574114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7A9D26-BAE1-5248-94B4-07A21D6E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72D8813-30FD-0C45-A2C8-1E9EB1F431FB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33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2DE134-D70E-204E-B12B-DDADB827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50F42D-FD2D-7C45-A446-C8F912DE4D3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7D81D7-4223-AC4A-B3E1-5F43A0A5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6" y="851633"/>
            <a:ext cx="8196261" cy="58641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38D354-4956-8445-B4B2-016549CE1312}"/>
              </a:ext>
            </a:extLst>
          </p:cNvPr>
          <p:cNvSpPr txBox="1"/>
          <p:nvPr/>
        </p:nvSpPr>
        <p:spPr>
          <a:xfrm>
            <a:off x="8616536" y="1396025"/>
            <a:ext cx="315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À l’aide des bandes dont on dispose et qui sont affichées au tableau, vous devrez chacun atteindre votre longueur cible avec le moins de bandes possibles.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79B938-B536-0541-A553-81EFDECE08D2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A6BCE76-9F04-C44A-A3A7-EEBE1527B12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77F7912-A866-3C47-93E4-FB7614EF297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3332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2DE134-D70E-204E-B12B-DDADB827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50F42D-FD2D-7C45-A446-C8F912DE4D3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7D81D7-4223-AC4A-B3E1-5F43A0A5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6" y="851633"/>
            <a:ext cx="8196261" cy="586410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D20041-89BC-3946-9538-36F4F113E906}"/>
              </a:ext>
            </a:extLst>
          </p:cNvPr>
          <p:cNvSpPr/>
          <p:nvPr/>
        </p:nvSpPr>
        <p:spPr>
          <a:xfrm>
            <a:off x="8487350" y="1714501"/>
            <a:ext cx="3441940" cy="4424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Vous allez effectuer la mission d’abord seuls, puis vous vous mettrez par deux pour confronter vos réponses.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5EB54CC-680D-914A-88E3-F8C719C8223D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E90858C-EC8B-9F4F-AF2C-06055EE057C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E08924E-BF51-1346-AB99-44162707477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084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19D6501-1675-DD47-911E-DDAC11A04BE2}"/>
              </a:ext>
            </a:extLst>
          </p:cNvPr>
          <p:cNvSpPr/>
          <p:nvPr/>
        </p:nvSpPr>
        <p:spPr>
          <a:xfrm>
            <a:off x="933796" y="1682700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81BE7C-1569-B146-B7DB-2CDF1A98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94B3A4-545F-B14A-BEC9-970945660335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3F5AD07-F702-1842-BB6D-2E82FD267399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70CD185-1015-0542-997F-9A28D8194A54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D8977B8-8F8B-C842-96CD-E634A99791A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647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1534048" y="4508915"/>
            <a:ext cx="9110886" cy="1774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15 mètres</a:t>
            </a:r>
          </a:p>
          <a:p>
            <a:pPr algn="ctr"/>
            <a:endParaRPr lang="fr-FR" sz="4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64EB9-331D-E949-AE5C-36E07A92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FADD263-D543-D74D-A508-4CAE05CEC7D9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CA820FD-6757-2441-9DEC-80A75BC9A5FD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9DE7D7B-3337-5A4A-945E-708220DD94D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A587688-ADE3-CE4E-A455-2EEC7E103248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705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1534048" y="4508915"/>
            <a:ext cx="9110886" cy="2191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15 mètres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 décamètre + 5 bandes de 1 mètre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OU </a:t>
            </a:r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15 bandes de 1 mètre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10018C-88D2-D64B-9BDE-CADBF7F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E7B8C04-A970-B84A-9ED4-B9D21D36609E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F0FEA97-1DF4-5D44-9083-8A071488A5D9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C2A3ED6-F158-7245-85CC-1F896324084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E9EF294-96B6-2447-A69C-7B0150D4C23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847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1534048" y="4508915"/>
            <a:ext cx="9110886" cy="1774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105 décimètres</a:t>
            </a:r>
          </a:p>
          <a:p>
            <a:pPr algn="ctr"/>
            <a:endParaRPr lang="fr-FR" sz="4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D96470-F86B-3D45-AE8E-14CBD08D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817092-3D97-744C-B908-C29E340AD2F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4D52983-FB45-6D44-B95E-8A26E843DF25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4E66259D-5826-9E42-ADB4-774DBEE770C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5E204E4-F0EA-6249-90E0-FC817E6747BB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819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323850" y="4508915"/>
            <a:ext cx="11620500" cy="2191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105 décimètres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 décamètre + 5 bandes de 1 décimètre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OU </a:t>
            </a:r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10 bandes de 1 mètre + 5 bandes de 1décimètre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8AFBFE-9FF8-0246-974C-D2B19BC3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FFA026-520B-2A4D-9858-E8FD060D3DC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0F5D11-1EB2-814C-9209-63146343BC77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BD2D845-EFAD-104C-98B4-CADF566255D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C1E7ED8-7FA2-DC45-AB22-BEEC89488CD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990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1534048" y="4508915"/>
            <a:ext cx="9110886" cy="1774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105 centimètres</a:t>
            </a:r>
          </a:p>
          <a:p>
            <a:pPr algn="ctr"/>
            <a:endParaRPr lang="fr-FR" sz="4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D50B94-D689-914F-BD89-0538D0026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31C44D-5F7E-4C45-BF19-A026FDF85830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B8E28CA-1DBF-D047-BC2D-E46C5CA464E7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52912EB-3472-9F48-AB3E-DF5E9F3DFEEB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679D6FF-8D21-B24F-ADFC-2895691D951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40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628650" y="4508915"/>
            <a:ext cx="10820400" cy="2191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105 centimètres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 mètre + 5 centimètres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OU </a:t>
            </a:r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10 bandes de 1 décimètre + 5 centimètres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EABACD-978F-FD4C-A3E3-7649EEC1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6AF2699-0F4B-A64B-B4EF-F2A05CFC90B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56EE05E-36DB-1A46-A484-4BBE771B5951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E6E1413-BB5E-E84B-8243-A1AA8E95ABB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8A4857F-330F-5340-B90A-D240FA4B800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22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617CE1-97BB-5944-BC48-B6D81AD3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79" y="1328152"/>
            <a:ext cx="7936885" cy="41734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A02941-3166-0343-88DB-02B15039B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4" y="5735324"/>
            <a:ext cx="11015383" cy="579757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E5577-BC06-0B42-8738-A8761840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FE28DFA-4B24-2C40-B2C5-AF694E2A9D4A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4029685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1534048" y="4508915"/>
            <a:ext cx="9110886" cy="1774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105 millimètres</a:t>
            </a:r>
          </a:p>
          <a:p>
            <a:pPr algn="ctr"/>
            <a:endParaRPr lang="fr-FR" sz="4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02F588-B2B8-4845-8BC0-6A5CF860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F6D8709-4BCB-334C-BCAA-C2C1E6B7D65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AC5D7BD-832D-564A-B804-992DC80FF637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036A2ED-F921-7B4A-9A78-C101193994E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B937955-6641-8847-A185-B83C55A6FB72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286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C080B8-9F59-E14F-BF3D-920734A0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t="27005" r="4818" b="35121"/>
          <a:stretch/>
        </p:blipFill>
        <p:spPr>
          <a:xfrm>
            <a:off x="997158" y="1249485"/>
            <a:ext cx="10184666" cy="30884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285749" y="4508915"/>
            <a:ext cx="11899741" cy="2191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r>
              <a:rPr lang="fr-FR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– longueur cible de 105 millimètres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 décimètre + 5 millimètres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OU </a:t>
            </a:r>
            <a:r>
              <a:rPr lang="fr-F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10 centimètres découpés dans la feuille + 5 millimètres découpés dans la feuille millimétrée.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3EE1979-0408-8642-A5F4-91D2BAD5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72EA99C-1200-B84B-A675-BF539453BDE4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0F8BF74-48A7-1C41-9423-EF6D4029B684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AB46276-EA1C-4445-9286-CB5CCD0CE7DD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3235A46-CA81-F94F-A181-B39B749F712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4474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E44A79-5B1B-7146-8D19-EE633786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810" y="852481"/>
            <a:ext cx="5960380" cy="5579193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CE768-0831-F04B-B404-74FE1DDB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283409C-957D-704A-9B79-413A088BB20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7EF213A-65B2-D847-9237-5ECC645F8F45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FFADA32-AAFD-8341-AF9B-09F821A7CC0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5961180-0D10-6D41-BEBD-A0066BDA520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7421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CE768-0831-F04B-B404-74FE1DDB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283409C-957D-704A-9B79-413A088BB20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     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– entraînement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B83D45-FE11-5043-9B8B-14CDF47A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75" y="852481"/>
            <a:ext cx="8121650" cy="589191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7180519-1B4A-8E42-9B02-F17468E69635}"/>
              </a:ext>
            </a:extLst>
          </p:cNvPr>
          <p:cNvGrpSpPr/>
          <p:nvPr/>
        </p:nvGrpSpPr>
        <p:grpSpPr>
          <a:xfrm>
            <a:off x="111634" y="106070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191D5525-9B0F-EA42-953E-EF3BFF0EF73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BA18294-6A69-5949-B416-5C1C3A0ECB7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989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0022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Additions et soustractions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176542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Longueurs et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23354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C38328-9FAB-3643-BE02-1BAFB522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1580561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2DE134-D70E-204E-B12B-DDADB827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50F42D-FD2D-7C45-A446-C8F912DE4D3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Additionner, soustraire deux nombres entiers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3740A0-69C1-5A40-A7B8-352BC8F09A12}"/>
              </a:ext>
            </a:extLst>
          </p:cNvPr>
          <p:cNvSpPr txBox="1"/>
          <p:nvPr/>
        </p:nvSpPr>
        <p:spPr>
          <a:xfrm>
            <a:off x="3647814" y="1546898"/>
            <a:ext cx="4896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Ex. 3 p.187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83F721-CB6A-3242-B80E-B76B87D3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5" y="2163713"/>
            <a:ext cx="6536427" cy="172883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55F7A15-31A6-3D4F-AE3A-0AB2D1C9C042}"/>
              </a:ext>
            </a:extLst>
          </p:cNvPr>
          <p:cNvGrpSpPr/>
          <p:nvPr/>
        </p:nvGrpSpPr>
        <p:grpSpPr>
          <a:xfrm>
            <a:off x="111634" y="715108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A7BBFFD-473B-1A4E-A247-03DF2E6389A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377557A-ABF6-6A41-A829-A8CDD2FE299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126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2DE134-D70E-204E-B12B-DDADB827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50F42D-FD2D-7C45-A446-C8F912DE4D3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-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Révision</a:t>
            </a:r>
            <a:endParaRPr lang="fr-FR" sz="28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3740A0-69C1-5A40-A7B8-352BC8F09A12}"/>
              </a:ext>
            </a:extLst>
          </p:cNvPr>
          <p:cNvSpPr txBox="1"/>
          <p:nvPr/>
        </p:nvSpPr>
        <p:spPr>
          <a:xfrm>
            <a:off x="3647814" y="1102520"/>
            <a:ext cx="4896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Ex.3 et 6 p.60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F1292FE-256E-6746-A0A3-2E8EF16A774A}"/>
              </a:ext>
            </a:extLst>
          </p:cNvPr>
          <p:cNvGrpSpPr/>
          <p:nvPr/>
        </p:nvGrpSpPr>
        <p:grpSpPr>
          <a:xfrm>
            <a:off x="111634" y="715108"/>
            <a:ext cx="1303528" cy="648830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A210C6E-4BA9-8B4B-9603-C1755A4ECBD4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40C1CD-7161-DB46-AE3E-337A9842894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BF549A2-8FBE-DC4A-908D-F8A5C788C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13" y="1662834"/>
            <a:ext cx="5060835" cy="46935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C2566B9-AE74-0042-85D2-53DD21E0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85" y="2465216"/>
            <a:ext cx="4976683" cy="29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49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617CE1-97BB-5944-BC48-B6D81AD3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79" y="1328152"/>
            <a:ext cx="7936885" cy="41734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FD27CD-24E5-D949-A6DC-E182EACB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9" y="5770457"/>
            <a:ext cx="11426523" cy="558906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16FC29-6CFF-2942-A0F6-BD6828A3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102C7E4-B5B2-BD4C-9D09-69D4C6946533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179876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005679" y="373890"/>
            <a:ext cx="38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MISSION 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RÉVISION </a:t>
            </a:r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617CE1-97BB-5944-BC48-B6D81AD3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79" y="1328152"/>
            <a:ext cx="7936885" cy="41734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B54653-D000-6C40-B32E-F814EF0D6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10" y="5784745"/>
            <a:ext cx="11415468" cy="47318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635A10-EACB-7E46-B100-E13BE296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55D9482-9B01-3648-8288-34923DDFE07C}"/>
              </a:ext>
            </a:extLst>
          </p:cNvPr>
          <p:cNvSpPr/>
          <p:nvPr/>
        </p:nvSpPr>
        <p:spPr>
          <a:xfrm>
            <a:off x="180663" y="211869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révision 2</a:t>
            </a:r>
          </a:p>
        </p:txBody>
      </p:sp>
    </p:spTree>
    <p:extLst>
      <p:ext uri="{BB962C8B-B14F-4D97-AF65-F5344CB8AC3E}">
        <p14:creationId xmlns:p14="http://schemas.microsoft.com/office/powerpoint/2010/main" val="10765473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1573</Words>
  <Application>Microsoft Macintosh PowerPoint</Application>
  <PresentationFormat>Grand écran</PresentationFormat>
  <Paragraphs>294</Paragraphs>
  <Slides>76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2" baseType="lpstr">
      <vt:lpstr>Arial</vt:lpstr>
      <vt:lpstr>Baloo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40</cp:revision>
  <dcterms:created xsi:type="dcterms:W3CDTF">2021-08-14T07:02:46Z</dcterms:created>
  <dcterms:modified xsi:type="dcterms:W3CDTF">2022-08-14T20:25:53Z</dcterms:modified>
</cp:coreProperties>
</file>