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8" r:id="rId2"/>
    <p:sldId id="385" r:id="rId3"/>
    <p:sldId id="387" r:id="rId4"/>
    <p:sldId id="389" r:id="rId5"/>
    <p:sldId id="261" r:id="rId6"/>
    <p:sldId id="390" r:id="rId7"/>
    <p:sldId id="391" r:id="rId8"/>
    <p:sldId id="392" r:id="rId9"/>
    <p:sldId id="393" r:id="rId10"/>
    <p:sldId id="395" r:id="rId11"/>
    <p:sldId id="394" r:id="rId12"/>
    <p:sldId id="270" r:id="rId13"/>
    <p:sldId id="316" r:id="rId14"/>
    <p:sldId id="323" r:id="rId15"/>
    <p:sldId id="426" r:id="rId16"/>
    <p:sldId id="430" r:id="rId17"/>
    <p:sldId id="433" r:id="rId18"/>
    <p:sldId id="491" r:id="rId19"/>
    <p:sldId id="436" r:id="rId20"/>
    <p:sldId id="437" r:id="rId21"/>
    <p:sldId id="438" r:id="rId22"/>
    <p:sldId id="439" r:id="rId23"/>
    <p:sldId id="440" r:id="rId24"/>
    <p:sldId id="441" r:id="rId25"/>
    <p:sldId id="442" r:id="rId26"/>
    <p:sldId id="443" r:id="rId27"/>
    <p:sldId id="444" r:id="rId28"/>
    <p:sldId id="445" r:id="rId29"/>
    <p:sldId id="446" r:id="rId30"/>
    <p:sldId id="447" r:id="rId31"/>
    <p:sldId id="448" r:id="rId32"/>
    <p:sldId id="449" r:id="rId33"/>
    <p:sldId id="450" r:id="rId34"/>
    <p:sldId id="451" r:id="rId35"/>
    <p:sldId id="452" r:id="rId36"/>
    <p:sldId id="453" r:id="rId37"/>
    <p:sldId id="454" r:id="rId38"/>
    <p:sldId id="455" r:id="rId39"/>
    <p:sldId id="456" r:id="rId40"/>
    <p:sldId id="457" r:id="rId41"/>
    <p:sldId id="472" r:id="rId42"/>
    <p:sldId id="492" r:id="rId43"/>
    <p:sldId id="494" r:id="rId44"/>
    <p:sldId id="495" r:id="rId45"/>
    <p:sldId id="479" r:id="rId46"/>
    <p:sldId id="480" r:id="rId47"/>
    <p:sldId id="483" r:id="rId48"/>
    <p:sldId id="484" r:id="rId49"/>
    <p:sldId id="485" r:id="rId50"/>
    <p:sldId id="486" r:id="rId51"/>
    <p:sldId id="487" r:id="rId52"/>
    <p:sldId id="488" r:id="rId53"/>
    <p:sldId id="489" r:id="rId54"/>
    <p:sldId id="482" r:id="rId55"/>
    <p:sldId id="496" r:id="rId56"/>
    <p:sldId id="493" r:id="rId5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A7BA"/>
    <a:srgbClr val="374997"/>
    <a:srgbClr val="FFF5CE"/>
    <a:srgbClr val="FFD861"/>
    <a:srgbClr val="FFFC04"/>
    <a:srgbClr val="E7C6DB"/>
    <a:srgbClr val="A7E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07"/>
    <p:restoredTop sz="96005"/>
  </p:normalViewPr>
  <p:slideViewPr>
    <p:cSldViewPr snapToGrid="0" snapToObjects="1">
      <p:cViewPr varScale="1">
        <p:scale>
          <a:sx n="89" d="100"/>
          <a:sy n="89" d="100"/>
        </p:scale>
        <p:origin x="168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D2C6362-6665-4346-957D-2B02740DFE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A83E094-F71D-814C-A131-7BF058CEA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61E8B-93D1-E14E-A6FA-357B92BC1F76}" type="datetimeFigureOut">
              <a:rPr lang="fr-FR" smtClean="0"/>
              <a:t>11/08/2022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3A55AA-36E5-2549-8B18-A9C32D3EA8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Julie Balmino 2021-2022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B147B2A-01B4-AE40-A2FB-DD81104C33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3E183-A31D-A642-A9DF-B0B491FA38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8442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FC02C-ED17-1B41-92F2-31DE3F7E17F9}" type="datetimeFigureOut">
              <a:rPr lang="fr-FR" smtClean="0"/>
              <a:t>11/08/2022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Julie Balmino 2021-2022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F5486-13F4-EE41-A58B-F5BB93A9F1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0564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3A8005-6A57-FF42-BC98-88AE26054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43C2478-BB82-7F4E-93B5-77E8CDF0F5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8269B2-3FA8-D541-B25F-3ECC345E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75094-8844-1142-B6D6-C1711C70F132}" type="datetime1">
              <a:rPr lang="fr-FR" smtClean="0"/>
              <a:t>11/08/2022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BE4722-3353-5A4D-AB6F-5829E6FDE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53270B-659F-8346-B2A2-DFB946EB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4716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96D55B-8695-CB49-83D4-0BD82A122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50C2B73-073B-F842-830E-46F393E06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627AAE-7190-4242-98E8-5D4DE189F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650CF-AEEE-2A47-BBE7-32702F1EFD67}" type="datetime1">
              <a:rPr lang="fr-FR" smtClean="0"/>
              <a:t>11/08/2022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F56E97-DBC2-8E46-B5D9-498B64EA0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C05B40-7699-B144-9480-7DA48A4F6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12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51E524F-C979-EC44-8EF4-55BD91CE20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07F9508-CE42-8B45-BC55-882506CC6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4876B7-17E4-2C44-92D7-797E07442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FDFF-D9FD-7D4C-8A03-9D4B7D26A5CB}" type="datetime1">
              <a:rPr lang="fr-FR" smtClean="0"/>
              <a:t>11/08/2022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26557D-9331-764C-B0AC-964E1FE4E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B028C8-2025-D548-8314-312EFEA54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61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6415BE-432E-DB44-82EB-744E41C54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5507CE-2891-7D47-A450-81BD1209D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31D05E-633F-8340-AA53-0C2905CDF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5EC0-1591-6749-9495-193617082A7F}" type="datetime1">
              <a:rPr lang="fr-FR" smtClean="0"/>
              <a:t>11/08/2022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2ECD4D-5A05-7B4B-85CF-E3561FA67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5A12A2-81F7-1B4C-AB4A-D584857B2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42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A4D84D-92FA-CC45-B1FB-B73DE9C83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8BBB7D-8064-A941-9505-4919F6FB5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1D0C35-E9F9-604A-9323-4D2D7819F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A0DE-EF07-D64D-A72C-F5137F2B7888}" type="datetime1">
              <a:rPr lang="fr-FR" smtClean="0"/>
              <a:t>11/08/2022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B3C7E5-0ACF-D444-A43D-45E17EF7C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A828CA-9C71-D74A-9A71-C35A5C763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543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A95815-ACB6-C740-AEB5-016F85E5D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351D3C-B11A-C941-9237-DC18C549B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B15F150-8A92-EE42-B23F-EB1A284F1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E786C1-4832-844F-AA23-907E46356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33CDF-9928-9C49-9ACF-0BBE87BF8973}" type="datetime1">
              <a:rPr lang="fr-FR" smtClean="0"/>
              <a:t>11/08/2022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F57588-EE8F-5F41-A9F5-C28FBD18C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7A060B8-A3D1-1F40-956F-20D6EB10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22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3807BA-FE58-3F48-9738-D94DE5415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CF4509-6E07-F240-A8E2-39B451015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6B3CBD-2FBF-024F-B117-61DF28446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B073368-9226-F147-A37E-7355E122E1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3E291C4-61E3-3E4F-9B9B-F87E1CC93E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6D16709-2DA1-024C-B83E-D523058C5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CB1A-AD73-2644-A361-6DA9D54DD4B5}" type="datetime1">
              <a:rPr lang="fr-FR" smtClean="0"/>
              <a:t>11/08/2022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A06772-0833-2849-8E31-F010E45CE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F6DEE0B-B11F-C345-BC65-CC2902B72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909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1830A3-2946-6144-8885-E2B7235C2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2BCB65-3E2C-BA44-B791-F84A3AD60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CEC32-50AD-5249-8F72-5745981D28A2}" type="datetime1">
              <a:rPr lang="fr-FR" smtClean="0"/>
              <a:t>11/08/2022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BB8ECC4-F2CC-3F46-8B78-DB202208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5650F1-43D5-C143-A2DA-8B10517AF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47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926B111-35B8-CD48-892C-206653D0F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B264-FB30-0044-AF68-A63B8615BB90}" type="datetime1">
              <a:rPr lang="fr-FR" smtClean="0"/>
              <a:t>11/08/2022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A1455F-4F9F-404F-8AA1-E1E8E3B53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A7C4E0-0A2D-6E48-B769-0BCAE56C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290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EB2381-A2A9-D543-9573-4DA99EBB5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D1ACBC-E34C-1E43-B966-3A15CFC20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AE28F7-D6C6-9047-ABB8-3B4461F9F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6E41E7-6E89-1E4A-9A69-28AF60099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90C2C-83FB-AC4A-A1CE-FBAFFC1399C8}" type="datetime1">
              <a:rPr lang="fr-FR" smtClean="0"/>
              <a:t>11/08/2022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D175EE4-484B-A84F-A48D-97B82475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B06B74-A675-2D46-8C2F-3ACBF5BFD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064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236AB1-C6BE-7841-9E30-516AC6DE4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BEC5F30-39B4-1F4A-8773-1892DE46D8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28D7FA-4873-DB40-9BE9-4DAE878B0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BAD06D4-6F70-3245-8072-0A085202B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999F1-927C-8644-A58F-365AB1B9016D}" type="datetime1">
              <a:rPr lang="fr-FR" smtClean="0"/>
              <a:t>11/08/2022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AEB163-40AC-2248-9816-EDF9DE45C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42AB99-1FDF-E84C-A293-5DA38DF9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03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BDF52D3-B9A5-6043-9AEA-3B8C9284D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2ADB59-4199-1249-8F73-C3331E185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47D0CA-4A00-7B47-8D70-92EB27425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3B3DA-03F3-9648-B357-8F512C8DE243}" type="datetime1">
              <a:rPr lang="fr-FR" smtClean="0"/>
              <a:t>11/08/2022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037111-7B2E-4B41-9416-23B331F40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D0CA13-8CA2-0D43-9551-4B8D775E9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94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DF8AC4D-5517-8243-9BA0-FA06D36F5674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1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3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Lundi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1707950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5AB9329C-65B0-FA46-B3BE-B8B61A0F41CA}"/>
              </a:ext>
            </a:extLst>
          </p:cNvPr>
          <p:cNvSpPr/>
          <p:nvPr/>
        </p:nvSpPr>
        <p:spPr>
          <a:xfrm>
            <a:off x="1540557" y="2540998"/>
            <a:ext cx="9110886" cy="1774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rgbClr val="374997"/>
                </a:solidFill>
                <a:latin typeface="Century Gothic" panose="020B0502020202020204" pitchFamily="34" charset="0"/>
              </a:rPr>
              <a:t>De quoi est composée une droite graduée ?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DAC5C94-370D-7B42-A5A2-B56F78806A37}"/>
              </a:ext>
            </a:extLst>
          </p:cNvPr>
          <p:cNvSpPr txBox="1"/>
          <p:nvPr/>
        </p:nvSpPr>
        <p:spPr>
          <a:xfrm>
            <a:off x="8005679" y="373890"/>
            <a:ext cx="3844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MISSION  </a:t>
            </a:r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RÉVISION </a:t>
            </a:r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2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  <a:cs typeface="Baloo" panose="03080902040302020200" pitchFamily="66" charset="77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34C050F-4F52-FB41-BA1D-6772140FA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C9920110-8B0C-3845-AB2F-3EF8E719D209}"/>
              </a:ext>
            </a:extLst>
          </p:cNvPr>
          <p:cNvSpPr/>
          <p:nvPr/>
        </p:nvSpPr>
        <p:spPr>
          <a:xfrm>
            <a:off x="180663" y="211869"/>
            <a:ext cx="11817656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Les nombres entiers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– </a:t>
            </a:r>
            <a:r>
              <a:rPr lang="fr-FR" sz="28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Mission révision 2</a:t>
            </a:r>
          </a:p>
        </p:txBody>
      </p:sp>
    </p:spTree>
    <p:extLst>
      <p:ext uri="{BB962C8B-B14F-4D97-AF65-F5344CB8AC3E}">
        <p14:creationId xmlns:p14="http://schemas.microsoft.com/office/powerpoint/2010/main" val="162256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DAC5C94-370D-7B42-A5A2-B56F78806A37}"/>
              </a:ext>
            </a:extLst>
          </p:cNvPr>
          <p:cNvSpPr txBox="1"/>
          <p:nvPr/>
        </p:nvSpPr>
        <p:spPr>
          <a:xfrm>
            <a:off x="8005679" y="373890"/>
            <a:ext cx="3844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MISSION  </a:t>
            </a:r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RÉVISION </a:t>
            </a:r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2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  <a:cs typeface="Baloo" panose="03080902040302020200" pitchFamily="66" charset="77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25C727D-0C07-0744-913A-FE85DB60A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486" y="1003169"/>
            <a:ext cx="9880010" cy="5311219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DE97036-B821-904C-A26C-CAA4744E1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AEDA5FA1-1D1D-C745-B4E0-09AE7E6E6FFB}"/>
              </a:ext>
            </a:extLst>
          </p:cNvPr>
          <p:cNvSpPr/>
          <p:nvPr/>
        </p:nvSpPr>
        <p:spPr>
          <a:xfrm>
            <a:off x="180663" y="211869"/>
            <a:ext cx="11817656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Les nombres entiers </a:t>
            </a:r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</a:t>
            </a:r>
            <a:r>
              <a:rPr lang="fr-FR" sz="3200" dirty="0">
                <a:solidFill>
                  <a:srgbClr val="374997"/>
                </a:solidFill>
                <a:latin typeface="Century Gothic" panose="020B0502020202020204" pitchFamily="34" charset="0"/>
              </a:rPr>
              <a:t> </a:t>
            </a:r>
            <a:r>
              <a:rPr lang="fr-FR" sz="32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Mission révision 2 – </a:t>
            </a:r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Je retiens</a:t>
            </a:r>
          </a:p>
        </p:txBody>
      </p:sp>
    </p:spTree>
    <p:extLst>
      <p:ext uri="{BB962C8B-B14F-4D97-AF65-F5344CB8AC3E}">
        <p14:creationId xmlns:p14="http://schemas.microsoft.com/office/powerpoint/2010/main" val="1807839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D31EC70-00A0-A749-878D-14409E86B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694" y="803429"/>
            <a:ext cx="8198611" cy="5899829"/>
          </a:xfrm>
          <a:prstGeom prst="rect">
            <a:avLst/>
          </a:prstGeom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9275D86-1C8F-0A43-904E-F996E757E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10310C32-E246-1143-AC89-139C79517D3A}"/>
              </a:ext>
            </a:extLst>
          </p:cNvPr>
          <p:cNvSpPr/>
          <p:nvPr/>
        </p:nvSpPr>
        <p:spPr>
          <a:xfrm>
            <a:off x="180663" y="154742"/>
            <a:ext cx="11817656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Les nombres entiers </a:t>
            </a:r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 </a:t>
            </a:r>
            <a:r>
              <a:rPr lang="fr-FR" sz="28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Mission révision 2 - </a:t>
            </a:r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</a:t>
            </a:r>
          </a:p>
        </p:txBody>
      </p:sp>
    </p:spTree>
    <p:extLst>
      <p:ext uri="{BB962C8B-B14F-4D97-AF65-F5344CB8AC3E}">
        <p14:creationId xmlns:p14="http://schemas.microsoft.com/office/powerpoint/2010/main" val="2088197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DF8AC4D-5517-8243-9BA0-FA06D36F5674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1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3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Mardi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B99196C-F1C4-8F46-B0E9-33139C0AC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282288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0DE0E5BB-E4A9-EF48-88BD-4CCC58C62A2D}"/>
              </a:ext>
            </a:extLst>
          </p:cNvPr>
          <p:cNvSpPr/>
          <p:nvPr/>
        </p:nvSpPr>
        <p:spPr>
          <a:xfrm>
            <a:off x="180663" y="154742"/>
            <a:ext cx="11817656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Les nombres entiers </a:t>
            </a:r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 </a:t>
            </a:r>
            <a:r>
              <a:rPr lang="fr-FR" sz="28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La droite graduée - </a:t>
            </a:r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FE2DBD5-D3CD-2749-AD97-777E661362D3}"/>
              </a:ext>
            </a:extLst>
          </p:cNvPr>
          <p:cNvSpPr txBox="1"/>
          <p:nvPr/>
        </p:nvSpPr>
        <p:spPr>
          <a:xfrm>
            <a:off x="2601708" y="888067"/>
            <a:ext cx="6975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Century Gothic" panose="020B0502020202020204" pitchFamily="34" charset="0"/>
              </a:rPr>
              <a:t>Ex. 15, 18 et 21 p. 13 - Ex. 24 p.14 - BONUS : Ex. 20 p.13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1066AF5-BAD4-D04A-87D9-1A84A2B55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63" y="1442918"/>
            <a:ext cx="3699546" cy="3477017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B0D686B1-FA5A-6148-92D8-B4725DE92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63" y="4974120"/>
            <a:ext cx="3699546" cy="103102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189CF4D3-137F-F044-A07E-248AE3C12A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2624" y="1442917"/>
            <a:ext cx="3810201" cy="2116778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52618D72-74C4-3A40-976A-5F98554DCE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2623" y="3626503"/>
            <a:ext cx="3810201" cy="2564007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ED6325AC-2EA8-5E40-9AF2-35FD04B9F4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3400" y="1454017"/>
            <a:ext cx="3793704" cy="427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582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A2DE134-D70E-204E-B12B-DDADB8272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8450F42D-FD2D-7C45-A446-C8F912DE4D3A}"/>
              </a:ext>
            </a:extLst>
          </p:cNvPr>
          <p:cNvSpPr/>
          <p:nvPr/>
        </p:nvSpPr>
        <p:spPr>
          <a:xfrm>
            <a:off x="111634" y="136525"/>
            <a:ext cx="11817656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Calcul - </a:t>
            </a:r>
            <a:r>
              <a:rPr lang="fr-FR" sz="28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Additionner, soustraire deux nombres entiers</a:t>
            </a:r>
            <a:endParaRPr lang="fr-FR" sz="2800" b="1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53740A0-69C1-5A40-A7B8-352BC8F09A12}"/>
              </a:ext>
            </a:extLst>
          </p:cNvPr>
          <p:cNvSpPr txBox="1"/>
          <p:nvPr/>
        </p:nvSpPr>
        <p:spPr>
          <a:xfrm>
            <a:off x="3647813" y="860427"/>
            <a:ext cx="4896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Century Gothic" panose="020B0502020202020204" pitchFamily="34" charset="0"/>
              </a:rPr>
              <a:t>Ex. 1 p.186 (bas de page) - Ex. 2 p.187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F33A3F2-1B74-D947-A390-267B8CC3C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636" y="2281068"/>
            <a:ext cx="6562728" cy="164682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1FAFA8D-CC36-D74A-AD38-38FAE034D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635" y="4250343"/>
            <a:ext cx="6536427" cy="145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88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DF8AC4D-5517-8243-9BA0-FA06D36F5674}"/>
              </a:ext>
            </a:extLst>
          </p:cNvPr>
          <p:cNvSpPr txBox="1"/>
          <p:nvPr/>
        </p:nvSpPr>
        <p:spPr>
          <a:xfrm>
            <a:off x="6121463" y="2442814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1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3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Jeudi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42D18B4-2501-B842-8961-3D72A3A2E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2155111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A4B45096-3569-F341-8BFE-4EACCDE61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654" y="769354"/>
            <a:ext cx="8363636" cy="5952121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010AA8AD-229B-4F4E-9E74-2ABED9D2BF3E}"/>
              </a:ext>
            </a:extLst>
          </p:cNvPr>
          <p:cNvSpPr txBox="1"/>
          <p:nvPr/>
        </p:nvSpPr>
        <p:spPr>
          <a:xfrm>
            <a:off x="104741" y="2708912"/>
            <a:ext cx="33561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FC04"/>
                </a:solidFill>
                <a:latin typeface="Century Gothic" panose="020B0502020202020204" pitchFamily="34" charset="0"/>
              </a:rPr>
              <a:t>5 minutes pour s’autoévaluer !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6446B87-0882-0A4B-AB06-8AA486CB6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977BF3B0-0C12-094D-BF8E-ACC7751CD9D0}"/>
              </a:ext>
            </a:extLst>
          </p:cNvPr>
          <p:cNvSpPr/>
          <p:nvPr/>
        </p:nvSpPr>
        <p:spPr>
          <a:xfrm>
            <a:off x="111634" y="136525"/>
            <a:ext cx="11817656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Longueurs, périmètres – </a:t>
            </a:r>
            <a:r>
              <a:rPr lang="fr-FR" sz="28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Vérifie ce que tu sais déjà</a:t>
            </a:r>
            <a:endParaRPr lang="fr-FR" sz="2800" b="1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286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10AA8AD-229B-4F4E-9E74-2ABED9D2BF3E}"/>
              </a:ext>
            </a:extLst>
          </p:cNvPr>
          <p:cNvSpPr txBox="1"/>
          <p:nvPr/>
        </p:nvSpPr>
        <p:spPr>
          <a:xfrm>
            <a:off x="104741" y="2708912"/>
            <a:ext cx="33561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FC04"/>
                </a:solidFill>
                <a:latin typeface="Century Gothic" panose="020B0502020202020204" pitchFamily="34" charset="0"/>
              </a:rPr>
              <a:t>10 minutes pour comprendre ses erreurs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6446B87-0882-0A4B-AB06-8AA486CB6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977BF3B0-0C12-094D-BF8E-ACC7751CD9D0}"/>
              </a:ext>
            </a:extLst>
          </p:cNvPr>
          <p:cNvSpPr/>
          <p:nvPr/>
        </p:nvSpPr>
        <p:spPr>
          <a:xfrm>
            <a:off x="111634" y="136525"/>
            <a:ext cx="11817656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Longueurs, périmètres – </a:t>
            </a:r>
            <a:r>
              <a:rPr lang="fr-FR" sz="28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Vérifie ce que tu sais déjà</a:t>
            </a:r>
            <a:endParaRPr lang="fr-FR" sz="2800" b="1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3B3EF10-4D98-474F-AFFB-2DA6CFFF2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655" y="830343"/>
            <a:ext cx="8330753" cy="589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00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B42D4ADD-8991-5E48-9A25-985E81206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5793"/>
            <a:ext cx="5867423" cy="5815682"/>
          </a:xfrm>
          <a:prstGeom prst="rect">
            <a:avLst/>
          </a:prstGeom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7D71D4B-70B8-E346-BD18-645FBC4DE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C4C7472E-9602-C14C-BF13-ACCDD2DE143F}"/>
              </a:ext>
            </a:extLst>
          </p:cNvPr>
          <p:cNvSpPr/>
          <p:nvPr/>
        </p:nvSpPr>
        <p:spPr>
          <a:xfrm>
            <a:off x="111634" y="136525"/>
            <a:ext cx="11817656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Longueurs, périmètres – </a:t>
            </a:r>
            <a:r>
              <a:rPr lang="fr-FR" sz="28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Maths en vie</a:t>
            </a:r>
            <a:endParaRPr lang="fr-FR" sz="2800" b="1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1CF8351-8A18-B54C-98B4-31FE3B3D2C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949" b="27483"/>
          <a:stretch/>
        </p:blipFill>
        <p:spPr>
          <a:xfrm>
            <a:off x="6202704" y="852481"/>
            <a:ext cx="5186656" cy="547824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D9D48E7-7594-424C-B03A-DBBD67D4B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850" y="3591605"/>
            <a:ext cx="31115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9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1157C9C-A0EE-0340-9AD9-F5B20E9E4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63" y="924056"/>
            <a:ext cx="8074031" cy="5797419"/>
          </a:xfrm>
          <a:prstGeom prst="rect">
            <a:avLst/>
          </a:prstGeom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68CE458-C244-3448-9E7A-925D103EE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5D26D662-8C61-3546-A72B-3E86BB220EB6}"/>
              </a:ext>
            </a:extLst>
          </p:cNvPr>
          <p:cNvSpPr/>
          <p:nvPr/>
        </p:nvSpPr>
        <p:spPr>
          <a:xfrm>
            <a:off x="180663" y="211869"/>
            <a:ext cx="11817656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Les nombres entiers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– </a:t>
            </a:r>
            <a:r>
              <a:rPr lang="fr-FR" sz="28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Mission révision 2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B2A9DA2-F918-D744-B64D-0DDFCE93DBB6}"/>
              </a:ext>
            </a:extLst>
          </p:cNvPr>
          <p:cNvSpPr txBox="1"/>
          <p:nvPr/>
        </p:nvSpPr>
        <p:spPr>
          <a:xfrm>
            <a:off x="8448375" y="2304767"/>
            <a:ext cx="3562962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i="1" u="sng" dirty="0">
                <a:solidFill>
                  <a:srgbClr val="C3A7BA"/>
                </a:solidFill>
              </a:rPr>
              <a:t>Objectifs</a:t>
            </a:r>
            <a:r>
              <a:rPr lang="fr-FR" sz="2000" i="1" dirty="0">
                <a:solidFill>
                  <a:srgbClr val="C3A7BA"/>
                </a:solidFill>
              </a:rPr>
              <a:t> :</a:t>
            </a:r>
          </a:p>
          <a:p>
            <a:pPr marL="571500" indent="-571500">
              <a:buFontTx/>
              <a:buChar char="-"/>
            </a:pPr>
            <a:r>
              <a:rPr lang="fr-FR" sz="2000" i="1" dirty="0">
                <a:solidFill>
                  <a:srgbClr val="C3A7BA"/>
                </a:solidFill>
              </a:rPr>
              <a:t>Connaître les éléments indispensables à la construction d’une droite graduée</a:t>
            </a:r>
          </a:p>
          <a:p>
            <a:pPr marL="571500" indent="-571500">
              <a:buFontTx/>
              <a:buChar char="-"/>
            </a:pPr>
            <a:r>
              <a:rPr lang="fr-FR" sz="2000" i="1" dirty="0">
                <a:solidFill>
                  <a:srgbClr val="C3A7BA"/>
                </a:solidFill>
              </a:rPr>
              <a:t>Lire et placer un repère sur une droite graduée</a:t>
            </a:r>
            <a:endParaRPr lang="fr-FR" sz="3600" dirty="0">
              <a:solidFill>
                <a:srgbClr val="C3A7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170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91705FA9-4028-FB4B-AB9A-DE6D665E764C}"/>
              </a:ext>
            </a:extLst>
          </p:cNvPr>
          <p:cNvSpPr/>
          <p:nvPr/>
        </p:nvSpPr>
        <p:spPr>
          <a:xfrm>
            <a:off x="3048508" y="464561"/>
            <a:ext cx="6473127" cy="11113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4" t="6376" r="32605" b="17210"/>
          <a:stretch/>
        </p:blipFill>
        <p:spPr bwMode="auto">
          <a:xfrm>
            <a:off x="262710" y="261257"/>
            <a:ext cx="1593669" cy="160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9077747-534F-2044-9229-52502CB88CFD}"/>
              </a:ext>
            </a:extLst>
          </p:cNvPr>
          <p:cNvSpPr txBox="1"/>
          <p:nvPr/>
        </p:nvSpPr>
        <p:spPr>
          <a:xfrm>
            <a:off x="3259888" y="635500"/>
            <a:ext cx="62617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CALCUL</a:t>
            </a:r>
            <a:endParaRPr lang="fr-FR" sz="4400" b="1" dirty="0">
              <a:solidFill>
                <a:srgbClr val="C3A7BA"/>
              </a:solidFill>
              <a:latin typeface="Century Gothic" panose="020B0502020202020204" pitchFamily="34" charset="0"/>
              <a:cs typeface="Baloo" panose="03080902040302020200" pitchFamily="66" charset="77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B054D0A-DBAC-F341-9110-49A749A94D53}"/>
              </a:ext>
            </a:extLst>
          </p:cNvPr>
          <p:cNvSpPr/>
          <p:nvPr/>
        </p:nvSpPr>
        <p:spPr>
          <a:xfrm>
            <a:off x="933796" y="2509951"/>
            <a:ext cx="10324408" cy="3706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A148CBF-090F-C448-A1E7-A536524E1D77}"/>
              </a:ext>
            </a:extLst>
          </p:cNvPr>
          <p:cNvSpPr txBox="1"/>
          <p:nvPr/>
        </p:nvSpPr>
        <p:spPr>
          <a:xfrm>
            <a:off x="1605242" y="3208818"/>
            <a:ext cx="66380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ENTRAÎNE TA MÉMOIRE !</a:t>
            </a:r>
            <a:endParaRPr lang="fr-FR" sz="7200" dirty="0">
              <a:latin typeface="Century Gothic" panose="020B0502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D4DEA3B-851D-4C4A-A5BE-0D683264D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3263" y="3010891"/>
            <a:ext cx="1917700" cy="2374900"/>
          </a:xfrm>
          <a:prstGeom prst="rect">
            <a:avLst/>
          </a:prstGeom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76FC0CF-EEAB-A546-9B1F-15265B0D1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2340520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4" t="6376" r="32605" b="17210"/>
          <a:stretch/>
        </p:blipFill>
        <p:spPr bwMode="auto">
          <a:xfrm>
            <a:off x="262710" y="261257"/>
            <a:ext cx="1593669" cy="160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B054D0A-DBAC-F341-9110-49A749A94D53}"/>
              </a:ext>
            </a:extLst>
          </p:cNvPr>
          <p:cNvSpPr/>
          <p:nvPr/>
        </p:nvSpPr>
        <p:spPr>
          <a:xfrm>
            <a:off x="3011024" y="509372"/>
            <a:ext cx="7224086" cy="1111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rgbClr val="374997"/>
                </a:solidFill>
                <a:latin typeface="Century Gothic" panose="020B0502020202020204" pitchFamily="34" charset="0"/>
              </a:rPr>
              <a:t>Associer un geste à une couleur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2268AC1-CFA2-1E4D-A114-8E7E352BF1D5}"/>
              </a:ext>
            </a:extLst>
          </p:cNvPr>
          <p:cNvSpPr/>
          <p:nvPr/>
        </p:nvSpPr>
        <p:spPr>
          <a:xfrm>
            <a:off x="286865" y="2814919"/>
            <a:ext cx="2088764" cy="2174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0C3B0AB-C366-5C4E-B342-88DC16FFE8C4}"/>
              </a:ext>
            </a:extLst>
          </p:cNvPr>
          <p:cNvSpPr/>
          <p:nvPr/>
        </p:nvSpPr>
        <p:spPr>
          <a:xfrm>
            <a:off x="2669242" y="2814919"/>
            <a:ext cx="2088764" cy="2174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514EC988-947A-DD41-941A-A4AB321E543D}"/>
              </a:ext>
            </a:extLst>
          </p:cNvPr>
          <p:cNvSpPr/>
          <p:nvPr/>
        </p:nvSpPr>
        <p:spPr>
          <a:xfrm>
            <a:off x="5051619" y="2814919"/>
            <a:ext cx="2088764" cy="217427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AC6C248-8427-8F42-8301-C6866E6C824C}"/>
              </a:ext>
            </a:extLst>
          </p:cNvPr>
          <p:cNvSpPr/>
          <p:nvPr/>
        </p:nvSpPr>
        <p:spPr>
          <a:xfrm>
            <a:off x="7433996" y="2814918"/>
            <a:ext cx="2088764" cy="21742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C20476F1-5BE2-F842-A0D4-1E9220D6FF86}"/>
              </a:ext>
            </a:extLst>
          </p:cNvPr>
          <p:cNvSpPr/>
          <p:nvPr/>
        </p:nvSpPr>
        <p:spPr>
          <a:xfrm>
            <a:off x="9816373" y="2814918"/>
            <a:ext cx="2088764" cy="217427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47BEA3B-3096-D241-914E-59089825F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1720071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4" t="6376" r="32605" b="17210"/>
          <a:stretch/>
        </p:blipFill>
        <p:spPr bwMode="auto">
          <a:xfrm>
            <a:off x="262710" y="261257"/>
            <a:ext cx="1593669" cy="160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B054D0A-DBAC-F341-9110-49A749A94D53}"/>
              </a:ext>
            </a:extLst>
          </p:cNvPr>
          <p:cNvSpPr/>
          <p:nvPr/>
        </p:nvSpPr>
        <p:spPr>
          <a:xfrm>
            <a:off x="3011024" y="509372"/>
            <a:ext cx="7224086" cy="1111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rgbClr val="374997"/>
                </a:solidFill>
                <a:latin typeface="Century Gothic" panose="020B0502020202020204" pitchFamily="34" charset="0"/>
              </a:rPr>
              <a:t>Associer un geste à une couleur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2268AC1-CFA2-1E4D-A114-8E7E352BF1D5}"/>
              </a:ext>
            </a:extLst>
          </p:cNvPr>
          <p:cNvSpPr/>
          <p:nvPr/>
        </p:nvSpPr>
        <p:spPr>
          <a:xfrm>
            <a:off x="286865" y="2814919"/>
            <a:ext cx="2088764" cy="2174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0C3B0AB-C366-5C4E-B342-88DC16FFE8C4}"/>
              </a:ext>
            </a:extLst>
          </p:cNvPr>
          <p:cNvSpPr/>
          <p:nvPr/>
        </p:nvSpPr>
        <p:spPr>
          <a:xfrm>
            <a:off x="2669242" y="2814919"/>
            <a:ext cx="2088764" cy="2174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514EC988-947A-DD41-941A-A4AB321E543D}"/>
              </a:ext>
            </a:extLst>
          </p:cNvPr>
          <p:cNvSpPr/>
          <p:nvPr/>
        </p:nvSpPr>
        <p:spPr>
          <a:xfrm>
            <a:off x="5051619" y="2814919"/>
            <a:ext cx="2088764" cy="217427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AC6C248-8427-8F42-8301-C6866E6C824C}"/>
              </a:ext>
            </a:extLst>
          </p:cNvPr>
          <p:cNvSpPr/>
          <p:nvPr/>
        </p:nvSpPr>
        <p:spPr>
          <a:xfrm>
            <a:off x="7433996" y="2814918"/>
            <a:ext cx="2088764" cy="21742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C20476F1-5BE2-F842-A0D4-1E9220D6FF86}"/>
              </a:ext>
            </a:extLst>
          </p:cNvPr>
          <p:cNvSpPr/>
          <p:nvPr/>
        </p:nvSpPr>
        <p:spPr>
          <a:xfrm>
            <a:off x="9816373" y="2814918"/>
            <a:ext cx="2088764" cy="217427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2EBBFAA-F3EE-EA4E-B551-50A62FF7DBC4}"/>
              </a:ext>
            </a:extLst>
          </p:cNvPr>
          <p:cNvSpPr txBox="1"/>
          <p:nvPr/>
        </p:nvSpPr>
        <p:spPr>
          <a:xfrm>
            <a:off x="466165" y="5342964"/>
            <a:ext cx="107397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chemeClr val="accent1"/>
                </a:solidFill>
                <a:latin typeface="Baloo" panose="03080902040302020200" pitchFamily="66" charset="77"/>
                <a:cs typeface="Baloo" panose="03080902040302020200" pitchFamily="66" charset="77"/>
              </a:rPr>
              <a:t>Lève les mains en l’air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D590BD-C67A-754F-BDC0-F13A8EB74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4285206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4" t="6376" r="32605" b="17210"/>
          <a:stretch/>
        </p:blipFill>
        <p:spPr bwMode="auto">
          <a:xfrm>
            <a:off x="262710" y="261257"/>
            <a:ext cx="1593669" cy="160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B054D0A-DBAC-F341-9110-49A749A94D53}"/>
              </a:ext>
            </a:extLst>
          </p:cNvPr>
          <p:cNvSpPr/>
          <p:nvPr/>
        </p:nvSpPr>
        <p:spPr>
          <a:xfrm>
            <a:off x="3011024" y="509372"/>
            <a:ext cx="7224086" cy="1111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rgbClr val="374997"/>
                </a:solidFill>
                <a:latin typeface="Century Gothic" panose="020B0502020202020204" pitchFamily="34" charset="0"/>
              </a:rPr>
              <a:t>Associer un geste à une couleur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2268AC1-CFA2-1E4D-A114-8E7E352BF1D5}"/>
              </a:ext>
            </a:extLst>
          </p:cNvPr>
          <p:cNvSpPr/>
          <p:nvPr/>
        </p:nvSpPr>
        <p:spPr>
          <a:xfrm>
            <a:off x="286865" y="2814919"/>
            <a:ext cx="2088764" cy="2174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0C3B0AB-C366-5C4E-B342-88DC16FFE8C4}"/>
              </a:ext>
            </a:extLst>
          </p:cNvPr>
          <p:cNvSpPr/>
          <p:nvPr/>
        </p:nvSpPr>
        <p:spPr>
          <a:xfrm>
            <a:off x="2669242" y="2814919"/>
            <a:ext cx="2088764" cy="2174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514EC988-947A-DD41-941A-A4AB321E543D}"/>
              </a:ext>
            </a:extLst>
          </p:cNvPr>
          <p:cNvSpPr/>
          <p:nvPr/>
        </p:nvSpPr>
        <p:spPr>
          <a:xfrm>
            <a:off x="5051619" y="2814919"/>
            <a:ext cx="2088764" cy="217427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AC6C248-8427-8F42-8301-C6866E6C824C}"/>
              </a:ext>
            </a:extLst>
          </p:cNvPr>
          <p:cNvSpPr/>
          <p:nvPr/>
        </p:nvSpPr>
        <p:spPr>
          <a:xfrm>
            <a:off x="7433996" y="2814918"/>
            <a:ext cx="2088764" cy="21742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C20476F1-5BE2-F842-A0D4-1E9220D6FF86}"/>
              </a:ext>
            </a:extLst>
          </p:cNvPr>
          <p:cNvSpPr/>
          <p:nvPr/>
        </p:nvSpPr>
        <p:spPr>
          <a:xfrm>
            <a:off x="9816373" y="2814918"/>
            <a:ext cx="2088764" cy="217427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2EBBFAA-F3EE-EA4E-B551-50A62FF7DBC4}"/>
              </a:ext>
            </a:extLst>
          </p:cNvPr>
          <p:cNvSpPr txBox="1"/>
          <p:nvPr/>
        </p:nvSpPr>
        <p:spPr>
          <a:xfrm>
            <a:off x="286865" y="5332965"/>
            <a:ext cx="56298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FF0000"/>
                </a:solidFill>
                <a:latin typeface="Baloo" panose="03080902040302020200" pitchFamily="66" charset="77"/>
                <a:cs typeface="Baloo" panose="03080902040302020200" pitchFamily="66" charset="77"/>
              </a:rPr>
              <a:t>Croise les bras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BDDBFB-F2ED-2B45-9A2E-88CDB6330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7345363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4" t="6376" r="32605" b="17210"/>
          <a:stretch/>
        </p:blipFill>
        <p:spPr bwMode="auto">
          <a:xfrm>
            <a:off x="262710" y="261257"/>
            <a:ext cx="1593669" cy="160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B054D0A-DBAC-F341-9110-49A749A94D53}"/>
              </a:ext>
            </a:extLst>
          </p:cNvPr>
          <p:cNvSpPr/>
          <p:nvPr/>
        </p:nvSpPr>
        <p:spPr>
          <a:xfrm>
            <a:off x="3011024" y="509372"/>
            <a:ext cx="7224086" cy="1111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rgbClr val="374997"/>
                </a:solidFill>
                <a:latin typeface="Century Gothic" panose="020B0502020202020204" pitchFamily="34" charset="0"/>
              </a:rPr>
              <a:t>Associer un geste à une couleur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2268AC1-CFA2-1E4D-A114-8E7E352BF1D5}"/>
              </a:ext>
            </a:extLst>
          </p:cNvPr>
          <p:cNvSpPr/>
          <p:nvPr/>
        </p:nvSpPr>
        <p:spPr>
          <a:xfrm>
            <a:off x="286865" y="2814919"/>
            <a:ext cx="2088764" cy="2174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0C3B0AB-C366-5C4E-B342-88DC16FFE8C4}"/>
              </a:ext>
            </a:extLst>
          </p:cNvPr>
          <p:cNvSpPr/>
          <p:nvPr/>
        </p:nvSpPr>
        <p:spPr>
          <a:xfrm>
            <a:off x="2669242" y="2814919"/>
            <a:ext cx="2088764" cy="2174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514EC988-947A-DD41-941A-A4AB321E543D}"/>
              </a:ext>
            </a:extLst>
          </p:cNvPr>
          <p:cNvSpPr/>
          <p:nvPr/>
        </p:nvSpPr>
        <p:spPr>
          <a:xfrm>
            <a:off x="5051619" y="2814919"/>
            <a:ext cx="2088764" cy="217427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AC6C248-8427-8F42-8301-C6866E6C824C}"/>
              </a:ext>
            </a:extLst>
          </p:cNvPr>
          <p:cNvSpPr/>
          <p:nvPr/>
        </p:nvSpPr>
        <p:spPr>
          <a:xfrm>
            <a:off x="7433996" y="2814918"/>
            <a:ext cx="2088764" cy="21742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C20476F1-5BE2-F842-A0D4-1E9220D6FF86}"/>
              </a:ext>
            </a:extLst>
          </p:cNvPr>
          <p:cNvSpPr/>
          <p:nvPr/>
        </p:nvSpPr>
        <p:spPr>
          <a:xfrm>
            <a:off x="9816373" y="2814918"/>
            <a:ext cx="2088764" cy="217427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2EBBFAA-F3EE-EA4E-B551-50A62FF7DBC4}"/>
              </a:ext>
            </a:extLst>
          </p:cNvPr>
          <p:cNvSpPr txBox="1"/>
          <p:nvPr/>
        </p:nvSpPr>
        <p:spPr>
          <a:xfrm>
            <a:off x="286865" y="5332965"/>
            <a:ext cx="114210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chemeClr val="accent6"/>
                </a:solidFill>
                <a:latin typeface="Baloo" panose="03080902040302020200" pitchFamily="66" charset="77"/>
                <a:cs typeface="Baloo" panose="03080902040302020200" pitchFamily="66" charset="77"/>
              </a:rPr>
              <a:t>Mets une main derrière la tête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5E8ACF-5B02-564F-92B3-15618FC47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6041997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4" t="6376" r="32605" b="17210"/>
          <a:stretch/>
        </p:blipFill>
        <p:spPr bwMode="auto">
          <a:xfrm>
            <a:off x="262710" y="261257"/>
            <a:ext cx="1593669" cy="160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B054D0A-DBAC-F341-9110-49A749A94D53}"/>
              </a:ext>
            </a:extLst>
          </p:cNvPr>
          <p:cNvSpPr/>
          <p:nvPr/>
        </p:nvSpPr>
        <p:spPr>
          <a:xfrm>
            <a:off x="3011024" y="509372"/>
            <a:ext cx="7224086" cy="1111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rgbClr val="374997"/>
                </a:solidFill>
                <a:latin typeface="Century Gothic" panose="020B0502020202020204" pitchFamily="34" charset="0"/>
              </a:rPr>
              <a:t>Associer un geste à une couleur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2268AC1-CFA2-1E4D-A114-8E7E352BF1D5}"/>
              </a:ext>
            </a:extLst>
          </p:cNvPr>
          <p:cNvSpPr/>
          <p:nvPr/>
        </p:nvSpPr>
        <p:spPr>
          <a:xfrm>
            <a:off x="286865" y="2814919"/>
            <a:ext cx="2088764" cy="2174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0C3B0AB-C366-5C4E-B342-88DC16FFE8C4}"/>
              </a:ext>
            </a:extLst>
          </p:cNvPr>
          <p:cNvSpPr/>
          <p:nvPr/>
        </p:nvSpPr>
        <p:spPr>
          <a:xfrm>
            <a:off x="2669242" y="2814919"/>
            <a:ext cx="2088764" cy="2174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514EC988-947A-DD41-941A-A4AB321E543D}"/>
              </a:ext>
            </a:extLst>
          </p:cNvPr>
          <p:cNvSpPr/>
          <p:nvPr/>
        </p:nvSpPr>
        <p:spPr>
          <a:xfrm>
            <a:off x="5051619" y="2814919"/>
            <a:ext cx="2088764" cy="217427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AC6C248-8427-8F42-8301-C6866E6C824C}"/>
              </a:ext>
            </a:extLst>
          </p:cNvPr>
          <p:cNvSpPr/>
          <p:nvPr/>
        </p:nvSpPr>
        <p:spPr>
          <a:xfrm>
            <a:off x="7433996" y="2814918"/>
            <a:ext cx="2088764" cy="21742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C20476F1-5BE2-F842-A0D4-1E9220D6FF86}"/>
              </a:ext>
            </a:extLst>
          </p:cNvPr>
          <p:cNvSpPr/>
          <p:nvPr/>
        </p:nvSpPr>
        <p:spPr>
          <a:xfrm>
            <a:off x="9816373" y="2814918"/>
            <a:ext cx="2088764" cy="217427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2EBBFAA-F3EE-EA4E-B551-50A62FF7DBC4}"/>
              </a:ext>
            </a:extLst>
          </p:cNvPr>
          <p:cNvSpPr txBox="1"/>
          <p:nvPr/>
        </p:nvSpPr>
        <p:spPr>
          <a:xfrm>
            <a:off x="286865" y="5332965"/>
            <a:ext cx="114210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>
                <a:solidFill>
                  <a:srgbClr val="FFFF00"/>
                </a:solidFill>
                <a:latin typeface="Baloo" panose="03080902040302020200" pitchFamily="66" charset="77"/>
                <a:cs typeface="Baloo" panose="03080902040302020200" pitchFamily="66" charset="77"/>
              </a:rPr>
              <a:t>Lève-toi</a:t>
            </a:r>
            <a:endParaRPr lang="fr-FR" sz="6000" dirty="0">
              <a:solidFill>
                <a:srgbClr val="FFFF00"/>
              </a:solidFill>
              <a:latin typeface="Baloo" panose="03080902040302020200" pitchFamily="66" charset="77"/>
              <a:cs typeface="Baloo" panose="03080902040302020200" pitchFamily="66" charset="77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AF1C06-F592-F746-9200-444004B4B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4619889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4" t="6376" r="32605" b="17210"/>
          <a:stretch/>
        </p:blipFill>
        <p:spPr bwMode="auto">
          <a:xfrm>
            <a:off x="262710" y="261257"/>
            <a:ext cx="1593669" cy="160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B054D0A-DBAC-F341-9110-49A749A94D53}"/>
              </a:ext>
            </a:extLst>
          </p:cNvPr>
          <p:cNvSpPr/>
          <p:nvPr/>
        </p:nvSpPr>
        <p:spPr>
          <a:xfrm>
            <a:off x="3011024" y="509372"/>
            <a:ext cx="7224086" cy="1111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rgbClr val="374997"/>
                </a:solidFill>
                <a:latin typeface="Century Gothic" panose="020B0502020202020204" pitchFamily="34" charset="0"/>
              </a:rPr>
              <a:t>Associer un geste à une couleur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2268AC1-CFA2-1E4D-A114-8E7E352BF1D5}"/>
              </a:ext>
            </a:extLst>
          </p:cNvPr>
          <p:cNvSpPr/>
          <p:nvPr/>
        </p:nvSpPr>
        <p:spPr>
          <a:xfrm>
            <a:off x="286865" y="2814919"/>
            <a:ext cx="2088764" cy="2174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0C3B0AB-C366-5C4E-B342-88DC16FFE8C4}"/>
              </a:ext>
            </a:extLst>
          </p:cNvPr>
          <p:cNvSpPr/>
          <p:nvPr/>
        </p:nvSpPr>
        <p:spPr>
          <a:xfrm>
            <a:off x="2669242" y="2814919"/>
            <a:ext cx="2088764" cy="2174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514EC988-947A-DD41-941A-A4AB321E543D}"/>
              </a:ext>
            </a:extLst>
          </p:cNvPr>
          <p:cNvSpPr/>
          <p:nvPr/>
        </p:nvSpPr>
        <p:spPr>
          <a:xfrm>
            <a:off x="5051619" y="2814919"/>
            <a:ext cx="2088764" cy="217427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AC6C248-8427-8F42-8301-C6866E6C824C}"/>
              </a:ext>
            </a:extLst>
          </p:cNvPr>
          <p:cNvSpPr/>
          <p:nvPr/>
        </p:nvSpPr>
        <p:spPr>
          <a:xfrm>
            <a:off x="7433996" y="2814918"/>
            <a:ext cx="2088764" cy="21742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C20476F1-5BE2-F842-A0D4-1E9220D6FF86}"/>
              </a:ext>
            </a:extLst>
          </p:cNvPr>
          <p:cNvSpPr/>
          <p:nvPr/>
        </p:nvSpPr>
        <p:spPr>
          <a:xfrm>
            <a:off x="9816373" y="2814918"/>
            <a:ext cx="2088764" cy="217427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2EBBFAA-F3EE-EA4E-B551-50A62FF7DBC4}"/>
              </a:ext>
            </a:extLst>
          </p:cNvPr>
          <p:cNvSpPr txBox="1"/>
          <p:nvPr/>
        </p:nvSpPr>
        <p:spPr>
          <a:xfrm>
            <a:off x="286865" y="5332965"/>
            <a:ext cx="114210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chemeClr val="accent2"/>
                </a:solidFill>
                <a:latin typeface="Baloo" panose="03080902040302020200" pitchFamily="66" charset="77"/>
                <a:cs typeface="Baloo" panose="03080902040302020200" pitchFamily="66" charset="77"/>
              </a:rPr>
              <a:t>Montre du doigt devant toi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E6E0B2-BF98-B748-B2F7-BC56A3155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2824235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2268AC1-CFA2-1E4D-A114-8E7E352BF1D5}"/>
              </a:ext>
            </a:extLst>
          </p:cNvPr>
          <p:cNvSpPr/>
          <p:nvPr/>
        </p:nvSpPr>
        <p:spPr>
          <a:xfrm>
            <a:off x="2958350" y="162055"/>
            <a:ext cx="6275300" cy="65321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BEEE94C-5700-954B-AA2C-618A51085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15981016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2268AC1-CFA2-1E4D-A114-8E7E352BF1D5}"/>
              </a:ext>
            </a:extLst>
          </p:cNvPr>
          <p:cNvSpPr/>
          <p:nvPr/>
        </p:nvSpPr>
        <p:spPr>
          <a:xfrm>
            <a:off x="2958350" y="162055"/>
            <a:ext cx="6275300" cy="65321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11F525B-8D80-D042-8DC1-8E0F6737B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5238137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2268AC1-CFA2-1E4D-A114-8E7E352BF1D5}"/>
              </a:ext>
            </a:extLst>
          </p:cNvPr>
          <p:cNvSpPr/>
          <p:nvPr/>
        </p:nvSpPr>
        <p:spPr>
          <a:xfrm>
            <a:off x="2958350" y="162055"/>
            <a:ext cx="6275300" cy="653219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AD160B9-316A-F043-937C-BFE47E1D4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671154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1157C9C-A0EE-0340-9AD9-F5B20E9E4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83" y="1003169"/>
            <a:ext cx="7455342" cy="5353181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5AB9329C-65B0-FA46-B3BE-B8B61A0F41CA}"/>
              </a:ext>
            </a:extLst>
          </p:cNvPr>
          <p:cNvSpPr/>
          <p:nvPr/>
        </p:nvSpPr>
        <p:spPr>
          <a:xfrm>
            <a:off x="8212069" y="1463039"/>
            <a:ext cx="3786250" cy="43535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rgbClr val="374997"/>
                </a:solidFill>
                <a:latin typeface="Century Gothic" panose="020B0502020202020204" pitchFamily="34" charset="0"/>
              </a:rPr>
              <a:t>Vous allez effectuer la mission d’abord seuls, puis vous vous mettrez par deux pour confronter vos réponses.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78675BA-CACE-C147-83D3-529E8F08D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B6B0EE32-DF84-9945-AF18-38ED3AEFA874}"/>
              </a:ext>
            </a:extLst>
          </p:cNvPr>
          <p:cNvSpPr/>
          <p:nvPr/>
        </p:nvSpPr>
        <p:spPr>
          <a:xfrm>
            <a:off x="180663" y="211869"/>
            <a:ext cx="11817656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Les nombres entiers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– </a:t>
            </a:r>
            <a:r>
              <a:rPr lang="fr-FR" sz="28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Mission révision 1</a:t>
            </a:r>
          </a:p>
        </p:txBody>
      </p:sp>
    </p:spTree>
    <p:extLst>
      <p:ext uri="{BB962C8B-B14F-4D97-AF65-F5344CB8AC3E}">
        <p14:creationId xmlns:p14="http://schemas.microsoft.com/office/powerpoint/2010/main" val="6757989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2268AC1-CFA2-1E4D-A114-8E7E352BF1D5}"/>
              </a:ext>
            </a:extLst>
          </p:cNvPr>
          <p:cNvSpPr/>
          <p:nvPr/>
        </p:nvSpPr>
        <p:spPr>
          <a:xfrm>
            <a:off x="2958350" y="162055"/>
            <a:ext cx="6275300" cy="65321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C814B6F-0001-7941-B616-6B61B4E4E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27074964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2268AC1-CFA2-1E4D-A114-8E7E352BF1D5}"/>
              </a:ext>
            </a:extLst>
          </p:cNvPr>
          <p:cNvSpPr/>
          <p:nvPr/>
        </p:nvSpPr>
        <p:spPr>
          <a:xfrm>
            <a:off x="2958350" y="162055"/>
            <a:ext cx="6275300" cy="6532193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0C6A312-69BD-EA4D-BD87-5D1D0B8A4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35050772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F4987335-70C6-004F-82AB-9658552A80C3}"/>
              </a:ext>
            </a:extLst>
          </p:cNvPr>
          <p:cNvSpPr/>
          <p:nvPr/>
        </p:nvSpPr>
        <p:spPr>
          <a:xfrm>
            <a:off x="2958350" y="162055"/>
            <a:ext cx="6275300" cy="65321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9D1C91C-D6A5-E648-976B-0C34A0123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11004031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2268AC1-CFA2-1E4D-A114-8E7E352BF1D5}"/>
              </a:ext>
            </a:extLst>
          </p:cNvPr>
          <p:cNvSpPr/>
          <p:nvPr/>
        </p:nvSpPr>
        <p:spPr>
          <a:xfrm>
            <a:off x="2958350" y="162055"/>
            <a:ext cx="6275300" cy="65321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0D35B34-DABE-9142-9CE6-8F8FC46A6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18746509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2268AC1-CFA2-1E4D-A114-8E7E352BF1D5}"/>
              </a:ext>
            </a:extLst>
          </p:cNvPr>
          <p:cNvSpPr/>
          <p:nvPr/>
        </p:nvSpPr>
        <p:spPr>
          <a:xfrm>
            <a:off x="2958350" y="162055"/>
            <a:ext cx="6275300" cy="653219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9D984A1-570E-844E-A9A3-911A7DE6E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1960634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3A215D8C-7CCC-7D44-816B-2329A8E9AFF3}"/>
              </a:ext>
            </a:extLst>
          </p:cNvPr>
          <p:cNvSpPr/>
          <p:nvPr/>
        </p:nvSpPr>
        <p:spPr>
          <a:xfrm>
            <a:off x="2958350" y="162055"/>
            <a:ext cx="6275300" cy="65321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7CD520E-C99D-A243-9640-5942787BA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35381762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2268AC1-CFA2-1E4D-A114-8E7E352BF1D5}"/>
              </a:ext>
            </a:extLst>
          </p:cNvPr>
          <p:cNvSpPr/>
          <p:nvPr/>
        </p:nvSpPr>
        <p:spPr>
          <a:xfrm>
            <a:off x="2958350" y="162055"/>
            <a:ext cx="6275300" cy="65321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E424B10-6B17-5849-9D2E-B62F3EF9F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16975651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2268AC1-CFA2-1E4D-A114-8E7E352BF1D5}"/>
              </a:ext>
            </a:extLst>
          </p:cNvPr>
          <p:cNvSpPr/>
          <p:nvPr/>
        </p:nvSpPr>
        <p:spPr>
          <a:xfrm>
            <a:off x="2958350" y="162055"/>
            <a:ext cx="6275300" cy="6532193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DB286EB-B82B-1145-84F1-C902A2CC5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26741394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2268AC1-CFA2-1E4D-A114-8E7E352BF1D5}"/>
              </a:ext>
            </a:extLst>
          </p:cNvPr>
          <p:cNvSpPr/>
          <p:nvPr/>
        </p:nvSpPr>
        <p:spPr>
          <a:xfrm>
            <a:off x="2958350" y="162055"/>
            <a:ext cx="6275300" cy="653219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E296A9-3606-4545-8A6E-F9F6FB558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17521472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2268AC1-CFA2-1E4D-A114-8E7E352BF1D5}"/>
              </a:ext>
            </a:extLst>
          </p:cNvPr>
          <p:cNvSpPr/>
          <p:nvPr/>
        </p:nvSpPr>
        <p:spPr>
          <a:xfrm>
            <a:off x="2958350" y="162055"/>
            <a:ext cx="6275300" cy="65321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806F340-8495-804D-920E-5B2E5D3E7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2389025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B054D0A-DBAC-F341-9110-49A749A94D53}"/>
              </a:ext>
            </a:extLst>
          </p:cNvPr>
          <p:cNvSpPr/>
          <p:nvPr/>
        </p:nvSpPr>
        <p:spPr>
          <a:xfrm>
            <a:off x="933796" y="1803817"/>
            <a:ext cx="10324408" cy="3706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A148CBF-090F-C448-A1E7-A536524E1D77}"/>
              </a:ext>
            </a:extLst>
          </p:cNvPr>
          <p:cNvSpPr txBox="1"/>
          <p:nvPr/>
        </p:nvSpPr>
        <p:spPr>
          <a:xfrm>
            <a:off x="1210579" y="3056681"/>
            <a:ext cx="9770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MISE EN COMMUN</a:t>
            </a:r>
            <a:endParaRPr lang="fr-FR" sz="7200" dirty="0">
              <a:latin typeface="Century Gothic" panose="020B0502020202020204" pitchFamily="34" charset="0"/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8BD0A41-4CE9-FD40-A69D-C1BC78864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EE4E2C6D-CF43-B649-ACC5-B9512265B0D6}"/>
              </a:ext>
            </a:extLst>
          </p:cNvPr>
          <p:cNvSpPr/>
          <p:nvPr/>
        </p:nvSpPr>
        <p:spPr>
          <a:xfrm>
            <a:off x="180663" y="211869"/>
            <a:ext cx="11817656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Les nombres entiers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– </a:t>
            </a:r>
            <a:r>
              <a:rPr lang="fr-FR" sz="28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Mission révision 2</a:t>
            </a:r>
          </a:p>
        </p:txBody>
      </p:sp>
    </p:spTree>
    <p:extLst>
      <p:ext uri="{BB962C8B-B14F-4D97-AF65-F5344CB8AC3E}">
        <p14:creationId xmlns:p14="http://schemas.microsoft.com/office/powerpoint/2010/main" val="1422910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BA16FF86-EC11-9242-BA87-326BC40F6961}"/>
              </a:ext>
            </a:extLst>
          </p:cNvPr>
          <p:cNvSpPr/>
          <p:nvPr/>
        </p:nvSpPr>
        <p:spPr>
          <a:xfrm>
            <a:off x="2958350" y="162055"/>
            <a:ext cx="6275300" cy="65321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B7E8AED-8CD5-7F45-AB2E-E7704D053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17255846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DF8AC4D-5517-8243-9BA0-FA06D36F5674}"/>
              </a:ext>
            </a:extLst>
          </p:cNvPr>
          <p:cNvSpPr txBox="1"/>
          <p:nvPr/>
        </p:nvSpPr>
        <p:spPr>
          <a:xfrm>
            <a:off x="6121463" y="2442814"/>
            <a:ext cx="4760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3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Jour 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7585533-1145-AD43-AACF-0F06B2E40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25988610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A2DE134-D70E-204E-B12B-DDADB8272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8450F42D-FD2D-7C45-A446-C8F912DE4D3A}"/>
              </a:ext>
            </a:extLst>
          </p:cNvPr>
          <p:cNvSpPr/>
          <p:nvPr/>
        </p:nvSpPr>
        <p:spPr>
          <a:xfrm>
            <a:off x="111634" y="136525"/>
            <a:ext cx="11817656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Longueurs et périmètres – </a:t>
            </a:r>
            <a:r>
              <a:rPr lang="fr-FR" sz="28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Mission 1</a:t>
            </a:r>
            <a:endParaRPr lang="fr-FR" sz="2800" b="1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A7D81D7-4223-AC4A-B3E1-5F43A0A5C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869" y="851633"/>
            <a:ext cx="8196261" cy="586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248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A2DE134-D70E-204E-B12B-DDADB8272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8450F42D-FD2D-7C45-A446-C8F912DE4D3A}"/>
              </a:ext>
            </a:extLst>
          </p:cNvPr>
          <p:cNvSpPr/>
          <p:nvPr/>
        </p:nvSpPr>
        <p:spPr>
          <a:xfrm>
            <a:off x="111634" y="136525"/>
            <a:ext cx="11817656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Longueurs et périmètres – </a:t>
            </a:r>
            <a:r>
              <a:rPr lang="fr-FR" sz="28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Mission 1</a:t>
            </a:r>
            <a:endParaRPr lang="fr-FR" sz="2800" b="1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A7D81D7-4223-AC4A-B3E1-5F43A0A5C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46" y="851633"/>
            <a:ext cx="8196261" cy="586410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838D354-4956-8445-B4B2-016549CE1312}"/>
              </a:ext>
            </a:extLst>
          </p:cNvPr>
          <p:cNvSpPr txBox="1"/>
          <p:nvPr/>
        </p:nvSpPr>
        <p:spPr>
          <a:xfrm>
            <a:off x="8616536" y="1396025"/>
            <a:ext cx="315636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À l’aide des bandes dont on dispose et qui sont affichées au tableau, vous devrez chacun atteindre votre longueur cible avec le moins de bandes possibles.</a:t>
            </a:r>
          </a:p>
        </p:txBody>
      </p:sp>
    </p:spTree>
    <p:extLst>
      <p:ext uri="{BB962C8B-B14F-4D97-AF65-F5344CB8AC3E}">
        <p14:creationId xmlns:p14="http://schemas.microsoft.com/office/powerpoint/2010/main" val="11523332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A2DE134-D70E-204E-B12B-DDADB8272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8450F42D-FD2D-7C45-A446-C8F912DE4D3A}"/>
              </a:ext>
            </a:extLst>
          </p:cNvPr>
          <p:cNvSpPr/>
          <p:nvPr/>
        </p:nvSpPr>
        <p:spPr>
          <a:xfrm>
            <a:off x="111634" y="136525"/>
            <a:ext cx="11817656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Longueurs et périmètres – </a:t>
            </a:r>
            <a:r>
              <a:rPr lang="fr-FR" sz="28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Mission 1</a:t>
            </a:r>
            <a:endParaRPr lang="fr-FR" sz="2800" b="1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A7D81D7-4223-AC4A-B3E1-5F43A0A5C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46" y="851633"/>
            <a:ext cx="8196261" cy="5864101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63D20041-89BC-3946-9538-36F4F113E906}"/>
              </a:ext>
            </a:extLst>
          </p:cNvPr>
          <p:cNvSpPr/>
          <p:nvPr/>
        </p:nvSpPr>
        <p:spPr>
          <a:xfrm>
            <a:off x="8487350" y="1714501"/>
            <a:ext cx="3441940" cy="44248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rgbClr val="374997"/>
                </a:solidFill>
                <a:latin typeface="Century Gothic" panose="020B0502020202020204" pitchFamily="34" charset="0"/>
              </a:rPr>
              <a:t>Vous allez effectuer la mission d’abord seuls, puis vous vous mettrez par deux pour confronter vos réponses.</a:t>
            </a:r>
          </a:p>
        </p:txBody>
      </p:sp>
    </p:spTree>
    <p:extLst>
      <p:ext uri="{BB962C8B-B14F-4D97-AF65-F5344CB8AC3E}">
        <p14:creationId xmlns:p14="http://schemas.microsoft.com/office/powerpoint/2010/main" val="22240842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919D6501-1675-DD47-911E-DDAC11A04BE2}"/>
              </a:ext>
            </a:extLst>
          </p:cNvPr>
          <p:cNvSpPr/>
          <p:nvPr/>
        </p:nvSpPr>
        <p:spPr>
          <a:xfrm>
            <a:off x="933796" y="1682700"/>
            <a:ext cx="10324408" cy="3706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MISE EN COMMUN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781BE7C-1569-B146-B7DB-2CDF1A98B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D094B3A4-545F-B14A-BEC9-970945660335}"/>
              </a:ext>
            </a:extLst>
          </p:cNvPr>
          <p:cNvSpPr/>
          <p:nvPr/>
        </p:nvSpPr>
        <p:spPr>
          <a:xfrm>
            <a:off x="111634" y="136525"/>
            <a:ext cx="11817656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Longueurs et périmètres – </a:t>
            </a:r>
            <a:r>
              <a:rPr lang="fr-FR" sz="28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Mission 1</a:t>
            </a:r>
            <a:endParaRPr lang="fr-FR" sz="2800" b="1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6475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FC080B8-9F59-E14F-BF3D-920734A05E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8" t="27005" r="4818" b="35121"/>
          <a:stretch/>
        </p:blipFill>
        <p:spPr>
          <a:xfrm>
            <a:off x="997158" y="1249485"/>
            <a:ext cx="10184666" cy="3088491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9377305F-3D49-614C-A700-2D01B4D126D2}"/>
              </a:ext>
            </a:extLst>
          </p:cNvPr>
          <p:cNvSpPr/>
          <p:nvPr/>
        </p:nvSpPr>
        <p:spPr>
          <a:xfrm>
            <a:off x="1534048" y="4508915"/>
            <a:ext cx="9110886" cy="1774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  <a:r>
              <a:rPr lang="fr-FR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fr-FR" sz="3600" dirty="0">
                <a:solidFill>
                  <a:srgbClr val="374997"/>
                </a:solidFill>
                <a:latin typeface="Century Gothic" panose="020B0502020202020204" pitchFamily="34" charset="0"/>
              </a:rPr>
              <a:t>– longueur cible de 15 mètres</a:t>
            </a:r>
          </a:p>
          <a:p>
            <a:pPr algn="ctr"/>
            <a:endParaRPr lang="fr-FR" sz="4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2F64EB9-331D-E949-AE5C-36E07A926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FFADD263-D543-D74D-A508-4CAE05CEC7D9}"/>
              </a:ext>
            </a:extLst>
          </p:cNvPr>
          <p:cNvSpPr/>
          <p:nvPr/>
        </p:nvSpPr>
        <p:spPr>
          <a:xfrm>
            <a:off x="111634" y="136525"/>
            <a:ext cx="11817656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Longueurs et périmètres – </a:t>
            </a:r>
            <a:r>
              <a:rPr lang="fr-FR" sz="28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Mission 1</a:t>
            </a:r>
            <a:endParaRPr lang="fr-FR" sz="2800" b="1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7057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FC080B8-9F59-E14F-BF3D-920734A05E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8" t="27005" r="4818" b="35121"/>
          <a:stretch/>
        </p:blipFill>
        <p:spPr>
          <a:xfrm>
            <a:off x="997158" y="1249485"/>
            <a:ext cx="10184666" cy="3088491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9377305F-3D49-614C-A700-2D01B4D126D2}"/>
              </a:ext>
            </a:extLst>
          </p:cNvPr>
          <p:cNvSpPr/>
          <p:nvPr/>
        </p:nvSpPr>
        <p:spPr>
          <a:xfrm>
            <a:off x="1534048" y="4508915"/>
            <a:ext cx="9110886" cy="21917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  <a:r>
              <a:rPr lang="fr-FR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fr-FR" sz="3600" dirty="0">
                <a:solidFill>
                  <a:srgbClr val="374997"/>
                </a:solidFill>
                <a:latin typeface="Century Gothic" panose="020B0502020202020204" pitchFamily="34" charset="0"/>
              </a:rPr>
              <a:t>– longueur cible de 15 mètres</a:t>
            </a:r>
          </a:p>
          <a:p>
            <a:pPr algn="ctr"/>
            <a:r>
              <a:rPr lang="fr-FR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1 décamètre + 5 bandes de 1 mètre</a:t>
            </a:r>
          </a:p>
          <a:p>
            <a:pPr algn="ctr"/>
            <a:r>
              <a:rPr lang="fr-FR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OU </a:t>
            </a:r>
            <a:r>
              <a:rPr lang="fr-FR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15 bandes de 1 mètre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310018C-88D2-D64B-9BDE-CADBF7F6A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DE7B8C04-A970-B84A-9ED4-B9D21D36609E}"/>
              </a:ext>
            </a:extLst>
          </p:cNvPr>
          <p:cNvSpPr/>
          <p:nvPr/>
        </p:nvSpPr>
        <p:spPr>
          <a:xfrm>
            <a:off x="111634" y="136525"/>
            <a:ext cx="11817656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Longueurs et périmètres – </a:t>
            </a:r>
            <a:r>
              <a:rPr lang="fr-FR" sz="28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Mission 1</a:t>
            </a:r>
            <a:endParaRPr lang="fr-FR" sz="2800" b="1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8471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FC080B8-9F59-E14F-BF3D-920734A05E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8" t="27005" r="4818" b="35121"/>
          <a:stretch/>
        </p:blipFill>
        <p:spPr>
          <a:xfrm>
            <a:off x="997158" y="1249485"/>
            <a:ext cx="10184666" cy="3088491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9377305F-3D49-614C-A700-2D01B4D126D2}"/>
              </a:ext>
            </a:extLst>
          </p:cNvPr>
          <p:cNvSpPr/>
          <p:nvPr/>
        </p:nvSpPr>
        <p:spPr>
          <a:xfrm>
            <a:off x="1534048" y="4508915"/>
            <a:ext cx="9110886" cy="1774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</a:t>
            </a:r>
            <a:r>
              <a:rPr lang="fr-FR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fr-FR" sz="3600" dirty="0">
                <a:solidFill>
                  <a:srgbClr val="374997"/>
                </a:solidFill>
                <a:latin typeface="Century Gothic" panose="020B0502020202020204" pitchFamily="34" charset="0"/>
              </a:rPr>
              <a:t>– longueur cible de 105 décimètres</a:t>
            </a:r>
          </a:p>
          <a:p>
            <a:pPr algn="ctr"/>
            <a:endParaRPr lang="fr-FR" sz="4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AD96470-F86B-3D45-AE8E-14CBD08DF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6D817092-3D97-744C-B908-C29E340AD2FA}"/>
              </a:ext>
            </a:extLst>
          </p:cNvPr>
          <p:cNvSpPr/>
          <p:nvPr/>
        </p:nvSpPr>
        <p:spPr>
          <a:xfrm>
            <a:off x="111634" y="136525"/>
            <a:ext cx="11817656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Longueurs et périmètres – </a:t>
            </a:r>
            <a:r>
              <a:rPr lang="fr-FR" sz="28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Mission 1</a:t>
            </a:r>
            <a:endParaRPr lang="fr-FR" sz="2800" b="1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8192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FC080B8-9F59-E14F-BF3D-920734A05E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8" t="27005" r="4818" b="35121"/>
          <a:stretch/>
        </p:blipFill>
        <p:spPr>
          <a:xfrm>
            <a:off x="997158" y="1249485"/>
            <a:ext cx="10184666" cy="3088491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9377305F-3D49-614C-A700-2D01B4D126D2}"/>
              </a:ext>
            </a:extLst>
          </p:cNvPr>
          <p:cNvSpPr/>
          <p:nvPr/>
        </p:nvSpPr>
        <p:spPr>
          <a:xfrm>
            <a:off x="323850" y="4508915"/>
            <a:ext cx="11620500" cy="21917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</a:t>
            </a:r>
            <a:r>
              <a:rPr lang="fr-FR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fr-FR" sz="3600" dirty="0">
                <a:solidFill>
                  <a:srgbClr val="374997"/>
                </a:solidFill>
                <a:latin typeface="Century Gothic" panose="020B0502020202020204" pitchFamily="34" charset="0"/>
              </a:rPr>
              <a:t>– longueur cible de 105 décimètres</a:t>
            </a:r>
          </a:p>
          <a:p>
            <a:pPr algn="ctr"/>
            <a:r>
              <a:rPr lang="fr-FR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1 décamètre + 5 bandes de 1 décimètre</a:t>
            </a:r>
          </a:p>
          <a:p>
            <a:pPr algn="ctr"/>
            <a:r>
              <a:rPr lang="fr-FR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OU </a:t>
            </a:r>
            <a:r>
              <a:rPr lang="fr-FR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10 bandes de 1 mètre + 5 bandes de 1décimètre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18AFBFE-9FF8-0246-974C-D2B19BC37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6AFFA026-520B-2A4D-9858-E8FD060D3DCA}"/>
              </a:ext>
            </a:extLst>
          </p:cNvPr>
          <p:cNvSpPr/>
          <p:nvPr/>
        </p:nvSpPr>
        <p:spPr>
          <a:xfrm>
            <a:off x="111634" y="136525"/>
            <a:ext cx="11817656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Longueurs et périmètres – </a:t>
            </a:r>
            <a:r>
              <a:rPr lang="fr-FR" sz="28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Mission 1</a:t>
            </a:r>
            <a:endParaRPr lang="fr-FR" sz="2800" b="1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990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9077747-534F-2044-9229-52502CB88CFD}"/>
              </a:ext>
            </a:extLst>
          </p:cNvPr>
          <p:cNvSpPr txBox="1"/>
          <p:nvPr/>
        </p:nvSpPr>
        <p:spPr>
          <a:xfrm>
            <a:off x="8005679" y="373890"/>
            <a:ext cx="3844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MISSION  </a:t>
            </a:r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RÉVISION </a:t>
            </a:r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2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  <a:cs typeface="Baloo" panose="03080902040302020200" pitchFamily="66" charset="77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C617CE1-97BB-5944-BC48-B6D81AD31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67" y="1969962"/>
            <a:ext cx="6198251" cy="325926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3F88535-FBB6-7D4C-8119-9E3091CC8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756" y="2736850"/>
            <a:ext cx="5104534" cy="1735138"/>
          </a:xfrm>
          <a:prstGeom prst="rect">
            <a:avLst/>
          </a:prstGeom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869AFEB-48F4-2D45-9C9B-458C36FA8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0D359D0-C881-8742-B0DD-8A31B64C67FC}"/>
              </a:ext>
            </a:extLst>
          </p:cNvPr>
          <p:cNvSpPr/>
          <p:nvPr/>
        </p:nvSpPr>
        <p:spPr>
          <a:xfrm>
            <a:off x="180663" y="211869"/>
            <a:ext cx="11817656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Les nombres entiers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– </a:t>
            </a:r>
            <a:r>
              <a:rPr lang="fr-FR" sz="28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Mission révision 2</a:t>
            </a:r>
          </a:p>
        </p:txBody>
      </p:sp>
    </p:spTree>
    <p:extLst>
      <p:ext uri="{BB962C8B-B14F-4D97-AF65-F5344CB8AC3E}">
        <p14:creationId xmlns:p14="http://schemas.microsoft.com/office/powerpoint/2010/main" val="19870794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FC080B8-9F59-E14F-BF3D-920734A05E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8" t="27005" r="4818" b="35121"/>
          <a:stretch/>
        </p:blipFill>
        <p:spPr>
          <a:xfrm>
            <a:off x="997158" y="1249485"/>
            <a:ext cx="10184666" cy="3088491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9377305F-3D49-614C-A700-2D01B4D126D2}"/>
              </a:ext>
            </a:extLst>
          </p:cNvPr>
          <p:cNvSpPr/>
          <p:nvPr/>
        </p:nvSpPr>
        <p:spPr>
          <a:xfrm>
            <a:off x="1534048" y="4508915"/>
            <a:ext cx="9110886" cy="1774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  <a:r>
              <a:rPr lang="fr-FR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fr-FR" sz="3600" dirty="0">
                <a:solidFill>
                  <a:srgbClr val="374997"/>
                </a:solidFill>
                <a:latin typeface="Century Gothic" panose="020B0502020202020204" pitchFamily="34" charset="0"/>
              </a:rPr>
              <a:t>– longueur cible de 105 centimètres</a:t>
            </a:r>
          </a:p>
          <a:p>
            <a:pPr algn="ctr"/>
            <a:endParaRPr lang="fr-FR" sz="4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3D50B94-D689-914F-BD89-0538D0026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4131C44D-5F7E-4C45-BF19-A026FDF85830}"/>
              </a:ext>
            </a:extLst>
          </p:cNvPr>
          <p:cNvSpPr/>
          <p:nvPr/>
        </p:nvSpPr>
        <p:spPr>
          <a:xfrm>
            <a:off x="111634" y="136525"/>
            <a:ext cx="11817656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Longueurs et périmètres – </a:t>
            </a:r>
            <a:r>
              <a:rPr lang="fr-FR" sz="28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Mission 1</a:t>
            </a:r>
            <a:endParaRPr lang="fr-FR" sz="2800" b="1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405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FC080B8-9F59-E14F-BF3D-920734A05E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8" t="27005" r="4818" b="35121"/>
          <a:stretch/>
        </p:blipFill>
        <p:spPr>
          <a:xfrm>
            <a:off x="997158" y="1249485"/>
            <a:ext cx="10184666" cy="3088491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9377305F-3D49-614C-A700-2D01B4D126D2}"/>
              </a:ext>
            </a:extLst>
          </p:cNvPr>
          <p:cNvSpPr/>
          <p:nvPr/>
        </p:nvSpPr>
        <p:spPr>
          <a:xfrm>
            <a:off x="628650" y="4508915"/>
            <a:ext cx="10820400" cy="21917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  <a:r>
              <a:rPr lang="fr-FR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fr-FR" sz="3600" dirty="0">
                <a:solidFill>
                  <a:srgbClr val="374997"/>
                </a:solidFill>
                <a:latin typeface="Century Gothic" panose="020B0502020202020204" pitchFamily="34" charset="0"/>
              </a:rPr>
              <a:t>– longueur cible de 105 centimètres</a:t>
            </a:r>
          </a:p>
          <a:p>
            <a:pPr algn="ctr"/>
            <a:r>
              <a:rPr lang="fr-FR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1 mètre + 5 centimètres</a:t>
            </a:r>
          </a:p>
          <a:p>
            <a:pPr algn="ctr"/>
            <a:r>
              <a:rPr lang="fr-FR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OU </a:t>
            </a:r>
            <a:r>
              <a:rPr lang="fr-FR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10 bandes de 1 décimètre + 5 centimètres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1EABACD-978F-FD4C-A3E3-7649EEC16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26AF2699-0F4B-A64B-B4EF-F2A05CFC90BD}"/>
              </a:ext>
            </a:extLst>
          </p:cNvPr>
          <p:cNvSpPr/>
          <p:nvPr/>
        </p:nvSpPr>
        <p:spPr>
          <a:xfrm>
            <a:off x="111634" y="136525"/>
            <a:ext cx="11817656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Longueurs et périmètres – </a:t>
            </a:r>
            <a:r>
              <a:rPr lang="fr-FR" sz="28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Mission 1</a:t>
            </a:r>
            <a:endParaRPr lang="fr-FR" sz="2800" b="1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2271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FC080B8-9F59-E14F-BF3D-920734A05E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8" t="27005" r="4818" b="35121"/>
          <a:stretch/>
        </p:blipFill>
        <p:spPr>
          <a:xfrm>
            <a:off x="997158" y="1249485"/>
            <a:ext cx="10184666" cy="3088491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9377305F-3D49-614C-A700-2D01B4D126D2}"/>
              </a:ext>
            </a:extLst>
          </p:cNvPr>
          <p:cNvSpPr/>
          <p:nvPr/>
        </p:nvSpPr>
        <p:spPr>
          <a:xfrm>
            <a:off x="1534048" y="4508915"/>
            <a:ext cx="9110886" cy="1774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  <a:r>
              <a:rPr lang="fr-FR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fr-FR" sz="3600" dirty="0">
                <a:solidFill>
                  <a:srgbClr val="374997"/>
                </a:solidFill>
                <a:latin typeface="Century Gothic" panose="020B0502020202020204" pitchFamily="34" charset="0"/>
              </a:rPr>
              <a:t>– longueur cible de 105 millimètres</a:t>
            </a:r>
          </a:p>
          <a:p>
            <a:pPr algn="ctr"/>
            <a:endParaRPr lang="fr-FR" sz="4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302F588-B2B8-4845-8BC0-6A5CF860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7F6D8709-4BCB-334C-BCAA-C2C1E6B7D652}"/>
              </a:ext>
            </a:extLst>
          </p:cNvPr>
          <p:cNvSpPr/>
          <p:nvPr/>
        </p:nvSpPr>
        <p:spPr>
          <a:xfrm>
            <a:off x="111634" y="136525"/>
            <a:ext cx="11817656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Longueurs et périmètres – </a:t>
            </a:r>
            <a:r>
              <a:rPr lang="fr-FR" sz="28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Mission 1</a:t>
            </a:r>
            <a:endParaRPr lang="fr-FR" sz="2800" b="1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2863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FC080B8-9F59-E14F-BF3D-920734A05E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8" t="27005" r="4818" b="35121"/>
          <a:stretch/>
        </p:blipFill>
        <p:spPr>
          <a:xfrm>
            <a:off x="997158" y="1249485"/>
            <a:ext cx="10184666" cy="3088491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9377305F-3D49-614C-A700-2D01B4D126D2}"/>
              </a:ext>
            </a:extLst>
          </p:cNvPr>
          <p:cNvSpPr/>
          <p:nvPr/>
        </p:nvSpPr>
        <p:spPr>
          <a:xfrm>
            <a:off x="285749" y="4508915"/>
            <a:ext cx="11899741" cy="21917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  <a:r>
              <a:rPr lang="fr-FR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fr-FR" sz="3600" dirty="0">
                <a:solidFill>
                  <a:srgbClr val="374997"/>
                </a:solidFill>
                <a:latin typeface="Century Gothic" panose="020B0502020202020204" pitchFamily="34" charset="0"/>
              </a:rPr>
              <a:t>– longueur cible de 105 millimètres</a:t>
            </a:r>
          </a:p>
          <a:p>
            <a:pPr algn="ctr"/>
            <a:r>
              <a:rPr lang="fr-FR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1 décimètre + 5 millimètres</a:t>
            </a:r>
          </a:p>
          <a:p>
            <a:pPr algn="ctr"/>
            <a:r>
              <a:rPr lang="fr-FR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OU </a:t>
            </a:r>
            <a:r>
              <a:rPr lang="fr-FR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10 centimètres découpés dans la feuille + 5 millimètres découpés dans la feuille millimétrée.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3EE1979-0408-8642-A5F4-91D2BAD50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372EA99C-1200-B84B-A675-BF539453BDE4}"/>
              </a:ext>
            </a:extLst>
          </p:cNvPr>
          <p:cNvSpPr/>
          <p:nvPr/>
        </p:nvSpPr>
        <p:spPr>
          <a:xfrm>
            <a:off x="111634" y="136525"/>
            <a:ext cx="11817656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Longueurs et périmètres – </a:t>
            </a:r>
            <a:r>
              <a:rPr lang="fr-FR" sz="28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Mission 1</a:t>
            </a:r>
            <a:endParaRPr lang="fr-FR" sz="2800" b="1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4474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EE44A79-5B1B-7146-8D19-EE633786C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810" y="852481"/>
            <a:ext cx="5960380" cy="5579193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59CE768-0831-F04B-B404-74FE1DDB6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283409C-957D-704A-9B79-413A088BB20D}"/>
              </a:ext>
            </a:extLst>
          </p:cNvPr>
          <p:cNvSpPr/>
          <p:nvPr/>
        </p:nvSpPr>
        <p:spPr>
          <a:xfrm>
            <a:off x="111634" y="136525"/>
            <a:ext cx="11817656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Longueurs et périmètres – </a:t>
            </a:r>
            <a:r>
              <a:rPr lang="fr-FR" sz="28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Mission 1</a:t>
            </a:r>
            <a:endParaRPr lang="fr-FR" sz="2800" b="1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7421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59CE768-0831-F04B-B404-74FE1DDB6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283409C-957D-704A-9B79-413A088BB20D}"/>
              </a:ext>
            </a:extLst>
          </p:cNvPr>
          <p:cNvSpPr/>
          <p:nvPr/>
        </p:nvSpPr>
        <p:spPr>
          <a:xfrm>
            <a:off x="111634" y="136525"/>
            <a:ext cx="11817656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Longueurs et périmètres – </a:t>
            </a:r>
            <a:r>
              <a:rPr lang="fr-FR" sz="28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Mission 1 </a:t>
            </a:r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– entraînement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9B83D45-FE11-5043-9B8B-14CDF47A7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175" y="852481"/>
            <a:ext cx="8121650" cy="589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89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A2DE134-D70E-204E-B12B-DDADB8272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8450F42D-FD2D-7C45-A446-C8F912DE4D3A}"/>
              </a:ext>
            </a:extLst>
          </p:cNvPr>
          <p:cNvSpPr/>
          <p:nvPr/>
        </p:nvSpPr>
        <p:spPr>
          <a:xfrm>
            <a:off x="111634" y="136525"/>
            <a:ext cx="11817656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Calcul - </a:t>
            </a:r>
            <a:r>
              <a:rPr lang="fr-FR" sz="28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Additionner, soustraire deux nombres entiers</a:t>
            </a:r>
            <a:endParaRPr lang="fr-FR" sz="2800" b="1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53740A0-69C1-5A40-A7B8-352BC8F09A12}"/>
              </a:ext>
            </a:extLst>
          </p:cNvPr>
          <p:cNvSpPr txBox="1"/>
          <p:nvPr/>
        </p:nvSpPr>
        <p:spPr>
          <a:xfrm>
            <a:off x="3647814" y="1546898"/>
            <a:ext cx="4896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Century Gothic" panose="020B0502020202020204" pitchFamily="34" charset="0"/>
              </a:rPr>
              <a:t>Ex. 3 p.187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683F721-CB6A-3242-B80E-B76B87D3A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635" y="2163713"/>
            <a:ext cx="6536427" cy="172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2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9077747-534F-2044-9229-52502CB88CFD}"/>
              </a:ext>
            </a:extLst>
          </p:cNvPr>
          <p:cNvSpPr txBox="1"/>
          <p:nvPr/>
        </p:nvSpPr>
        <p:spPr>
          <a:xfrm>
            <a:off x="8005679" y="373890"/>
            <a:ext cx="3844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MISSION  </a:t>
            </a:r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RÉVISION </a:t>
            </a:r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2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  <a:cs typeface="Baloo" panose="03080902040302020200" pitchFamily="66" charset="77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C617CE1-97BB-5944-BC48-B6D81AD31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67" y="1969962"/>
            <a:ext cx="6198251" cy="325926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DDFF97B-5594-C744-87A7-099A52D2D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099" y="2875693"/>
            <a:ext cx="5103191" cy="1524858"/>
          </a:xfrm>
          <a:prstGeom prst="rect">
            <a:avLst/>
          </a:prstGeom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64ED103-9E37-1B4D-9354-FF8DDD02C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4DE7F74B-336B-284B-89F8-779E1B0D224E}"/>
              </a:ext>
            </a:extLst>
          </p:cNvPr>
          <p:cNvSpPr/>
          <p:nvPr/>
        </p:nvSpPr>
        <p:spPr>
          <a:xfrm>
            <a:off x="180663" y="211869"/>
            <a:ext cx="11817656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Les nombres entiers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– </a:t>
            </a:r>
            <a:r>
              <a:rPr lang="fr-FR" sz="28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Mission révision 2</a:t>
            </a:r>
          </a:p>
        </p:txBody>
      </p:sp>
    </p:spTree>
    <p:extLst>
      <p:ext uri="{BB962C8B-B14F-4D97-AF65-F5344CB8AC3E}">
        <p14:creationId xmlns:p14="http://schemas.microsoft.com/office/powerpoint/2010/main" val="2656174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9077747-534F-2044-9229-52502CB88CFD}"/>
              </a:ext>
            </a:extLst>
          </p:cNvPr>
          <p:cNvSpPr txBox="1"/>
          <p:nvPr/>
        </p:nvSpPr>
        <p:spPr>
          <a:xfrm>
            <a:off x="8005679" y="373890"/>
            <a:ext cx="3844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MISSION  </a:t>
            </a:r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RÉVISION </a:t>
            </a:r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2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  <a:cs typeface="Baloo" panose="03080902040302020200" pitchFamily="66" charset="77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C617CE1-97BB-5944-BC48-B6D81AD31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179" y="1328152"/>
            <a:ext cx="7936885" cy="417349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0A02941-3166-0343-88DB-02B15039B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24" y="5735324"/>
            <a:ext cx="11015383" cy="579757"/>
          </a:xfrm>
          <a:prstGeom prst="rect">
            <a:avLst/>
          </a:prstGeom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09E5577-BC06-0B42-8738-A87618408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7FE28DFA-4B24-2C40-B2C5-AF694E2A9D4A}"/>
              </a:ext>
            </a:extLst>
          </p:cNvPr>
          <p:cNvSpPr/>
          <p:nvPr/>
        </p:nvSpPr>
        <p:spPr>
          <a:xfrm>
            <a:off x="180663" y="211869"/>
            <a:ext cx="11817656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Les nombres entiers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– </a:t>
            </a:r>
            <a:r>
              <a:rPr lang="fr-FR" sz="28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Mission révision 2</a:t>
            </a:r>
          </a:p>
        </p:txBody>
      </p:sp>
    </p:spTree>
    <p:extLst>
      <p:ext uri="{BB962C8B-B14F-4D97-AF65-F5344CB8AC3E}">
        <p14:creationId xmlns:p14="http://schemas.microsoft.com/office/powerpoint/2010/main" val="4029685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9077747-534F-2044-9229-52502CB88CFD}"/>
              </a:ext>
            </a:extLst>
          </p:cNvPr>
          <p:cNvSpPr txBox="1"/>
          <p:nvPr/>
        </p:nvSpPr>
        <p:spPr>
          <a:xfrm>
            <a:off x="8005679" y="373890"/>
            <a:ext cx="3844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MISSION  </a:t>
            </a:r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RÉVISION </a:t>
            </a:r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2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  <a:cs typeface="Baloo" panose="03080902040302020200" pitchFamily="66" charset="77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C617CE1-97BB-5944-BC48-B6D81AD31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179" y="1328152"/>
            <a:ext cx="7936885" cy="417349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BFD27CD-24E5-D949-A6DC-E182EACB7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09" y="5770457"/>
            <a:ext cx="11426523" cy="558906"/>
          </a:xfrm>
          <a:prstGeom prst="rect">
            <a:avLst/>
          </a:prstGeom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616FC29-6CFF-2942-A0F6-BD6828A35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5102C7E4-B5B2-BD4C-9D09-69D4C6946533}"/>
              </a:ext>
            </a:extLst>
          </p:cNvPr>
          <p:cNvSpPr/>
          <p:nvPr/>
        </p:nvSpPr>
        <p:spPr>
          <a:xfrm>
            <a:off x="180663" y="211869"/>
            <a:ext cx="11817656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Les nombres entiers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– </a:t>
            </a:r>
            <a:r>
              <a:rPr lang="fr-FR" sz="28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Mission révision 2</a:t>
            </a:r>
          </a:p>
        </p:txBody>
      </p:sp>
    </p:spTree>
    <p:extLst>
      <p:ext uri="{BB962C8B-B14F-4D97-AF65-F5344CB8AC3E}">
        <p14:creationId xmlns:p14="http://schemas.microsoft.com/office/powerpoint/2010/main" val="1798760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9077747-534F-2044-9229-52502CB88CFD}"/>
              </a:ext>
            </a:extLst>
          </p:cNvPr>
          <p:cNvSpPr txBox="1"/>
          <p:nvPr/>
        </p:nvSpPr>
        <p:spPr>
          <a:xfrm>
            <a:off x="8005679" y="373890"/>
            <a:ext cx="3844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MISSION  </a:t>
            </a:r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RÉVISION </a:t>
            </a:r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2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  <a:cs typeface="Baloo" panose="03080902040302020200" pitchFamily="66" charset="77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C617CE1-97BB-5944-BC48-B6D81AD31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179" y="1328152"/>
            <a:ext cx="7936885" cy="417349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5B54653-D000-6C40-B32E-F814EF0D6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10" y="5784745"/>
            <a:ext cx="11415468" cy="473180"/>
          </a:xfrm>
          <a:prstGeom prst="rect">
            <a:avLst/>
          </a:prstGeom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8635A10-EACB-7E46-B100-E13BE296E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855D9482-9B01-3648-8288-34923DDFE07C}"/>
              </a:ext>
            </a:extLst>
          </p:cNvPr>
          <p:cNvSpPr/>
          <p:nvPr/>
        </p:nvSpPr>
        <p:spPr>
          <a:xfrm>
            <a:off x="180663" y="211869"/>
            <a:ext cx="11817656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Les nombres entiers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– </a:t>
            </a:r>
            <a:r>
              <a:rPr lang="fr-FR" sz="28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Mission révision 2</a:t>
            </a:r>
          </a:p>
        </p:txBody>
      </p:sp>
    </p:spTree>
    <p:extLst>
      <p:ext uri="{BB962C8B-B14F-4D97-AF65-F5344CB8AC3E}">
        <p14:creationId xmlns:p14="http://schemas.microsoft.com/office/powerpoint/2010/main" val="10765473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887</Words>
  <Application>Microsoft Macintosh PowerPoint</Application>
  <PresentationFormat>Grand écran</PresentationFormat>
  <Paragraphs>148</Paragraphs>
  <Slides>56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56</vt:i4>
      </vt:variant>
    </vt:vector>
  </HeadingPairs>
  <TitlesOfParts>
    <vt:vector size="62" baseType="lpstr">
      <vt:lpstr>Arial</vt:lpstr>
      <vt:lpstr>Baloo</vt:lpstr>
      <vt:lpstr>Calibri</vt:lpstr>
      <vt:lpstr>Calibri Light</vt:lpstr>
      <vt:lpstr>Century Gothic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42</cp:revision>
  <dcterms:created xsi:type="dcterms:W3CDTF">2021-08-14T07:02:46Z</dcterms:created>
  <dcterms:modified xsi:type="dcterms:W3CDTF">2022-08-11T09:29:23Z</dcterms:modified>
</cp:coreProperties>
</file>