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947" r:id="rId2"/>
    <p:sldId id="1151" r:id="rId3"/>
    <p:sldId id="1242" r:id="rId4"/>
    <p:sldId id="1243" r:id="rId5"/>
    <p:sldId id="1042" r:id="rId6"/>
    <p:sldId id="1039" r:id="rId7"/>
    <p:sldId id="1244" r:id="rId8"/>
    <p:sldId id="1259" r:id="rId9"/>
    <p:sldId id="1192" r:id="rId10"/>
    <p:sldId id="1253" r:id="rId11"/>
    <p:sldId id="1254" r:id="rId12"/>
    <p:sldId id="1255" r:id="rId13"/>
    <p:sldId id="1256" r:id="rId14"/>
    <p:sldId id="1257" r:id="rId15"/>
    <p:sldId id="1258" r:id="rId16"/>
    <p:sldId id="1264" r:id="rId17"/>
    <p:sldId id="1245" r:id="rId18"/>
    <p:sldId id="1260" r:id="rId19"/>
    <p:sldId id="1085" r:id="rId20"/>
    <p:sldId id="1246" r:id="rId21"/>
    <p:sldId id="1247" r:id="rId22"/>
    <p:sldId id="1133" r:id="rId23"/>
    <p:sldId id="1261" r:id="rId24"/>
    <p:sldId id="1262" r:id="rId25"/>
    <p:sldId id="1266" r:id="rId26"/>
    <p:sldId id="1167" r:id="rId27"/>
    <p:sldId id="1267" r:id="rId28"/>
    <p:sldId id="1268" r:id="rId29"/>
    <p:sldId id="1168" r:id="rId30"/>
    <p:sldId id="1265" r:id="rId31"/>
    <p:sldId id="1248" r:id="rId32"/>
    <p:sldId id="1197" r:id="rId33"/>
    <p:sldId id="1218" r:id="rId34"/>
    <p:sldId id="1142" r:id="rId35"/>
    <p:sldId id="1250" r:id="rId36"/>
    <p:sldId id="1251" r:id="rId37"/>
    <p:sldId id="1272" r:id="rId38"/>
    <p:sldId id="1269" r:id="rId39"/>
    <p:sldId id="1252" r:id="rId40"/>
    <p:sldId id="1270" r:id="rId41"/>
    <p:sldId id="1271" r:id="rId4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1A5"/>
    <a:srgbClr val="374997"/>
    <a:srgbClr val="C3A7BA"/>
    <a:srgbClr val="FFF5CE"/>
    <a:srgbClr val="C9E7D0"/>
    <a:srgbClr val="FFC3D1"/>
    <a:srgbClr val="FF40FF"/>
    <a:srgbClr val="FFD861"/>
    <a:srgbClr val="FFFC04"/>
    <a:srgbClr val="E7C6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Style moyen 4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113"/>
    <p:restoredTop sz="94740"/>
  </p:normalViewPr>
  <p:slideViewPr>
    <p:cSldViewPr snapToGrid="0" snapToObjects="1">
      <p:cViewPr>
        <p:scale>
          <a:sx n="94" d="100"/>
          <a:sy n="94" d="100"/>
        </p:scale>
        <p:origin x="160" y="8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2D2C6362-6665-4346-957D-2B02740DFE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A83E094-F71D-814C-A131-7BF058CEAC5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B61E8B-93D1-E14E-A6FA-357B92BC1F76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D3A55AA-36E5-2549-8B18-A9C32D3EA8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Julie Balmino 2021-2022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B147B2A-01B4-AE40-A2FB-DD81104C33D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3E183-A31D-A642-A9DF-B0B491FA38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78442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FC02C-ED17-1B41-92F2-31DE3F7E17F9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Julie Balmino 2021-2022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F5486-13F4-EE41-A58B-F5BB93A9F1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90564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3A8005-6A57-FF42-BC98-88AE260542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43C2478-BB82-7F4E-93B5-77E8CDF0F5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8269B2-3FA8-D541-B25F-3ECC345E9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3E1C5-D0D0-644F-B63D-C86EEEBBC979}" type="datetime1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BE4722-3353-5A4D-AB6F-5829E6FDE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53270B-659F-8346-B2A2-DFB946EB9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4716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96D55B-8695-CB49-83D4-0BD82A122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50C2B73-073B-F842-830E-46F393E06F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627AAE-7190-4242-98E8-5D4DE189F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CB92A-913C-AF44-99AA-793786AB5DBE}" type="datetime1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F56E97-DBC2-8E46-B5D9-498B64EA0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C05B40-7699-B144-9480-7DA48A4F6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4129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51E524F-C979-EC44-8EF4-55BD91CE20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07F9508-CE42-8B45-BC55-882506CC63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4876B7-17E4-2C44-92D7-797E07442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475D9-9D92-E849-AC60-F00413D37D85}" type="datetime1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6557D-9331-764C-B0AC-964E1FE4E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B028C8-2025-D548-8314-312EFEA5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8616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6415BE-432E-DB44-82EB-744E41C54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5507CE-2891-7D47-A450-81BD1209D5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31D05E-633F-8340-AA53-0C2905CDF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151C-4E69-2945-AF60-B2F64957FE55}" type="datetime1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2ECD4D-5A05-7B4B-85CF-E3561FA67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5A12A2-81F7-1B4C-AB4A-D584857B2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2426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A4D84D-92FA-CC45-B1FB-B73DE9C83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8BBB7D-8064-A941-9505-4919F6FB5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1D0C35-E9F9-604A-9323-4D2D7819F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2C928-05EE-1A41-A5D6-AF44E1789114}" type="datetime1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B3C7E5-0ACF-D444-A43D-45E17EF7C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A828CA-9C71-D74A-9A71-C35A5C763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7543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A95815-ACB6-C740-AEB5-016F85E5D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351D3C-B11A-C941-9237-DC18C549BF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B15F150-8A92-EE42-B23F-EB1A284F1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0E786C1-4832-844F-AA23-907E46356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46C93-8356-9D46-AAB4-BF4B5D6F203C}" type="datetime1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5F57588-EE8F-5F41-A9F5-C28FBD18C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7A060B8-A3D1-1F40-956F-20D6EB106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6222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3807BA-FE58-3F48-9738-D94DE541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3CF4509-6E07-F240-A8E2-39B451015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56B3CBD-2FBF-024F-B117-61DF284467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B073368-9226-F147-A37E-7355E122E1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3E291C4-61E3-3E4F-9B9B-F87E1CC93E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6D16709-2DA1-024C-B83E-D523058C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B7A21-D7E7-2741-A8F8-0D749CE08B30}" type="datetime1">
              <a:rPr lang="fr-FR" smtClean="0"/>
              <a:t>17/02/2022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AA06772-0833-2849-8E31-F010E45CE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F6DEE0B-B11F-C345-BC65-CC2902B72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7909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1830A3-2946-6144-8885-E2B7235C2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C2BCB65-3E2C-BA44-B791-F84A3AD60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B023A-8697-F748-95EC-DC3F43E3FA1A}" type="datetime1">
              <a:rPr lang="fr-FR" smtClean="0"/>
              <a:t>17/02/2022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BB8ECC4-F2CC-3F46-8B78-DB202208C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95650F1-43D5-C143-A2DA-8B10517AF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7470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926B111-35B8-CD48-892C-206653D0F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37345-61AB-6C47-9EFE-A5DC26B6B7AD}" type="datetime1">
              <a:rPr lang="fr-FR" smtClean="0"/>
              <a:t>17/02/2022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6A1455F-4F9F-404F-8AA1-E1E8E3B53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A7C4E0-0A2D-6E48-B769-0BCAE56C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9290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EB2381-A2A9-D543-9573-4DA99EBB5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D1ACBC-E34C-1E43-B966-3A15CFC20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1AE28F7-D6C6-9047-ABB8-3B4461F9F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26E41E7-6E89-1E4A-9A69-28AF60099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999FF-CE38-DF49-836F-4B2CE8EF2D23}" type="datetime1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D175EE4-484B-A84F-A48D-97B824752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8B06B74-A675-2D46-8C2F-3ACBF5BFD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5064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236AB1-C6BE-7841-9E30-516AC6DE4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BEC5F30-39B4-1F4A-8773-1892DE46D8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528D7FA-4873-DB40-9BE9-4DAE878B05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BAD06D4-6F70-3245-8072-0A085202B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BC06-3A8B-0B44-B6F9-99806E2740B1}" type="datetime1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FAEB163-40AC-2248-9816-EDF9DE45C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42AB99-1FDF-E84C-A293-5DA38DF9B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7032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BDF52D3-B9A5-6043-9AEA-3B8C9284D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72ADB59-4199-1249-8F73-C3331E185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47D0CA-4A00-7B47-8D70-92EB274256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F5DD4-7E73-F74C-BC98-1FC0559F381C}" type="datetime1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037111-7B2E-4B41-9416-23B331F40C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D0CA13-8CA2-0D43-9551-4B8D775E97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5941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DF8AC4D-5517-8243-9BA0-FA06D36F5674}"/>
              </a:ext>
            </a:extLst>
          </p:cNvPr>
          <p:cNvSpPr txBox="1"/>
          <p:nvPr/>
        </p:nvSpPr>
        <p:spPr>
          <a:xfrm>
            <a:off x="6121463" y="2192443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FF41A5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4</a:t>
            </a:r>
          </a:p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5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Jour 1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3752385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D9264CD-9DCD-354C-B8FE-0FCC673FF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61994">
            <a:off x="451628" y="1014140"/>
            <a:ext cx="6419771" cy="4616959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3</a:t>
              </a:r>
            </a:p>
          </p:txBody>
        </p:sp>
      </p:grpSp>
      <p:sp>
        <p:nvSpPr>
          <p:cNvPr id="11" name="Rectangle : avec coins arrondis en haut 10">
            <a:extLst>
              <a:ext uri="{FF2B5EF4-FFF2-40B4-BE49-F238E27FC236}">
                <a16:creationId xmlns:a16="http://schemas.microsoft.com/office/drawing/2014/main" id="{91F20F15-432B-3948-8AA6-1F01C8997408}"/>
              </a:ext>
            </a:extLst>
          </p:cNvPr>
          <p:cNvSpPr/>
          <p:nvPr/>
        </p:nvSpPr>
        <p:spPr>
          <a:xfrm>
            <a:off x="1235606" y="5600674"/>
            <a:ext cx="9720787" cy="1139541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 quel matériel disposez-vous ? Qu’est-ce qui est représenté sur la fiche ?</a:t>
            </a:r>
          </a:p>
          <a:p>
            <a:r>
              <a:rPr lang="fr-F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Quelles sont les différentes colonnes du tableau à compléter ?</a:t>
            </a:r>
          </a:p>
          <a:p>
            <a:r>
              <a:rPr lang="fr-F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Que devez-vous faire 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76B1899-28FA-5445-AA77-EF1C39A72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99106">
            <a:off x="6494530" y="1332408"/>
            <a:ext cx="5435600" cy="401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880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D9264CD-9DCD-354C-B8FE-0FCC673FF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61994">
            <a:off x="451628" y="1014140"/>
            <a:ext cx="6419771" cy="4616959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3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476B1899-28FA-5445-AA77-EF1C39A72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99106">
            <a:off x="6494530" y="1332408"/>
            <a:ext cx="5435600" cy="4015396"/>
          </a:xfrm>
          <a:prstGeom prst="rect">
            <a:avLst/>
          </a:prstGeom>
        </p:spPr>
      </p:pic>
      <p:sp>
        <p:nvSpPr>
          <p:cNvPr id="13" name="Rectangle : avec coins arrondis en haut 12">
            <a:extLst>
              <a:ext uri="{FF2B5EF4-FFF2-40B4-BE49-F238E27FC236}">
                <a16:creationId xmlns:a16="http://schemas.microsoft.com/office/drawing/2014/main" id="{C683E39A-559D-314B-B222-E5DB22425D88}"/>
              </a:ext>
            </a:extLst>
          </p:cNvPr>
          <p:cNvSpPr/>
          <p:nvPr/>
        </p:nvSpPr>
        <p:spPr>
          <a:xfrm>
            <a:off x="1504861" y="5550229"/>
            <a:ext cx="9817379" cy="1095010"/>
          </a:xfrm>
          <a:prstGeom prst="round2SameRect">
            <a:avLst/>
          </a:prstGeom>
          <a:solidFill>
            <a:srgbClr val="FFF5C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Lors de cette mission, vous allez ranger les quadrilatères dans un tableau, selon leurs propriétés, pour mieux comprendre ce que sont un rectangle et un carré.</a:t>
            </a:r>
          </a:p>
        </p:txBody>
      </p:sp>
    </p:spTree>
    <p:extLst>
      <p:ext uri="{BB962C8B-B14F-4D97-AF65-F5344CB8AC3E}">
        <p14:creationId xmlns:p14="http://schemas.microsoft.com/office/powerpoint/2010/main" val="155429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4" name="Rectangle : avec coins arrondis en haut 13">
            <a:extLst>
              <a:ext uri="{FF2B5EF4-FFF2-40B4-BE49-F238E27FC236}">
                <a16:creationId xmlns:a16="http://schemas.microsoft.com/office/drawing/2014/main" id="{AF7E49FA-86D3-2544-8AF4-1DDEE2EC2B15}"/>
              </a:ext>
            </a:extLst>
          </p:cNvPr>
          <p:cNvSpPr/>
          <p:nvPr/>
        </p:nvSpPr>
        <p:spPr>
          <a:xfrm>
            <a:off x="348287" y="2030150"/>
            <a:ext cx="11623993" cy="3660033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MISE EN COMMUN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CFED74E-4B18-FF41-B647-16DF3190E328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EC151B7-C45E-C14F-997B-224AEB9B99A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6F001EEE-A739-4543-AC27-699FA63AADDC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F0BCB88-38AA-F340-A14E-27C21A3C0EF4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33DB2762-179F-0B4C-AFBE-6735ACB58A41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72E9E7BE-2027-BC4D-A114-4C5049977D93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6830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A294011-90FF-0741-BE61-C7B24DC9F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6" y="1096840"/>
            <a:ext cx="7614011" cy="56246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3FCD8C6-B935-C34D-9DEA-7DCED6DE0D58}"/>
              </a:ext>
            </a:extLst>
          </p:cNvPr>
          <p:cNvSpPr/>
          <p:nvPr/>
        </p:nvSpPr>
        <p:spPr>
          <a:xfrm>
            <a:off x="8153400" y="1066747"/>
            <a:ext cx="3747448" cy="56246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F33289F-F62A-BB43-9906-FD2AB54BB4CE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43CC744B-3048-8740-97B9-99966E55A78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358FD559-814D-5648-B65D-2C50F4839408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F1873C32-3A42-E84E-92A5-09A8CB4FFC58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2AB8B9A7-FC70-924E-84B4-B8ACBF858F30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58B2B883-861E-EE46-A8CD-8DB20B2E5054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9936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D2AF21-D552-8542-B260-DEE6B556D567}"/>
              </a:ext>
            </a:extLst>
          </p:cNvPr>
          <p:cNvSpPr/>
          <p:nvPr/>
        </p:nvSpPr>
        <p:spPr>
          <a:xfrm>
            <a:off x="291914" y="1123949"/>
            <a:ext cx="11556426" cy="55975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J’ai classé les quadrilatères dans les colonnes en  </a:t>
            </a:r>
          </a:p>
          <a:p>
            <a:endParaRPr lang="fr-FR" sz="24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endParaRPr lang="fr-FR" sz="24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endParaRPr lang="fr-FR" sz="24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r>
              <a:rPr lang="fr-FR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J’ai trouvé les noms des quadrilatères : dans la 1</a:t>
            </a:r>
            <a:r>
              <a:rPr lang="fr-FR" sz="2400" baseline="30000" dirty="0">
                <a:solidFill>
                  <a:srgbClr val="C00000"/>
                </a:solidFill>
                <a:latin typeface="Century Gothic" panose="020B0502020202020204" pitchFamily="34" charset="0"/>
              </a:rPr>
              <a:t>ère</a:t>
            </a:r>
            <a:r>
              <a:rPr lang="fr-FR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  colonne ce sont les …….. et dans la 2</a:t>
            </a:r>
            <a:r>
              <a:rPr lang="fr-FR" sz="2400" baseline="30000" dirty="0">
                <a:solidFill>
                  <a:srgbClr val="C00000"/>
                </a:solidFill>
                <a:latin typeface="Century Gothic" panose="020B0502020202020204" pitchFamily="34" charset="0"/>
              </a:rPr>
              <a:t>ème</a:t>
            </a:r>
            <a:r>
              <a:rPr lang="fr-FR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 colonne ce sont les …..</a:t>
            </a:r>
          </a:p>
          <a:p>
            <a:endParaRPr lang="fr-FR" sz="24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endParaRPr lang="fr-FR" sz="24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r>
              <a:rPr lang="fr-FR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Certains quadrilatères peuvent se ranger dans plusieurs colonnes car ….</a:t>
            </a:r>
          </a:p>
          <a:p>
            <a:endParaRPr lang="fr-FR" sz="24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endParaRPr lang="fr-FR" sz="24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r>
              <a:rPr lang="fr-FR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Pour tracer les quadrilatères, j’ai utilisé …</a:t>
            </a:r>
          </a:p>
          <a:p>
            <a:endParaRPr lang="fr-FR" sz="24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endParaRPr lang="fr-FR" sz="240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3FFB72A-117E-9F47-8439-E2261C32D6ED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46FE55AF-C2DB-C14E-A670-994109CC0071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DAACB1B2-7F2A-ED41-AF92-42D11B7DC034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58B083C9-0278-FF4B-B505-38BE12D5D8DF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367F7A9D-71BA-F54D-B1E6-6C0B867F2FF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030045A0-F468-224E-8D3D-3BB6F6C8B607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6456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56F8561-DA36-6948-A035-E4CAB4E7A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783" y="1019077"/>
            <a:ext cx="6144999" cy="5672307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0396C017-5217-5E40-870A-7DF32C6975E6}"/>
              </a:ext>
            </a:extLst>
          </p:cNvPr>
          <p:cNvGrpSpPr/>
          <p:nvPr/>
        </p:nvGrpSpPr>
        <p:grpSpPr>
          <a:xfrm>
            <a:off x="300762" y="189840"/>
            <a:ext cx="1303528" cy="648830"/>
            <a:chOff x="1778000" y="2070542"/>
            <a:chExt cx="1929892" cy="111132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77B5245A-F264-1942-A910-9DB9A22814F7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C78E576A-1077-DB46-9395-51EB9AA52788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5761D7C0-D45F-F548-8ACE-F18851CB392E}"/>
              </a:ext>
            </a:extLst>
          </p:cNvPr>
          <p:cNvGrpSpPr/>
          <p:nvPr/>
        </p:nvGrpSpPr>
        <p:grpSpPr>
          <a:xfrm>
            <a:off x="1675555" y="163335"/>
            <a:ext cx="10324408" cy="695717"/>
            <a:chOff x="933796" y="5711291"/>
            <a:chExt cx="10324408" cy="742604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B465B9F6-481E-5941-8384-7F1C35BBAC4D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A296934E-041B-FA4A-B9D5-2349A18D7BE2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4455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31351EF-86CD-4749-A65E-B250A715D854}"/>
              </a:ext>
            </a:extLst>
          </p:cNvPr>
          <p:cNvGrpSpPr/>
          <p:nvPr/>
        </p:nvGrpSpPr>
        <p:grpSpPr>
          <a:xfrm>
            <a:off x="549257" y="203488"/>
            <a:ext cx="1303528" cy="648830"/>
            <a:chOff x="1778000" y="2070542"/>
            <a:chExt cx="1929892" cy="111132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A4D5DE6A-6B5C-B24D-9256-E48CDAB743C5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18A08124-C86C-5E46-A2DB-E29679CF045F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A998CF1-C489-544F-A1DF-8C92F5356EB2}"/>
              </a:ext>
            </a:extLst>
          </p:cNvPr>
          <p:cNvGrpSpPr/>
          <p:nvPr/>
        </p:nvGrpSpPr>
        <p:grpSpPr>
          <a:xfrm>
            <a:off x="259970" y="1055806"/>
            <a:ext cx="1790976" cy="1610874"/>
            <a:chOff x="933796" y="5711291"/>
            <a:chExt cx="10324408" cy="742604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C6A501C4-3206-4B4D-A449-11BF2500BCA6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E44CDFBC-1E1F-2E44-9FBD-16F6748FB1CF}"/>
                </a:ext>
              </a:extLst>
            </p:cNvPr>
            <p:cNvSpPr txBox="1"/>
            <p:nvPr/>
          </p:nvSpPr>
          <p:spPr>
            <a:xfrm>
              <a:off x="1005307" y="5784765"/>
              <a:ext cx="10001396" cy="638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Mémo 3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45A0A515-F47A-1746-8E85-563160527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721" y="-3224"/>
            <a:ext cx="96537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379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54984" y="1568610"/>
            <a:ext cx="11529016" cy="4366234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48109" y="1722619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888601" y="172261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1"/>
              <a:ext cx="14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44D341F5-FE5E-DC40-AFE2-6D1C2312B1FB}"/>
              </a:ext>
            </a:extLst>
          </p:cNvPr>
          <p:cNvSpPr txBox="1"/>
          <p:nvPr/>
        </p:nvSpPr>
        <p:spPr>
          <a:xfrm>
            <a:off x="294130" y="3286223"/>
            <a:ext cx="5520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Figures planes :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3</a:t>
            </a:r>
          </a:p>
          <a:p>
            <a:endParaRPr lang="fr-FR" sz="2400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rgbClr val="C3A7BA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Calcul : </a:t>
            </a:r>
            <a:r>
              <a:rPr lang="fr-FR" sz="2400" dirty="0">
                <a:solidFill>
                  <a:srgbClr val="C3A7BA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Division entraînement</a:t>
            </a:r>
          </a:p>
          <a:p>
            <a:endParaRPr lang="fr-FR" sz="2400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5F5FEC1-5BE8-414A-9693-E32947202194}"/>
              </a:ext>
            </a:extLst>
          </p:cNvPr>
          <p:cNvCxnSpPr>
            <a:cxnSpLocks/>
            <a:stCxn id="21" idx="0"/>
          </p:cNvCxnSpPr>
          <p:nvPr/>
        </p:nvCxnSpPr>
        <p:spPr>
          <a:xfrm>
            <a:off x="5919492" y="1568610"/>
            <a:ext cx="18472" cy="4366234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45890A41-1844-ED48-B7D3-65B45EDB3684}"/>
              </a:ext>
            </a:extLst>
          </p:cNvPr>
          <p:cNvSpPr txBox="1"/>
          <p:nvPr/>
        </p:nvSpPr>
        <p:spPr>
          <a:xfrm>
            <a:off x="6176500" y="3240056"/>
            <a:ext cx="52476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Figures planes : </a:t>
            </a:r>
            <a:r>
              <a:rPr lang="fr-FR" sz="24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</a:t>
            </a:r>
            <a:endParaRPr lang="fr-FR" sz="2400" dirty="0"/>
          </a:p>
          <a:p>
            <a:endParaRPr lang="fr-FR" sz="2400" dirty="0"/>
          </a:p>
          <a:p>
            <a:r>
              <a:rPr lang="fr-FR" sz="2400" b="1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Calcul avec des décimaux : </a:t>
            </a:r>
            <a:r>
              <a:rPr lang="fr-FR" sz="2400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entraînement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0085117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16456" y="1194106"/>
            <a:ext cx="11529016" cy="5025719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266222" y="272638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147908" y="274326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1"/>
              <a:ext cx="14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5F5FEC1-5BE8-414A-9693-E32947202194}"/>
              </a:ext>
            </a:extLst>
          </p:cNvPr>
          <p:cNvCxnSpPr>
            <a:cxnSpLocks/>
            <a:stCxn id="21" idx="0"/>
            <a:endCxn id="21" idx="2"/>
          </p:cNvCxnSpPr>
          <p:nvPr/>
        </p:nvCxnSpPr>
        <p:spPr>
          <a:xfrm>
            <a:off x="6080964" y="1194106"/>
            <a:ext cx="0" cy="5025719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45890A41-1844-ED48-B7D3-65B45EDB3684}"/>
              </a:ext>
            </a:extLst>
          </p:cNvPr>
          <p:cNvSpPr txBox="1"/>
          <p:nvPr/>
        </p:nvSpPr>
        <p:spPr>
          <a:xfrm>
            <a:off x="6290045" y="2300557"/>
            <a:ext cx="524768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Pose et résous :</a:t>
            </a:r>
          </a:p>
          <a:p>
            <a:endParaRPr lang="fr-FR" sz="2400" b="1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r>
              <a:rPr lang="fr-FR" sz="2400" dirty="0">
                <a:latin typeface="Century Gothic" panose="020B0502020202020204" pitchFamily="34" charset="0"/>
              </a:rPr>
              <a:t>375,45 + 765,9</a:t>
            </a:r>
          </a:p>
          <a:p>
            <a:r>
              <a:rPr lang="fr-FR" sz="2400" dirty="0">
                <a:latin typeface="Century Gothic" panose="020B0502020202020204" pitchFamily="34" charset="0"/>
              </a:rPr>
              <a:t>8 651,7 – 2 034,56</a:t>
            </a:r>
          </a:p>
          <a:p>
            <a:r>
              <a:rPr lang="fr-FR" sz="2400" dirty="0">
                <a:latin typeface="Century Gothic" panose="020B0502020202020204" pitchFamily="34" charset="0"/>
              </a:rPr>
              <a:t>365 x 7,9</a:t>
            </a:r>
          </a:p>
          <a:p>
            <a:r>
              <a:rPr lang="fr-FR" sz="2400" dirty="0">
                <a:latin typeface="Century Gothic" panose="020B0502020202020204" pitchFamily="34" charset="0"/>
              </a:rPr>
              <a:t>792 x 45,32</a:t>
            </a:r>
          </a:p>
          <a:p>
            <a:r>
              <a:rPr lang="fr-FR" sz="2400" dirty="0">
                <a:latin typeface="Century Gothic" panose="020B0502020202020204" pitchFamily="34" charset="0"/>
              </a:rPr>
              <a:t>4 576 : 13,4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5058CA7-A233-2A42-A990-0172A8EF3EF8}"/>
              </a:ext>
            </a:extLst>
          </p:cNvPr>
          <p:cNvSpPr txBox="1"/>
          <p:nvPr/>
        </p:nvSpPr>
        <p:spPr>
          <a:xfrm>
            <a:off x="1414760" y="2271604"/>
            <a:ext cx="37577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Pose et résous :</a:t>
            </a:r>
          </a:p>
          <a:p>
            <a:endParaRPr lang="fr-FR" sz="2400" b="1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r>
              <a:rPr lang="fr-FR" sz="2400" dirty="0">
                <a:latin typeface="Century Gothic" panose="020B0502020202020204" pitchFamily="34" charset="0"/>
              </a:rPr>
              <a:t>8 651 – 2 034</a:t>
            </a:r>
          </a:p>
          <a:p>
            <a:r>
              <a:rPr lang="fr-FR" sz="2400" dirty="0">
                <a:latin typeface="Century Gothic" panose="020B0502020202020204" pitchFamily="34" charset="0"/>
              </a:rPr>
              <a:t>365 x 7</a:t>
            </a:r>
          </a:p>
          <a:p>
            <a:r>
              <a:rPr lang="fr-FR" sz="2400" dirty="0">
                <a:latin typeface="Century Gothic" panose="020B0502020202020204" pitchFamily="34" charset="0"/>
              </a:rPr>
              <a:t>792 x 45</a:t>
            </a:r>
          </a:p>
          <a:p>
            <a:r>
              <a:rPr lang="fr-FR" sz="2400" dirty="0">
                <a:latin typeface="Century Gothic" panose="020B0502020202020204" pitchFamily="34" charset="0"/>
              </a:rPr>
              <a:t>576 : 7</a:t>
            </a:r>
          </a:p>
          <a:p>
            <a:r>
              <a:rPr lang="fr-FR" sz="2400" dirty="0">
                <a:latin typeface="Century Gothic" panose="020B0502020202020204" pitchFamily="34" charset="0"/>
              </a:rPr>
              <a:t>2 678 : 4</a:t>
            </a:r>
          </a:p>
        </p:txBody>
      </p:sp>
    </p:spTree>
    <p:extLst>
      <p:ext uri="{BB962C8B-B14F-4D97-AF65-F5344CB8AC3E}">
        <p14:creationId xmlns:p14="http://schemas.microsoft.com/office/powerpoint/2010/main" val="1343764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DF8AC4D-5517-8243-9BA0-FA06D36F5674}"/>
              </a:ext>
            </a:extLst>
          </p:cNvPr>
          <p:cNvSpPr txBox="1"/>
          <p:nvPr/>
        </p:nvSpPr>
        <p:spPr>
          <a:xfrm>
            <a:off x="6121463" y="2192443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FF41A5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4</a:t>
            </a:r>
          </a:p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5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Jour 3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295490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54984" y="1568610"/>
            <a:ext cx="11529016" cy="4366234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48109" y="1722619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888601" y="172261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1"/>
              <a:ext cx="14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44D341F5-FE5E-DC40-AFE2-6D1C2312B1FB}"/>
              </a:ext>
            </a:extLst>
          </p:cNvPr>
          <p:cNvSpPr txBox="1"/>
          <p:nvPr/>
        </p:nvSpPr>
        <p:spPr>
          <a:xfrm>
            <a:off x="2365906" y="3303917"/>
            <a:ext cx="7107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Évaluation </a:t>
            </a:r>
            <a:r>
              <a:rPr lang="fr-FR" sz="3600" dirty="0">
                <a:solidFill>
                  <a:srgbClr val="374997"/>
                </a:solidFill>
                <a:latin typeface="Century Gothic" panose="020B0502020202020204" pitchFamily="34" charset="0"/>
              </a:rPr>
              <a:t>nombres décimaux</a:t>
            </a:r>
          </a:p>
        </p:txBody>
      </p:sp>
    </p:spTree>
    <p:extLst>
      <p:ext uri="{BB962C8B-B14F-4D97-AF65-F5344CB8AC3E}">
        <p14:creationId xmlns:p14="http://schemas.microsoft.com/office/powerpoint/2010/main" val="4577062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54984" y="1568610"/>
            <a:ext cx="11529016" cy="4366234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48109" y="1722619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888601" y="172261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1"/>
              <a:ext cx="14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44D341F5-FE5E-DC40-AFE2-6D1C2312B1FB}"/>
              </a:ext>
            </a:extLst>
          </p:cNvPr>
          <p:cNvSpPr txBox="1"/>
          <p:nvPr/>
        </p:nvSpPr>
        <p:spPr>
          <a:xfrm>
            <a:off x="280199" y="3240056"/>
            <a:ext cx="55200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Figures planes : </a:t>
            </a:r>
            <a:r>
              <a:rPr lang="fr-FR" sz="24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 mission 3</a:t>
            </a:r>
          </a:p>
          <a:p>
            <a:endParaRPr lang="fr-FR" sz="2400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endParaRPr lang="fr-FR" sz="2400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Jeux de calcul : </a:t>
            </a:r>
            <a:r>
              <a:rPr lang="fr-FR" sz="2400" dirty="0" err="1">
                <a:solidFill>
                  <a:srgbClr val="374997"/>
                </a:solidFill>
                <a:latin typeface="Century Gothic" panose="020B0502020202020204" pitchFamily="34" charset="0"/>
              </a:rPr>
              <a:t>Calculodés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5F5FEC1-5BE8-414A-9693-E32947202194}"/>
              </a:ext>
            </a:extLst>
          </p:cNvPr>
          <p:cNvCxnSpPr>
            <a:cxnSpLocks/>
            <a:stCxn id="21" idx="0"/>
          </p:cNvCxnSpPr>
          <p:nvPr/>
        </p:nvCxnSpPr>
        <p:spPr>
          <a:xfrm>
            <a:off x="5919492" y="1568610"/>
            <a:ext cx="18472" cy="4366234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45890A41-1844-ED48-B7D3-65B45EDB3684}"/>
              </a:ext>
            </a:extLst>
          </p:cNvPr>
          <p:cNvSpPr txBox="1"/>
          <p:nvPr/>
        </p:nvSpPr>
        <p:spPr>
          <a:xfrm>
            <a:off x="6176500" y="3240056"/>
            <a:ext cx="52476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Figures planes :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5</a:t>
            </a:r>
          </a:p>
          <a:p>
            <a:endParaRPr lang="fr-FR" sz="24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endParaRPr lang="fr-FR" sz="24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endParaRPr lang="fr-FR" sz="24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Problèmes</a:t>
            </a:r>
            <a:endParaRPr lang="fr-FR" sz="2400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756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54984" y="1568610"/>
            <a:ext cx="11529016" cy="4366234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48109" y="1722619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888601" y="172261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1"/>
              <a:ext cx="14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44D341F5-FE5E-DC40-AFE2-6D1C2312B1FB}"/>
              </a:ext>
            </a:extLst>
          </p:cNvPr>
          <p:cNvSpPr txBox="1"/>
          <p:nvPr/>
        </p:nvSpPr>
        <p:spPr>
          <a:xfrm>
            <a:off x="280199" y="3240056"/>
            <a:ext cx="55200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3A7BA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Figures planes : </a:t>
            </a:r>
            <a:r>
              <a:rPr lang="fr-FR" sz="2400" dirty="0">
                <a:solidFill>
                  <a:srgbClr val="C3A7BA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entraînement mission 3</a:t>
            </a:r>
          </a:p>
          <a:p>
            <a:endParaRPr lang="fr-FR" sz="2400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endParaRPr lang="fr-FR" sz="2400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Jeux de calcul : </a:t>
            </a:r>
            <a:r>
              <a:rPr lang="fr-FR" sz="2400" dirty="0" err="1">
                <a:solidFill>
                  <a:srgbClr val="374997"/>
                </a:solidFill>
                <a:latin typeface="Century Gothic" panose="020B0502020202020204" pitchFamily="34" charset="0"/>
              </a:rPr>
              <a:t>Calculodés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5F5FEC1-5BE8-414A-9693-E32947202194}"/>
              </a:ext>
            </a:extLst>
          </p:cNvPr>
          <p:cNvCxnSpPr>
            <a:cxnSpLocks/>
            <a:stCxn id="21" idx="0"/>
          </p:cNvCxnSpPr>
          <p:nvPr/>
        </p:nvCxnSpPr>
        <p:spPr>
          <a:xfrm>
            <a:off x="5919492" y="1568610"/>
            <a:ext cx="18472" cy="4366234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45890A41-1844-ED48-B7D3-65B45EDB3684}"/>
              </a:ext>
            </a:extLst>
          </p:cNvPr>
          <p:cNvSpPr txBox="1"/>
          <p:nvPr/>
        </p:nvSpPr>
        <p:spPr>
          <a:xfrm>
            <a:off x="6176500" y="3240056"/>
            <a:ext cx="52476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Figures planes : </a:t>
            </a:r>
            <a:r>
              <a:rPr lang="fr-FR" sz="2400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Mission 5</a:t>
            </a:r>
          </a:p>
          <a:p>
            <a:endParaRPr lang="fr-FR" sz="24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endParaRPr lang="fr-FR" sz="24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endParaRPr lang="fr-FR" sz="24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Problèmes</a:t>
            </a:r>
            <a:endParaRPr lang="fr-FR" sz="2400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316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59446" y="21411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3 entraînement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337A0FAC-3182-214C-B943-160178E51959}"/>
              </a:ext>
            </a:extLst>
          </p:cNvPr>
          <p:cNvGrpSpPr/>
          <p:nvPr/>
        </p:nvGrpSpPr>
        <p:grpSpPr>
          <a:xfrm>
            <a:off x="275928" y="220146"/>
            <a:ext cx="1303528" cy="648830"/>
            <a:chOff x="1778000" y="2070542"/>
            <a:chExt cx="1929892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A7D46B5C-FBDD-C64B-82CD-A8BB05C5E258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A3C36FD-8D2A-8743-8181-050EAABE6855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09BE37EA-A2E1-7B48-A35E-EC6059CCE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766" y="1042101"/>
            <a:ext cx="7856467" cy="567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74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59446" y="21411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5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337A0FAC-3182-214C-B943-160178E51959}"/>
              </a:ext>
            </a:extLst>
          </p:cNvPr>
          <p:cNvGrpSpPr/>
          <p:nvPr/>
        </p:nvGrpSpPr>
        <p:grpSpPr>
          <a:xfrm>
            <a:off x="275928" y="220146"/>
            <a:ext cx="1303528" cy="648830"/>
            <a:chOff x="1778000" y="2070542"/>
            <a:chExt cx="1929892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A7D46B5C-FBDD-C64B-82CD-A8BB05C5E258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A3C36FD-8D2A-8743-8181-050EAABE6855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BF78BF26-21C7-9B4B-8913-55D10C66C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699" y="1026158"/>
            <a:ext cx="7796473" cy="561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1111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337A0FAC-3182-214C-B943-160178E51959}"/>
              </a:ext>
            </a:extLst>
          </p:cNvPr>
          <p:cNvGrpSpPr/>
          <p:nvPr/>
        </p:nvGrpSpPr>
        <p:grpSpPr>
          <a:xfrm>
            <a:off x="275928" y="220146"/>
            <a:ext cx="1303528" cy="648830"/>
            <a:chOff x="1778000" y="2070542"/>
            <a:chExt cx="1929892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A7D46B5C-FBDD-C64B-82CD-A8BB05C5E258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A3C36FD-8D2A-8743-8181-050EAABE6855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BF78BF26-21C7-9B4B-8913-55D10C66C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00962">
            <a:off x="156368" y="1478934"/>
            <a:ext cx="5101892" cy="3671950"/>
          </a:xfrm>
          <a:prstGeom prst="rect">
            <a:avLst/>
          </a:prstGeom>
        </p:spPr>
      </p:pic>
      <p:sp>
        <p:nvSpPr>
          <p:cNvPr id="12" name="Rectangle : avec coins arrondis en haut 11">
            <a:extLst>
              <a:ext uri="{FF2B5EF4-FFF2-40B4-BE49-F238E27FC236}">
                <a16:creationId xmlns:a16="http://schemas.microsoft.com/office/drawing/2014/main" id="{86D38465-8D7C-594B-A5B3-1B787EFAD51E}"/>
              </a:ext>
            </a:extLst>
          </p:cNvPr>
          <p:cNvSpPr/>
          <p:nvPr/>
        </p:nvSpPr>
        <p:spPr>
          <a:xfrm>
            <a:off x="1220636" y="5185731"/>
            <a:ext cx="10324407" cy="1573574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 quel matériel disposez-vous ?</a:t>
            </a:r>
          </a:p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Pourquoi y </a:t>
            </a:r>
            <a:r>
              <a:rPr lang="fr-FR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a-t-il</a:t>
            </a:r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4 cartes d’identité des quadrilatères?</a:t>
            </a:r>
          </a:p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Que représente le schéma ? Que devez-vous faire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EF46166-8F68-344A-ABDC-0E280E859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917" y="1015696"/>
            <a:ext cx="4293476" cy="2895600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59446" y="21411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5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4510DFDD-69A6-8B45-9AF0-85771A94A9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88474">
            <a:off x="8856713" y="537333"/>
            <a:ext cx="2961711" cy="447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4011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337A0FAC-3182-214C-B943-160178E51959}"/>
              </a:ext>
            </a:extLst>
          </p:cNvPr>
          <p:cNvGrpSpPr/>
          <p:nvPr/>
        </p:nvGrpSpPr>
        <p:grpSpPr>
          <a:xfrm>
            <a:off x="275928" y="220146"/>
            <a:ext cx="1303528" cy="648830"/>
            <a:chOff x="1778000" y="2070542"/>
            <a:chExt cx="1929892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A7D46B5C-FBDD-C64B-82CD-A8BB05C5E258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A3C36FD-8D2A-8743-8181-050EAABE6855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BF78BF26-21C7-9B4B-8913-55D10C66C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00962">
            <a:off x="156368" y="1478934"/>
            <a:ext cx="5101892" cy="367195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EF46166-8F68-344A-ABDC-0E280E859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917" y="1015696"/>
            <a:ext cx="4293476" cy="2895600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59446" y="21411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5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4510DFDD-69A6-8B45-9AF0-85771A94A9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88474">
            <a:off x="8856713" y="537333"/>
            <a:ext cx="2961711" cy="4471377"/>
          </a:xfrm>
          <a:prstGeom prst="rect">
            <a:avLst/>
          </a:prstGeom>
        </p:spPr>
      </p:pic>
      <p:sp>
        <p:nvSpPr>
          <p:cNvPr id="14" name="Rectangle : avec coins arrondis en haut 13">
            <a:extLst>
              <a:ext uri="{FF2B5EF4-FFF2-40B4-BE49-F238E27FC236}">
                <a16:creationId xmlns:a16="http://schemas.microsoft.com/office/drawing/2014/main" id="{C9859F11-0CAD-3944-8143-2AA9BB0F0AAF}"/>
              </a:ext>
            </a:extLst>
          </p:cNvPr>
          <p:cNvSpPr/>
          <p:nvPr/>
        </p:nvSpPr>
        <p:spPr>
          <a:xfrm>
            <a:off x="923592" y="5362270"/>
            <a:ext cx="10324408" cy="1294895"/>
          </a:xfrm>
          <a:prstGeom prst="round2SameRect">
            <a:avLst/>
          </a:prstGeom>
          <a:solidFill>
            <a:srgbClr val="FFF5C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Lors de cette mission, vous allez découvrir un nouveau quadrilatère. Vous allez également organiser vos connaissances et mieux comprendre les liens qui existent entre les quadrilatères.</a:t>
            </a:r>
          </a:p>
        </p:txBody>
      </p:sp>
    </p:spTree>
    <p:extLst>
      <p:ext uri="{BB962C8B-B14F-4D97-AF65-F5344CB8AC3E}">
        <p14:creationId xmlns:p14="http://schemas.microsoft.com/office/powerpoint/2010/main" val="23917142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998079" y="16661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5</a:t>
              </a:r>
            </a:p>
          </p:txBody>
        </p:sp>
      </p:grpSp>
      <p:sp>
        <p:nvSpPr>
          <p:cNvPr id="14" name="Rectangle : avec coins arrondis en haut 13">
            <a:extLst>
              <a:ext uri="{FF2B5EF4-FFF2-40B4-BE49-F238E27FC236}">
                <a16:creationId xmlns:a16="http://schemas.microsoft.com/office/drawing/2014/main" id="{AF7E49FA-86D3-2544-8AF4-1DDEE2EC2B15}"/>
              </a:ext>
            </a:extLst>
          </p:cNvPr>
          <p:cNvSpPr/>
          <p:nvPr/>
        </p:nvSpPr>
        <p:spPr>
          <a:xfrm>
            <a:off x="348287" y="2030150"/>
            <a:ext cx="11623993" cy="3660033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MISE EN COMMUN</a:t>
            </a:r>
          </a:p>
        </p:txBody>
      </p:sp>
    </p:spTree>
    <p:extLst>
      <p:ext uri="{BB962C8B-B14F-4D97-AF65-F5344CB8AC3E}">
        <p14:creationId xmlns:p14="http://schemas.microsoft.com/office/powerpoint/2010/main" val="36268957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86936" y="968778"/>
            <a:ext cx="1474408" cy="1255808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5" y="5784765"/>
              <a:ext cx="10001397" cy="336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0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5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337A0FAC-3182-214C-B943-160178E51959}"/>
              </a:ext>
            </a:extLst>
          </p:cNvPr>
          <p:cNvGrpSpPr/>
          <p:nvPr/>
        </p:nvGrpSpPr>
        <p:grpSpPr>
          <a:xfrm>
            <a:off x="275928" y="220146"/>
            <a:ext cx="1303528" cy="648830"/>
            <a:chOff x="1778000" y="2070542"/>
            <a:chExt cx="1929892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A7D46B5C-FBDD-C64B-82CD-A8BB05C5E258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A3C36FD-8D2A-8743-8181-050EAABE6855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30D01BC4-0D55-2645-A4C3-C507783D0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456" y="224324"/>
            <a:ext cx="4636811" cy="312715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006C700-6A07-6B47-8F36-21DB5CA78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697" y="224324"/>
            <a:ext cx="4636811" cy="312715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D03FA72-5E6C-C14B-814F-6F4429340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697" y="3488001"/>
            <a:ext cx="4636811" cy="312715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D3B7547-91FE-6041-847D-A84627D78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456" y="3488001"/>
            <a:ext cx="4636811" cy="312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298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86936" y="968778"/>
            <a:ext cx="1474408" cy="1255808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5" y="5784765"/>
              <a:ext cx="10001397" cy="336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0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5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337A0FAC-3182-214C-B943-160178E51959}"/>
              </a:ext>
            </a:extLst>
          </p:cNvPr>
          <p:cNvGrpSpPr/>
          <p:nvPr/>
        </p:nvGrpSpPr>
        <p:grpSpPr>
          <a:xfrm>
            <a:off x="275928" y="220146"/>
            <a:ext cx="1303528" cy="648830"/>
            <a:chOff x="1778000" y="2070542"/>
            <a:chExt cx="1929892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A7D46B5C-FBDD-C64B-82CD-A8BB05C5E258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A3C36FD-8D2A-8743-8181-050EAABE6855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96A22799-DB33-314D-BEBE-4332C14C45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58" t="6603" r="12816" b="37170"/>
          <a:stretch/>
        </p:blipFill>
        <p:spPr>
          <a:xfrm>
            <a:off x="1744978" y="675967"/>
            <a:ext cx="5060706" cy="568038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AD34DE7-6170-A34D-841C-B047085909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04" t="67941" r="17691"/>
          <a:stretch/>
        </p:blipFill>
        <p:spPr>
          <a:xfrm>
            <a:off x="6925712" y="1662848"/>
            <a:ext cx="5178710" cy="390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058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998079" y="16661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5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B0EBD240-C87B-B447-84B1-A24C44561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182" y="2620369"/>
            <a:ext cx="11508212" cy="315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18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2505" y="271197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-814176" y="1016320"/>
            <a:ext cx="3474252" cy="1046441"/>
            <a:chOff x="-14920677" y="7738766"/>
            <a:chExt cx="10001397" cy="735501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-12129933" y="7798785"/>
              <a:ext cx="4419911" cy="65577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-14920677" y="7738766"/>
              <a:ext cx="10001397" cy="735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fr-FR" sz="2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endParaRPr>
            </a:p>
            <a:p>
              <a:pPr algn="ctr"/>
              <a:r>
                <a:rPr lang="fr-FR" sz="20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Nombres</a:t>
              </a:r>
            </a:p>
            <a:p>
              <a:pPr algn="ctr"/>
              <a:r>
                <a:rPr lang="fr-FR" sz="20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décimaux</a:t>
              </a:r>
            </a:p>
            <a:p>
              <a:pPr algn="ctr"/>
              <a:r>
                <a:rPr lang="fr-FR" sz="20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évaluation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1A3C3EF9-320E-0449-97F0-6853623D8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68" y="0"/>
            <a:ext cx="10399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2544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31351EF-86CD-4749-A65E-B250A715D854}"/>
              </a:ext>
            </a:extLst>
          </p:cNvPr>
          <p:cNvGrpSpPr/>
          <p:nvPr/>
        </p:nvGrpSpPr>
        <p:grpSpPr>
          <a:xfrm>
            <a:off x="549257" y="203488"/>
            <a:ext cx="1303528" cy="648830"/>
            <a:chOff x="1778000" y="2070542"/>
            <a:chExt cx="1929892" cy="111132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A4D5DE6A-6B5C-B24D-9256-E48CDAB743C5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18A08124-C86C-5E46-A2DB-E29679CF045F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A998CF1-C489-544F-A1DF-8C92F5356EB2}"/>
              </a:ext>
            </a:extLst>
          </p:cNvPr>
          <p:cNvGrpSpPr/>
          <p:nvPr/>
        </p:nvGrpSpPr>
        <p:grpSpPr>
          <a:xfrm>
            <a:off x="259970" y="1055806"/>
            <a:ext cx="1790976" cy="1610874"/>
            <a:chOff x="933796" y="5711291"/>
            <a:chExt cx="10324408" cy="742604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C6A501C4-3206-4B4D-A449-11BF2500BCA6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E44CDFBC-1E1F-2E44-9FBD-16F6748FB1CF}"/>
                </a:ext>
              </a:extLst>
            </p:cNvPr>
            <p:cNvSpPr txBox="1"/>
            <p:nvPr/>
          </p:nvSpPr>
          <p:spPr>
            <a:xfrm>
              <a:off x="1005307" y="5784765"/>
              <a:ext cx="10001396" cy="638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Mémo 5</a:t>
              </a:r>
            </a:p>
          </p:txBody>
        </p:sp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C4E4AA0B-C72D-6F4F-B36C-F741B88F8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332" y="0"/>
            <a:ext cx="97230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635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54984" y="1568610"/>
            <a:ext cx="11529016" cy="4366234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48109" y="1722619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888601" y="172261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1"/>
              <a:ext cx="14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44D341F5-FE5E-DC40-AFE2-6D1C2312B1FB}"/>
              </a:ext>
            </a:extLst>
          </p:cNvPr>
          <p:cNvSpPr txBox="1"/>
          <p:nvPr/>
        </p:nvSpPr>
        <p:spPr>
          <a:xfrm>
            <a:off x="280199" y="3240056"/>
            <a:ext cx="55200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Figures planes : </a:t>
            </a:r>
            <a:r>
              <a:rPr lang="fr-FR" sz="24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 mission 3</a:t>
            </a:r>
          </a:p>
          <a:p>
            <a:endParaRPr lang="fr-FR" sz="2400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endParaRPr lang="fr-FR" sz="2400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Jeux de calcul : </a:t>
            </a:r>
            <a:r>
              <a:rPr lang="fr-FR" sz="2400" dirty="0" err="1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Calculodés</a:t>
            </a:r>
            <a:endParaRPr lang="fr-FR" sz="2400" dirty="0">
              <a:solidFill>
                <a:srgbClr val="374997"/>
              </a:solidFill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5F5FEC1-5BE8-414A-9693-E32947202194}"/>
              </a:ext>
            </a:extLst>
          </p:cNvPr>
          <p:cNvCxnSpPr>
            <a:cxnSpLocks/>
            <a:stCxn id="21" idx="0"/>
          </p:cNvCxnSpPr>
          <p:nvPr/>
        </p:nvCxnSpPr>
        <p:spPr>
          <a:xfrm>
            <a:off x="5919492" y="1568610"/>
            <a:ext cx="18472" cy="4366234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45890A41-1844-ED48-B7D3-65B45EDB3684}"/>
              </a:ext>
            </a:extLst>
          </p:cNvPr>
          <p:cNvSpPr txBox="1"/>
          <p:nvPr/>
        </p:nvSpPr>
        <p:spPr>
          <a:xfrm>
            <a:off x="6176500" y="3240056"/>
            <a:ext cx="52476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Figures planes :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5</a:t>
            </a:r>
          </a:p>
          <a:p>
            <a:endParaRPr lang="fr-FR" sz="24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endParaRPr lang="fr-FR" sz="24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endParaRPr lang="fr-FR" sz="24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rgbClr val="C3A7BA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Problèmes</a:t>
            </a:r>
            <a:endParaRPr lang="fr-FR" sz="2400" dirty="0">
              <a:solidFill>
                <a:srgbClr val="C3A7BA"/>
              </a:solidFill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6891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Jeux de calcul : </a:t>
              </a:r>
              <a:r>
                <a:rPr lang="fr-FR" sz="2800" b="1" dirty="0" err="1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Calculodés</a:t>
              </a:r>
              <a:endParaRPr lang="fr-FR" sz="2800" b="1" dirty="0">
                <a:solidFill>
                  <a:srgbClr val="FF41A5"/>
                </a:solidFill>
                <a:latin typeface="Century Gothic" panose="020B0502020202020204" pitchFamily="34" charset="0"/>
                <a:cs typeface="Baloo" panose="03080902040302020200" pitchFamily="66" charset="77"/>
              </a:endParaRP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482951A5-1674-D847-B3FD-DC06CB190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13" r="222" b="23320"/>
          <a:stretch/>
        </p:blipFill>
        <p:spPr>
          <a:xfrm>
            <a:off x="2260636" y="2041308"/>
            <a:ext cx="2575645" cy="1117600"/>
          </a:xfrm>
          <a:prstGeom prst="rect">
            <a:avLst/>
          </a:prstGeom>
        </p:spPr>
      </p:pic>
      <p:sp>
        <p:nvSpPr>
          <p:cNvPr id="21" name="Rectangle : avec coins arrondis en haut 20">
            <a:extLst>
              <a:ext uri="{FF2B5EF4-FFF2-40B4-BE49-F238E27FC236}">
                <a16:creationId xmlns:a16="http://schemas.microsoft.com/office/drawing/2014/main" id="{C7730648-8372-914D-BD79-E44F1C5FEF74}"/>
              </a:ext>
            </a:extLst>
          </p:cNvPr>
          <p:cNvSpPr/>
          <p:nvPr/>
        </p:nvSpPr>
        <p:spPr>
          <a:xfrm>
            <a:off x="7084643" y="1111782"/>
            <a:ext cx="4809458" cy="5251906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- Dispositif : </a:t>
            </a:r>
            <a:r>
              <a:rPr lang="fr-FR" dirty="0">
                <a:solidFill>
                  <a:schemeClr val="bg1"/>
                </a:solidFill>
                <a:latin typeface="Century Gothic" panose="020B0502020202020204" pitchFamily="34" charset="0"/>
              </a:rPr>
              <a:t>2 à 3 joueurs</a:t>
            </a:r>
          </a:p>
          <a:p>
            <a:endParaRPr lang="fr-FR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- Matériel : </a:t>
            </a:r>
            <a:r>
              <a:rPr lang="fr-FR" dirty="0">
                <a:solidFill>
                  <a:schemeClr val="bg1"/>
                </a:solidFill>
                <a:latin typeface="Century Gothic" panose="020B0502020202020204" pitchFamily="34" charset="0"/>
              </a:rPr>
              <a:t>3 dés à 10 faces (numérotées de 0 à 9) et des frises calcul</a:t>
            </a:r>
          </a:p>
          <a:p>
            <a:endParaRPr lang="fr-FR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- Règles du jeu : </a:t>
            </a:r>
            <a:r>
              <a:rPr lang="fr-FR" dirty="0">
                <a:latin typeface="Century Gothic" panose="020B0502020202020204" pitchFamily="34" charset="0"/>
              </a:rPr>
              <a:t>Le joueur dont c’est le tour lance 3 dés afin de constituer le nombre de départ de 3 chiffres (un dé pour les centaines, un dé pour les dizaines, un dé pour les unités).</a:t>
            </a:r>
          </a:p>
          <a:p>
            <a:r>
              <a:rPr lang="fr-FR" dirty="0">
                <a:latin typeface="Century Gothic" panose="020B0502020202020204" pitchFamily="34" charset="0"/>
              </a:rPr>
              <a:t>3 cartes « calcul » sont piochées. Les élèves du groupe doivent procéder au calcul : Le premier (avec le bon résultat) gagne 3 points, le second 2 points, le troisième 1 point, si l’on joue à 3 joueurs.</a:t>
            </a:r>
          </a:p>
          <a:p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CC6D0D8-1EAD-3B4A-98AF-BA98EB9D8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159" y="3699092"/>
            <a:ext cx="65786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2707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1705FA9-4028-FB4B-AB9A-DE6D665E764C}"/>
              </a:ext>
            </a:extLst>
          </p:cNvPr>
          <p:cNvSpPr/>
          <p:nvPr/>
        </p:nvSpPr>
        <p:spPr>
          <a:xfrm>
            <a:off x="2627503" y="247529"/>
            <a:ext cx="7601839" cy="95410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077747-534F-2044-9229-52502CB88CFD}"/>
              </a:ext>
            </a:extLst>
          </p:cNvPr>
          <p:cNvSpPr txBox="1"/>
          <p:nvPr/>
        </p:nvSpPr>
        <p:spPr>
          <a:xfrm>
            <a:off x="2779087" y="406387"/>
            <a:ext cx="7601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Résolution de problèmes</a:t>
            </a:r>
            <a:endParaRPr lang="fr-FR" sz="3200" b="1" dirty="0">
              <a:solidFill>
                <a:srgbClr val="C3A7BA"/>
              </a:solidFill>
              <a:latin typeface="Century Gothic" panose="020B0502020202020204" pitchFamily="34" charset="0"/>
              <a:cs typeface="Baloo" panose="03080902040302020200" pitchFamily="66" charset="77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57DE39D1-7626-534D-8897-601C3361C8C6}"/>
              </a:ext>
            </a:extLst>
          </p:cNvPr>
          <p:cNvGrpSpPr/>
          <p:nvPr/>
        </p:nvGrpSpPr>
        <p:grpSpPr>
          <a:xfrm>
            <a:off x="395330" y="368141"/>
            <a:ext cx="1303528" cy="648830"/>
            <a:chOff x="1778000" y="2070542"/>
            <a:chExt cx="1929892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FAA7461D-09FC-264B-9654-BD06DC816177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05DE04C-34CF-2E44-BB70-5747E1258ECA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F2D3BA-0D37-C84D-AAA4-910D3583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9DD64BA-9A48-6D41-9C33-B82F4D159F38}"/>
              </a:ext>
            </a:extLst>
          </p:cNvPr>
          <p:cNvSpPr txBox="1"/>
          <p:nvPr/>
        </p:nvSpPr>
        <p:spPr>
          <a:xfrm>
            <a:off x="382231" y="1754147"/>
            <a:ext cx="3967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Ex. 9 et 10 p.249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4FB6001-D5B0-8C4D-8A7F-D60AB925C7E9}"/>
              </a:ext>
            </a:extLst>
          </p:cNvPr>
          <p:cNvSpPr txBox="1"/>
          <p:nvPr/>
        </p:nvSpPr>
        <p:spPr>
          <a:xfrm>
            <a:off x="6482611" y="1779914"/>
            <a:ext cx="4653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BONUS : ex.12 p.250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DBE42F92-1AC8-5C4E-A502-07CC1FB60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7851" y="2593141"/>
            <a:ext cx="5812298" cy="189475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3F25B9C-4DB5-7247-8FA1-A76D5FB80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50" y="2489201"/>
            <a:ext cx="5453731" cy="374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8074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DF8AC4D-5517-8243-9BA0-FA06D36F5674}"/>
              </a:ext>
            </a:extLst>
          </p:cNvPr>
          <p:cNvSpPr txBox="1"/>
          <p:nvPr/>
        </p:nvSpPr>
        <p:spPr>
          <a:xfrm>
            <a:off x="6121463" y="2192443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FF41A5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4</a:t>
            </a:r>
          </a:p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5</a:t>
            </a:r>
          </a:p>
          <a:p>
            <a:pPr algn="ctr"/>
            <a:r>
              <a:rPr lang="fr-FR" sz="5400" b="1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Jour 4</a:t>
            </a:r>
            <a:endParaRPr lang="fr-FR" sz="5400" b="1" dirty="0">
              <a:solidFill>
                <a:srgbClr val="E7C6DB"/>
              </a:solidFill>
              <a:latin typeface="Century Gothic" panose="020B0502020202020204" pitchFamily="34" charset="0"/>
              <a:cs typeface="Baloo" panose="03080902040302020200" pitchFamily="66" charset="77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23667601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54984" y="1568610"/>
            <a:ext cx="11529016" cy="4366234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48109" y="1722619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888601" y="172261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1"/>
              <a:ext cx="14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44D341F5-FE5E-DC40-AFE2-6D1C2312B1FB}"/>
              </a:ext>
            </a:extLst>
          </p:cNvPr>
          <p:cNvSpPr txBox="1"/>
          <p:nvPr/>
        </p:nvSpPr>
        <p:spPr>
          <a:xfrm>
            <a:off x="280199" y="3306168"/>
            <a:ext cx="5520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Figures planes : </a:t>
            </a:r>
            <a:r>
              <a:rPr lang="fr-FR" sz="2400" dirty="0">
                <a:solidFill>
                  <a:srgbClr val="C3A7BA"/>
                </a:solidFill>
                <a:latin typeface="Century Gothic" panose="020B0502020202020204" pitchFamily="34" charset="0"/>
              </a:rPr>
              <a:t>Révisions</a:t>
            </a:r>
          </a:p>
          <a:p>
            <a:endParaRPr lang="fr-FR" sz="2400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endParaRPr lang="fr-FR" sz="2400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Problèmes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5F5FEC1-5BE8-414A-9693-E32947202194}"/>
              </a:ext>
            </a:extLst>
          </p:cNvPr>
          <p:cNvCxnSpPr>
            <a:cxnSpLocks/>
            <a:stCxn id="21" idx="0"/>
          </p:cNvCxnSpPr>
          <p:nvPr/>
        </p:nvCxnSpPr>
        <p:spPr>
          <a:xfrm>
            <a:off x="5919492" y="1568610"/>
            <a:ext cx="18472" cy="4366234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45890A41-1844-ED48-B7D3-65B45EDB3684}"/>
              </a:ext>
            </a:extLst>
          </p:cNvPr>
          <p:cNvSpPr txBox="1"/>
          <p:nvPr/>
        </p:nvSpPr>
        <p:spPr>
          <a:xfrm>
            <a:off x="6176500" y="3240056"/>
            <a:ext cx="52476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Figures planes :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5 entraînement</a:t>
            </a:r>
            <a:endParaRPr lang="fr-FR" sz="24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endParaRPr lang="fr-FR" sz="24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Jeux de calcul : </a:t>
            </a:r>
            <a:r>
              <a:rPr lang="fr-FR" sz="2400" dirty="0" err="1">
                <a:solidFill>
                  <a:srgbClr val="C3A7BA"/>
                </a:solidFill>
                <a:latin typeface="Century Gothic" panose="020B0502020202020204" pitchFamily="34" charset="0"/>
              </a:rPr>
              <a:t>Calculodés</a:t>
            </a:r>
            <a:endParaRPr lang="fr-FR" sz="2400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0700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54984" y="1568610"/>
            <a:ext cx="11529016" cy="4366234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48109" y="1722619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888601" y="172261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1"/>
              <a:ext cx="14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44D341F5-FE5E-DC40-AFE2-6D1C2312B1FB}"/>
              </a:ext>
            </a:extLst>
          </p:cNvPr>
          <p:cNvSpPr txBox="1"/>
          <p:nvPr/>
        </p:nvSpPr>
        <p:spPr>
          <a:xfrm>
            <a:off x="280199" y="3306168"/>
            <a:ext cx="5520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3A7BA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Figures planes : </a:t>
            </a:r>
            <a:r>
              <a:rPr lang="fr-FR" sz="2400" dirty="0">
                <a:solidFill>
                  <a:srgbClr val="C3A7BA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Révisions</a:t>
            </a:r>
          </a:p>
          <a:p>
            <a:endParaRPr lang="fr-FR" sz="2400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endParaRPr lang="fr-FR" sz="2400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Problèmes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5F5FEC1-5BE8-414A-9693-E32947202194}"/>
              </a:ext>
            </a:extLst>
          </p:cNvPr>
          <p:cNvCxnSpPr>
            <a:cxnSpLocks/>
            <a:stCxn id="21" idx="0"/>
          </p:cNvCxnSpPr>
          <p:nvPr/>
        </p:nvCxnSpPr>
        <p:spPr>
          <a:xfrm>
            <a:off x="5919492" y="1568610"/>
            <a:ext cx="18472" cy="4366234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45890A41-1844-ED48-B7D3-65B45EDB3684}"/>
              </a:ext>
            </a:extLst>
          </p:cNvPr>
          <p:cNvSpPr txBox="1"/>
          <p:nvPr/>
        </p:nvSpPr>
        <p:spPr>
          <a:xfrm>
            <a:off x="6176500" y="3240056"/>
            <a:ext cx="52476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Figures planes : </a:t>
            </a:r>
            <a:r>
              <a:rPr lang="fr-FR" sz="2400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Mission 5 entraînement</a:t>
            </a:r>
            <a:endParaRPr lang="fr-FR" sz="2400" b="1" dirty="0">
              <a:solidFill>
                <a:srgbClr val="C3A7BA"/>
              </a:solidFill>
              <a:highlight>
                <a:srgbClr val="FFFF00"/>
              </a:highlight>
              <a:latin typeface="Century Gothic" panose="020B0502020202020204" pitchFamily="34" charset="0"/>
            </a:endParaRPr>
          </a:p>
          <a:p>
            <a:endParaRPr lang="fr-FR" sz="24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Jeux de calcul : </a:t>
            </a:r>
            <a:r>
              <a:rPr lang="fr-FR" sz="2400" dirty="0" err="1">
                <a:solidFill>
                  <a:srgbClr val="C3A7BA"/>
                </a:solidFill>
                <a:latin typeface="Century Gothic" panose="020B0502020202020204" pitchFamily="34" charset="0"/>
              </a:rPr>
              <a:t>Calculodés</a:t>
            </a:r>
            <a:endParaRPr lang="fr-FR" sz="2400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6477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1705FA9-4028-FB4B-AB9A-DE6D665E764C}"/>
              </a:ext>
            </a:extLst>
          </p:cNvPr>
          <p:cNvSpPr/>
          <p:nvPr/>
        </p:nvSpPr>
        <p:spPr>
          <a:xfrm>
            <a:off x="2627503" y="247529"/>
            <a:ext cx="7601839" cy="95410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077747-534F-2044-9229-52502CB88CFD}"/>
              </a:ext>
            </a:extLst>
          </p:cNvPr>
          <p:cNvSpPr txBox="1"/>
          <p:nvPr/>
        </p:nvSpPr>
        <p:spPr>
          <a:xfrm>
            <a:off x="2779087" y="406387"/>
            <a:ext cx="7601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Figures planes : </a:t>
            </a:r>
            <a:r>
              <a:rPr lang="fr-FR" sz="3200" b="1" dirty="0">
                <a:solidFill>
                  <a:srgbClr val="FF41A5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entraînement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57DE39D1-7626-534D-8897-601C3361C8C6}"/>
              </a:ext>
            </a:extLst>
          </p:cNvPr>
          <p:cNvGrpSpPr/>
          <p:nvPr/>
        </p:nvGrpSpPr>
        <p:grpSpPr>
          <a:xfrm>
            <a:off x="395330" y="368141"/>
            <a:ext cx="1303528" cy="648830"/>
            <a:chOff x="1778000" y="2070542"/>
            <a:chExt cx="1929892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FAA7461D-09FC-264B-9654-BD06DC816177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05DE04C-34CF-2E44-BB70-5747E1258ECA}"/>
                </a:ext>
              </a:extLst>
            </p:cNvPr>
            <p:cNvSpPr txBox="1"/>
            <p:nvPr/>
          </p:nvSpPr>
          <p:spPr>
            <a:xfrm>
              <a:off x="1989380" y="2171353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F2D3BA-0D37-C84D-AAA4-910D3583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9DD64BA-9A48-6D41-9C33-B82F4D159F38}"/>
              </a:ext>
            </a:extLst>
          </p:cNvPr>
          <p:cNvSpPr txBox="1"/>
          <p:nvPr/>
        </p:nvSpPr>
        <p:spPr>
          <a:xfrm>
            <a:off x="873552" y="1221876"/>
            <a:ext cx="3967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41A5"/>
                </a:solidFill>
                <a:latin typeface="Century Gothic" panose="020B0502020202020204" pitchFamily="34" charset="0"/>
              </a:rPr>
              <a:t>Ex. 10 p.123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4FB6001-D5B0-8C4D-8A7F-D60AB925C7E9}"/>
              </a:ext>
            </a:extLst>
          </p:cNvPr>
          <p:cNvSpPr txBox="1"/>
          <p:nvPr/>
        </p:nvSpPr>
        <p:spPr>
          <a:xfrm>
            <a:off x="6428019" y="1916394"/>
            <a:ext cx="4653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41A5"/>
                </a:solidFill>
                <a:latin typeface="Century Gothic" panose="020B0502020202020204" pitchFamily="34" charset="0"/>
              </a:rPr>
              <a:t>Ex.40 p.126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A4FB04B-A3D6-6343-810C-842C614F0FA8}"/>
              </a:ext>
            </a:extLst>
          </p:cNvPr>
          <p:cNvSpPr txBox="1"/>
          <p:nvPr/>
        </p:nvSpPr>
        <p:spPr>
          <a:xfrm>
            <a:off x="886651" y="3569713"/>
            <a:ext cx="3967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41A5"/>
                </a:solidFill>
                <a:latin typeface="Century Gothic" panose="020B0502020202020204" pitchFamily="34" charset="0"/>
              </a:rPr>
              <a:t>Ex. 27 p.124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DE77A3D-3F3C-CD45-9359-78FA13931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537" y="1806651"/>
            <a:ext cx="5024938" cy="170449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BFBB78B-377F-1444-9407-BC80CCC9C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536" y="4101444"/>
            <a:ext cx="5024938" cy="248920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AB7C090-B487-FA47-8419-EE937B5248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5413" y="2546143"/>
            <a:ext cx="4928399" cy="278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566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59446" y="21411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5 entraînement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337A0FAC-3182-214C-B943-160178E51959}"/>
              </a:ext>
            </a:extLst>
          </p:cNvPr>
          <p:cNvGrpSpPr/>
          <p:nvPr/>
        </p:nvGrpSpPr>
        <p:grpSpPr>
          <a:xfrm>
            <a:off x="275928" y="220146"/>
            <a:ext cx="1303528" cy="648830"/>
            <a:chOff x="1778000" y="2070542"/>
            <a:chExt cx="1929892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A7D46B5C-FBDD-C64B-82CD-A8BB05C5E258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A3C36FD-8D2A-8743-8181-050EAABE6855}"/>
                </a:ext>
              </a:extLst>
            </p:cNvPr>
            <p:cNvSpPr txBox="1"/>
            <p:nvPr/>
          </p:nvSpPr>
          <p:spPr>
            <a:xfrm>
              <a:off x="1989380" y="2171353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7D768758-583C-4348-8EEE-41AE05B83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004" y="1009836"/>
            <a:ext cx="8031992" cy="571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187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54984" y="1568610"/>
            <a:ext cx="11529016" cy="4366234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48109" y="1722619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888601" y="172261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1"/>
              <a:ext cx="14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44D341F5-FE5E-DC40-AFE2-6D1C2312B1FB}"/>
              </a:ext>
            </a:extLst>
          </p:cNvPr>
          <p:cNvSpPr txBox="1"/>
          <p:nvPr/>
        </p:nvSpPr>
        <p:spPr>
          <a:xfrm>
            <a:off x="280199" y="3306168"/>
            <a:ext cx="5520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Figures planes : </a:t>
            </a:r>
            <a:r>
              <a:rPr lang="fr-FR" sz="2400" dirty="0">
                <a:solidFill>
                  <a:srgbClr val="C3A7BA"/>
                </a:solidFill>
                <a:latin typeface="Century Gothic" panose="020B0502020202020204" pitchFamily="34" charset="0"/>
              </a:rPr>
              <a:t>Révisions</a:t>
            </a:r>
          </a:p>
          <a:p>
            <a:endParaRPr lang="fr-FR" sz="2400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endParaRPr lang="fr-FR" sz="2400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Problèmes</a:t>
            </a:r>
            <a:endParaRPr lang="fr-FR" sz="2400" dirty="0">
              <a:solidFill>
                <a:srgbClr val="374997"/>
              </a:solidFill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5F5FEC1-5BE8-414A-9693-E32947202194}"/>
              </a:ext>
            </a:extLst>
          </p:cNvPr>
          <p:cNvCxnSpPr>
            <a:cxnSpLocks/>
            <a:stCxn id="21" idx="0"/>
          </p:cNvCxnSpPr>
          <p:nvPr/>
        </p:nvCxnSpPr>
        <p:spPr>
          <a:xfrm>
            <a:off x="5919492" y="1568610"/>
            <a:ext cx="18472" cy="4366234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45890A41-1844-ED48-B7D3-65B45EDB3684}"/>
              </a:ext>
            </a:extLst>
          </p:cNvPr>
          <p:cNvSpPr txBox="1"/>
          <p:nvPr/>
        </p:nvSpPr>
        <p:spPr>
          <a:xfrm>
            <a:off x="6176500" y="3240056"/>
            <a:ext cx="52476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Figures planes :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5 entraînement</a:t>
            </a:r>
            <a:endParaRPr lang="fr-FR" sz="24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endParaRPr lang="fr-FR" sz="24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rgbClr val="C3A7BA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Jeux de calcul : </a:t>
            </a:r>
            <a:r>
              <a:rPr lang="fr-FR" sz="2400" dirty="0" err="1">
                <a:solidFill>
                  <a:srgbClr val="C3A7BA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Calculodés</a:t>
            </a:r>
            <a:endParaRPr lang="fr-FR" sz="2400" dirty="0">
              <a:solidFill>
                <a:srgbClr val="C3A7BA"/>
              </a:solidFill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601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2505" y="271197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-814176" y="1016320"/>
            <a:ext cx="3474252" cy="1046441"/>
            <a:chOff x="-14920677" y="7738766"/>
            <a:chExt cx="10001397" cy="735501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-12129933" y="7798785"/>
              <a:ext cx="4419911" cy="65577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-14920677" y="7738766"/>
              <a:ext cx="10001397" cy="735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fr-FR" sz="2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endParaRPr>
            </a:p>
            <a:p>
              <a:pPr algn="ctr"/>
              <a:r>
                <a:rPr lang="fr-FR" sz="20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Nombres</a:t>
              </a:r>
            </a:p>
            <a:p>
              <a:pPr algn="ctr"/>
              <a:r>
                <a:rPr lang="fr-FR" sz="20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décimaux</a:t>
              </a:r>
            </a:p>
            <a:p>
              <a:pPr algn="ctr"/>
              <a:r>
                <a:rPr lang="fr-FR" sz="20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évaluation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A444841D-B84B-1E41-B483-EB82BC73E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013" y="0"/>
            <a:ext cx="100874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1867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1705FA9-4028-FB4B-AB9A-DE6D665E764C}"/>
              </a:ext>
            </a:extLst>
          </p:cNvPr>
          <p:cNvSpPr/>
          <p:nvPr/>
        </p:nvSpPr>
        <p:spPr>
          <a:xfrm>
            <a:off x="2627503" y="247529"/>
            <a:ext cx="7601839" cy="95410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077747-534F-2044-9229-52502CB88CFD}"/>
              </a:ext>
            </a:extLst>
          </p:cNvPr>
          <p:cNvSpPr txBox="1"/>
          <p:nvPr/>
        </p:nvSpPr>
        <p:spPr>
          <a:xfrm>
            <a:off x="2779087" y="406387"/>
            <a:ext cx="7601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Résolution de problèmes</a:t>
            </a:r>
            <a:endParaRPr lang="fr-FR" sz="3200" b="1" dirty="0">
              <a:solidFill>
                <a:srgbClr val="C3A7BA"/>
              </a:solidFill>
              <a:latin typeface="Century Gothic" panose="020B0502020202020204" pitchFamily="34" charset="0"/>
              <a:cs typeface="Baloo" panose="03080902040302020200" pitchFamily="66" charset="77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57DE39D1-7626-534D-8897-601C3361C8C6}"/>
              </a:ext>
            </a:extLst>
          </p:cNvPr>
          <p:cNvGrpSpPr/>
          <p:nvPr/>
        </p:nvGrpSpPr>
        <p:grpSpPr>
          <a:xfrm>
            <a:off x="395330" y="368141"/>
            <a:ext cx="1303528" cy="648830"/>
            <a:chOff x="1778000" y="2070542"/>
            <a:chExt cx="1929892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FAA7461D-09FC-264B-9654-BD06DC816177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05DE04C-34CF-2E44-BB70-5747E1258ECA}"/>
                </a:ext>
              </a:extLst>
            </p:cNvPr>
            <p:cNvSpPr txBox="1"/>
            <p:nvPr/>
          </p:nvSpPr>
          <p:spPr>
            <a:xfrm>
              <a:off x="1989380" y="2171353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F2D3BA-0D37-C84D-AAA4-910D3583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9DD64BA-9A48-6D41-9C33-B82F4D159F38}"/>
              </a:ext>
            </a:extLst>
          </p:cNvPr>
          <p:cNvSpPr txBox="1"/>
          <p:nvPr/>
        </p:nvSpPr>
        <p:spPr>
          <a:xfrm>
            <a:off x="382231" y="1303764"/>
            <a:ext cx="3967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41A5"/>
                </a:solidFill>
                <a:latin typeface="Century Gothic" panose="020B0502020202020204" pitchFamily="34" charset="0"/>
              </a:rPr>
              <a:t>Ex. 11 p.249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4FB6001-D5B0-8C4D-8A7F-D60AB925C7E9}"/>
              </a:ext>
            </a:extLst>
          </p:cNvPr>
          <p:cNvSpPr txBox="1"/>
          <p:nvPr/>
        </p:nvSpPr>
        <p:spPr>
          <a:xfrm>
            <a:off x="6482611" y="1779914"/>
            <a:ext cx="4653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41A5"/>
                </a:solidFill>
                <a:latin typeface="Century Gothic" panose="020B0502020202020204" pitchFamily="34" charset="0"/>
              </a:rPr>
              <a:t>BONUS : ex.6 p.251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5BEBDD2-86F4-824F-951C-27E742AD2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64" y="1909037"/>
            <a:ext cx="4359978" cy="189475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54AD7D3-F926-654B-B1AF-F487E1865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421" y="2588751"/>
            <a:ext cx="4664311" cy="239407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5E586A8-4B6D-F742-9E79-A729E9479D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564" y="4530531"/>
            <a:ext cx="4359978" cy="2190944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0A4FB04B-A3D6-6343-810C-842C614F0FA8}"/>
              </a:ext>
            </a:extLst>
          </p:cNvPr>
          <p:cNvSpPr txBox="1"/>
          <p:nvPr/>
        </p:nvSpPr>
        <p:spPr>
          <a:xfrm>
            <a:off x="395330" y="3856320"/>
            <a:ext cx="3967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41A5"/>
                </a:solidFill>
                <a:latin typeface="Century Gothic" panose="020B0502020202020204" pitchFamily="34" charset="0"/>
              </a:rPr>
              <a:t>Ex. 8 p.246</a:t>
            </a:r>
          </a:p>
        </p:txBody>
      </p:sp>
    </p:spTree>
    <p:extLst>
      <p:ext uri="{BB962C8B-B14F-4D97-AF65-F5344CB8AC3E}">
        <p14:creationId xmlns:p14="http://schemas.microsoft.com/office/powerpoint/2010/main" val="21834073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Jeux de calcul : </a:t>
              </a:r>
              <a:r>
                <a:rPr lang="fr-FR" sz="2800" b="1" dirty="0" err="1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Calculodés</a:t>
              </a:r>
              <a:endParaRPr lang="fr-FR" sz="2800" b="1" dirty="0">
                <a:solidFill>
                  <a:srgbClr val="FF41A5"/>
                </a:solidFill>
                <a:latin typeface="Century Gothic" panose="020B0502020202020204" pitchFamily="34" charset="0"/>
                <a:cs typeface="Baloo" panose="03080902040302020200" pitchFamily="66" charset="77"/>
              </a:endParaRP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482951A5-1674-D847-B3FD-DC06CB190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13" r="222" b="23320"/>
          <a:stretch/>
        </p:blipFill>
        <p:spPr>
          <a:xfrm>
            <a:off x="2260636" y="2041308"/>
            <a:ext cx="2575645" cy="1117600"/>
          </a:xfrm>
          <a:prstGeom prst="rect">
            <a:avLst/>
          </a:prstGeom>
        </p:spPr>
      </p:pic>
      <p:sp>
        <p:nvSpPr>
          <p:cNvPr id="21" name="Rectangle : avec coins arrondis en haut 20">
            <a:extLst>
              <a:ext uri="{FF2B5EF4-FFF2-40B4-BE49-F238E27FC236}">
                <a16:creationId xmlns:a16="http://schemas.microsoft.com/office/drawing/2014/main" id="{C7730648-8372-914D-BD79-E44F1C5FEF74}"/>
              </a:ext>
            </a:extLst>
          </p:cNvPr>
          <p:cNvSpPr/>
          <p:nvPr/>
        </p:nvSpPr>
        <p:spPr>
          <a:xfrm>
            <a:off x="7084643" y="1111782"/>
            <a:ext cx="4809458" cy="5251906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- Dispositif : </a:t>
            </a:r>
            <a:r>
              <a:rPr lang="fr-FR" dirty="0">
                <a:solidFill>
                  <a:schemeClr val="bg1"/>
                </a:solidFill>
                <a:latin typeface="Century Gothic" panose="020B0502020202020204" pitchFamily="34" charset="0"/>
              </a:rPr>
              <a:t>2 à 3 joueurs</a:t>
            </a:r>
          </a:p>
          <a:p>
            <a:endParaRPr lang="fr-FR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- Matériel : </a:t>
            </a:r>
            <a:r>
              <a:rPr lang="fr-FR" dirty="0">
                <a:solidFill>
                  <a:schemeClr val="bg1"/>
                </a:solidFill>
                <a:latin typeface="Century Gothic" panose="020B0502020202020204" pitchFamily="34" charset="0"/>
              </a:rPr>
              <a:t>3 dés à 10 faces (numérotées de 0 à 9) et des frises calcul</a:t>
            </a:r>
          </a:p>
          <a:p>
            <a:endParaRPr lang="fr-FR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- Règles du jeu : </a:t>
            </a:r>
            <a:r>
              <a:rPr lang="fr-FR" dirty="0">
                <a:latin typeface="Century Gothic" panose="020B0502020202020204" pitchFamily="34" charset="0"/>
              </a:rPr>
              <a:t>Le joueur dont c’est le tour lance 3 dés afin de constituer le nombre de départ de 3 chiffres (un dé pour les centaines, un dé pour les dizaines, un dé pour les unités).</a:t>
            </a:r>
          </a:p>
          <a:p>
            <a:r>
              <a:rPr lang="fr-FR" dirty="0">
                <a:latin typeface="Century Gothic" panose="020B0502020202020204" pitchFamily="34" charset="0"/>
              </a:rPr>
              <a:t>3 cartes « calcul » sont piochées. Les élèves du groupe doivent procéder au calcul : Le premier (avec le bon résultat) gagne 3 points, le second 2 points, le troisième 1 point, si l’on joue à 3 joueurs.</a:t>
            </a:r>
          </a:p>
          <a:p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CC6D0D8-1EAD-3B4A-98AF-BA98EB9D8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159" y="3699092"/>
            <a:ext cx="65786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484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DF8AC4D-5517-8243-9BA0-FA06D36F5674}"/>
              </a:ext>
            </a:extLst>
          </p:cNvPr>
          <p:cNvSpPr txBox="1"/>
          <p:nvPr/>
        </p:nvSpPr>
        <p:spPr>
          <a:xfrm>
            <a:off x="6121463" y="2192443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FF41A5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4</a:t>
            </a:r>
          </a:p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5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Jour 2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www.maitresseherisson.com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2522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54984" y="1568610"/>
            <a:ext cx="11529016" cy="4366234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48109" y="1722619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888601" y="172261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1"/>
              <a:ext cx="14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44D341F5-FE5E-DC40-AFE2-6D1C2312B1FB}"/>
              </a:ext>
            </a:extLst>
          </p:cNvPr>
          <p:cNvSpPr txBox="1"/>
          <p:nvPr/>
        </p:nvSpPr>
        <p:spPr>
          <a:xfrm>
            <a:off x="294130" y="3286223"/>
            <a:ext cx="5520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Figures planes :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3</a:t>
            </a:r>
          </a:p>
          <a:p>
            <a:endParaRPr lang="fr-FR" sz="2400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Calcul : </a:t>
            </a:r>
            <a:r>
              <a:rPr lang="fr-FR" sz="2400" dirty="0">
                <a:solidFill>
                  <a:srgbClr val="C3A7BA"/>
                </a:solidFill>
                <a:latin typeface="Century Gothic" panose="020B0502020202020204" pitchFamily="34" charset="0"/>
              </a:rPr>
              <a:t>Division entraînement</a:t>
            </a:r>
          </a:p>
          <a:p>
            <a:endParaRPr lang="fr-FR" sz="2400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5F5FEC1-5BE8-414A-9693-E32947202194}"/>
              </a:ext>
            </a:extLst>
          </p:cNvPr>
          <p:cNvCxnSpPr>
            <a:cxnSpLocks/>
            <a:stCxn id="21" idx="0"/>
          </p:cNvCxnSpPr>
          <p:nvPr/>
        </p:nvCxnSpPr>
        <p:spPr>
          <a:xfrm>
            <a:off x="5919492" y="1568610"/>
            <a:ext cx="18472" cy="4366234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45890A41-1844-ED48-B7D3-65B45EDB3684}"/>
              </a:ext>
            </a:extLst>
          </p:cNvPr>
          <p:cNvSpPr txBox="1"/>
          <p:nvPr/>
        </p:nvSpPr>
        <p:spPr>
          <a:xfrm>
            <a:off x="6176500" y="3240056"/>
            <a:ext cx="52476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Figures planes : </a:t>
            </a:r>
            <a:r>
              <a:rPr lang="fr-FR" sz="24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</a:t>
            </a:r>
            <a:endParaRPr lang="fr-FR" sz="2400" dirty="0"/>
          </a:p>
          <a:p>
            <a:endParaRPr lang="fr-FR" sz="2400" dirty="0"/>
          </a:p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Calcul avec des décimaux :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entraînement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651786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54984" y="1568610"/>
            <a:ext cx="11529016" cy="4366234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48109" y="1722619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888601" y="172261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1"/>
              <a:ext cx="14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44D341F5-FE5E-DC40-AFE2-6D1C2312B1FB}"/>
              </a:ext>
            </a:extLst>
          </p:cNvPr>
          <p:cNvSpPr txBox="1"/>
          <p:nvPr/>
        </p:nvSpPr>
        <p:spPr>
          <a:xfrm>
            <a:off x="294130" y="3286223"/>
            <a:ext cx="5520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Figures planes : </a:t>
            </a:r>
            <a:r>
              <a:rPr lang="fr-FR" sz="2400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Mission 3</a:t>
            </a:r>
          </a:p>
          <a:p>
            <a:endParaRPr lang="fr-FR" sz="2400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Calcul : </a:t>
            </a:r>
            <a:r>
              <a:rPr lang="fr-FR" sz="2400" dirty="0">
                <a:solidFill>
                  <a:srgbClr val="C3A7BA"/>
                </a:solidFill>
                <a:latin typeface="Century Gothic" panose="020B0502020202020204" pitchFamily="34" charset="0"/>
              </a:rPr>
              <a:t>Division entraînement</a:t>
            </a:r>
          </a:p>
          <a:p>
            <a:endParaRPr lang="fr-FR" sz="2400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5F5FEC1-5BE8-414A-9693-E32947202194}"/>
              </a:ext>
            </a:extLst>
          </p:cNvPr>
          <p:cNvCxnSpPr>
            <a:cxnSpLocks/>
            <a:stCxn id="21" idx="0"/>
          </p:cNvCxnSpPr>
          <p:nvPr/>
        </p:nvCxnSpPr>
        <p:spPr>
          <a:xfrm>
            <a:off x="5919492" y="1568610"/>
            <a:ext cx="18472" cy="4366234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45890A41-1844-ED48-B7D3-65B45EDB3684}"/>
              </a:ext>
            </a:extLst>
          </p:cNvPr>
          <p:cNvSpPr txBox="1"/>
          <p:nvPr/>
        </p:nvSpPr>
        <p:spPr>
          <a:xfrm>
            <a:off x="6176500" y="3240056"/>
            <a:ext cx="52476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3A7BA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Figures planes : </a:t>
            </a:r>
            <a:r>
              <a:rPr lang="fr-FR" sz="2400" dirty="0">
                <a:solidFill>
                  <a:srgbClr val="C3A7BA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Entraînement</a:t>
            </a:r>
            <a:endParaRPr lang="fr-FR" sz="2400" dirty="0">
              <a:highlight>
                <a:srgbClr val="FFFF00"/>
              </a:highlight>
            </a:endParaRPr>
          </a:p>
          <a:p>
            <a:endParaRPr lang="fr-FR" sz="2400" dirty="0"/>
          </a:p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Calcul avec des décimaux :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entraînement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138999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entraînement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612F2FF6-0F59-5B45-87D3-91D062554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065" y="1649775"/>
            <a:ext cx="4013958" cy="471203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5BEB140-8429-A34E-8AB8-054495F66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835" y="1663003"/>
            <a:ext cx="4264167" cy="179836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A91F3AAE-6B56-D44A-9732-0489C5248693}"/>
              </a:ext>
            </a:extLst>
          </p:cNvPr>
          <p:cNvSpPr txBox="1"/>
          <p:nvPr/>
        </p:nvSpPr>
        <p:spPr>
          <a:xfrm>
            <a:off x="3589361" y="1091821"/>
            <a:ext cx="5732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Ex. 32 et 35 p.125 / ex.44 p.126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2F55C29-7B2B-5B4D-95BB-0F88DD541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0835" y="3883494"/>
            <a:ext cx="4264167" cy="247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037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3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3D9264CD-9DCD-354C-B8FE-0FCC673FF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963" y="1064367"/>
            <a:ext cx="7866074" cy="565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6375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5450</TotalTime>
  <Words>1106</Words>
  <Application>Microsoft Macintosh PowerPoint</Application>
  <PresentationFormat>Grand écran</PresentationFormat>
  <Paragraphs>277</Paragraphs>
  <Slides>41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46" baseType="lpstr">
      <vt:lpstr>Arial</vt:lpstr>
      <vt:lpstr>Calibri</vt:lpstr>
      <vt:lpstr>Calibri Light</vt:lpstr>
      <vt:lpstr>Century Gothic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149</cp:revision>
  <dcterms:created xsi:type="dcterms:W3CDTF">2021-08-14T07:02:46Z</dcterms:created>
  <dcterms:modified xsi:type="dcterms:W3CDTF">2022-02-17T15:40:56Z</dcterms:modified>
</cp:coreProperties>
</file>