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0"/>
  </p:notesMasterIdLst>
  <p:handoutMasterIdLst>
    <p:handoutMasterId r:id="rId81"/>
  </p:handoutMasterIdLst>
  <p:sldIdLst>
    <p:sldId id="947" r:id="rId2"/>
    <p:sldId id="1151" r:id="rId3"/>
    <p:sldId id="1177" r:id="rId4"/>
    <p:sldId id="1179" r:id="rId5"/>
    <p:sldId id="1153" r:id="rId6"/>
    <p:sldId id="1154" r:id="rId7"/>
    <p:sldId id="1158" r:id="rId8"/>
    <p:sldId id="1155" r:id="rId9"/>
    <p:sldId id="1156" r:id="rId10"/>
    <p:sldId id="1157" r:id="rId11"/>
    <p:sldId id="1203" r:id="rId12"/>
    <p:sldId id="1178" r:id="rId13"/>
    <p:sldId id="1180" r:id="rId14"/>
    <p:sldId id="1183" r:id="rId15"/>
    <p:sldId id="1182" r:id="rId16"/>
    <p:sldId id="1187" r:id="rId17"/>
    <p:sldId id="1184" r:id="rId18"/>
    <p:sldId id="1185" r:id="rId19"/>
    <p:sldId id="1188" r:id="rId20"/>
    <p:sldId id="1186" r:id="rId21"/>
    <p:sldId id="1204" r:id="rId22"/>
    <p:sldId id="1042" r:id="rId23"/>
    <p:sldId id="1039" r:id="rId24"/>
    <p:sldId id="1191" r:id="rId25"/>
    <p:sldId id="1192" r:id="rId26"/>
    <p:sldId id="1161" r:id="rId27"/>
    <p:sldId id="1193" r:id="rId28"/>
    <p:sldId id="1131" r:id="rId29"/>
    <p:sldId id="1194" r:id="rId30"/>
    <p:sldId id="1085" r:id="rId31"/>
    <p:sldId id="1196" r:id="rId32"/>
    <p:sldId id="1206" r:id="rId33"/>
    <p:sldId id="1197" r:id="rId34"/>
    <p:sldId id="1133" r:id="rId35"/>
    <p:sldId id="1198" r:id="rId36"/>
    <p:sldId id="1199" r:id="rId37"/>
    <p:sldId id="1167" r:id="rId38"/>
    <p:sldId id="1200" r:id="rId39"/>
    <p:sldId id="1201" r:id="rId40"/>
    <p:sldId id="1202" r:id="rId41"/>
    <p:sldId id="1168" r:id="rId42"/>
    <p:sldId id="1205" r:id="rId43"/>
    <p:sldId id="1207" r:id="rId44"/>
    <p:sldId id="1218" r:id="rId45"/>
    <p:sldId id="1208" r:id="rId46"/>
    <p:sldId id="1209" r:id="rId47"/>
    <p:sldId id="1210" r:id="rId48"/>
    <p:sldId id="1211" r:id="rId49"/>
    <p:sldId id="1212" r:id="rId50"/>
    <p:sldId id="1213" r:id="rId51"/>
    <p:sldId id="1214" r:id="rId52"/>
    <p:sldId id="1215" r:id="rId53"/>
    <p:sldId id="1217" r:id="rId54"/>
    <p:sldId id="1142" r:id="rId55"/>
    <p:sldId id="1043" r:id="rId56"/>
    <p:sldId id="1219" r:id="rId57"/>
    <p:sldId id="296" r:id="rId58"/>
    <p:sldId id="1225" r:id="rId59"/>
    <p:sldId id="1224" r:id="rId60"/>
    <p:sldId id="1223" r:id="rId61"/>
    <p:sldId id="894" r:id="rId62"/>
    <p:sldId id="1226" r:id="rId63"/>
    <p:sldId id="1227" r:id="rId64"/>
    <p:sldId id="1229" r:id="rId65"/>
    <p:sldId id="1230" r:id="rId66"/>
    <p:sldId id="1231" r:id="rId67"/>
    <p:sldId id="1232" r:id="rId68"/>
    <p:sldId id="1233" r:id="rId69"/>
    <p:sldId id="1234" r:id="rId70"/>
    <p:sldId id="1235" r:id="rId71"/>
    <p:sldId id="1237" r:id="rId72"/>
    <p:sldId id="1238" r:id="rId73"/>
    <p:sldId id="1239" r:id="rId74"/>
    <p:sldId id="1240" r:id="rId75"/>
    <p:sldId id="1241" r:id="rId76"/>
    <p:sldId id="1220" r:id="rId77"/>
    <p:sldId id="1222" r:id="rId78"/>
    <p:sldId id="1221" r:id="rId7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1A5"/>
    <a:srgbClr val="FFF5CE"/>
    <a:srgbClr val="C3A7BA"/>
    <a:srgbClr val="374997"/>
    <a:srgbClr val="C9E7D0"/>
    <a:srgbClr val="FFC3D1"/>
    <a:srgbClr val="FF40FF"/>
    <a:srgbClr val="FFD861"/>
    <a:srgbClr val="FFFC04"/>
    <a:srgbClr val="E7C6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Style moyen 4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279"/>
    <p:restoredTop sz="94740"/>
  </p:normalViewPr>
  <p:slideViewPr>
    <p:cSldViewPr snapToGrid="0" snapToObjects="1">
      <p:cViewPr varScale="1">
        <p:scale>
          <a:sx n="113" d="100"/>
          <a:sy n="113" d="100"/>
        </p:scale>
        <p:origin x="192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2D2C6362-6665-4346-957D-2B02740DFE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A83E094-F71D-814C-A131-7BF058CEAC5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B61E8B-93D1-E14E-A6FA-357B92BC1F76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D3A55AA-36E5-2549-8B18-A9C32D3EA85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/>
              <a:t>Julie Balmino 2021-2022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B147B2A-01B4-AE40-A2FB-DD81104C33D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A3E183-A31D-A642-A9DF-B0B491FA38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784424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BFC02C-ED17-1B41-92F2-31DE3F7E17F9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/>
              <a:t>Julie Balmino 2021-2022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7F5486-13F4-EE41-A58B-F5BB93A9F1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905644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3A8005-6A57-FF42-BC98-88AE260542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43C2478-BB82-7F4E-93B5-77E8CDF0F5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E8269B2-3FA8-D541-B25F-3ECC345E9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3E1C5-D0D0-644F-B63D-C86EEEBBC979}" type="datetime1">
              <a:rPr lang="fr-FR" smtClean="0"/>
              <a:t>17/02/2022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6BE4722-3353-5A4D-AB6F-5829E6FDE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553270B-659F-8346-B2A2-DFB946EB9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4716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96D55B-8695-CB49-83D4-0BD82A122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50C2B73-073B-F842-830E-46F393E06F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627AAE-7190-4242-98E8-5D4DE189F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CB92A-913C-AF44-99AA-793786AB5DBE}" type="datetime1">
              <a:rPr lang="fr-FR" smtClean="0"/>
              <a:t>17/02/2022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AF56E97-DBC2-8E46-B5D9-498B64EA0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9C05B40-7699-B144-9480-7DA48A4F6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4129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51E524F-C979-EC44-8EF4-55BD91CE20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07F9508-CE42-8B45-BC55-882506CC63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A4876B7-17E4-2C44-92D7-797E07442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475D9-9D92-E849-AC60-F00413D37D85}" type="datetime1">
              <a:rPr lang="fr-FR" smtClean="0"/>
              <a:t>17/02/2022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6557D-9331-764C-B0AC-964E1FE4E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0B028C8-2025-D548-8314-312EFEA54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8616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6415BE-432E-DB44-82EB-744E41C54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B5507CE-2891-7D47-A450-81BD1209D5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231D05E-633F-8340-AA53-0C2905CDF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151C-4E69-2945-AF60-B2F64957FE55}" type="datetime1">
              <a:rPr lang="fr-FR" smtClean="0"/>
              <a:t>17/02/2022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12ECD4D-5A05-7B4B-85CF-E3561FA67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5A12A2-81F7-1B4C-AB4A-D584857B2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2426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A4D84D-92FA-CC45-B1FB-B73DE9C83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48BBB7D-8064-A941-9505-4919F6FB5E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71D0C35-E9F9-604A-9323-4D2D7819F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2C928-05EE-1A41-A5D6-AF44E1789114}" type="datetime1">
              <a:rPr lang="fr-FR" smtClean="0"/>
              <a:t>17/02/2022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AB3C7E5-0ACF-D444-A43D-45E17EF7C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0A828CA-9C71-D74A-9A71-C35A5C763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7543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A95815-ACB6-C740-AEB5-016F85E5D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C351D3C-B11A-C941-9237-DC18C549BF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B15F150-8A92-EE42-B23F-EB1A284F1F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0E786C1-4832-844F-AA23-907E46356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46C93-8356-9D46-AAB4-BF4B5D6F203C}" type="datetime1">
              <a:rPr lang="fr-FR" smtClean="0"/>
              <a:t>17/02/2022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5F57588-EE8F-5F41-A9F5-C28FBD18C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7A060B8-A3D1-1F40-956F-20D6EB106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6222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3807BA-FE58-3F48-9738-D94DE5415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3CF4509-6E07-F240-A8E2-39B451015F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56B3CBD-2FBF-024F-B117-61DF284467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B073368-9226-F147-A37E-7355E122E1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3E291C4-61E3-3E4F-9B9B-F87E1CC93E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6D16709-2DA1-024C-B83E-D523058C5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B7A21-D7E7-2741-A8F8-0D749CE08B30}" type="datetime1">
              <a:rPr lang="fr-FR" smtClean="0"/>
              <a:t>17/02/2022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AA06772-0833-2849-8E31-F010E45CE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F6DEE0B-B11F-C345-BC65-CC2902B72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7909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1830A3-2946-6144-8885-E2B7235C2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C2BCB65-3E2C-BA44-B791-F84A3AD60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B023A-8697-F748-95EC-DC3F43E3FA1A}" type="datetime1">
              <a:rPr lang="fr-FR" smtClean="0"/>
              <a:t>17/02/2022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BB8ECC4-F2CC-3F46-8B78-DB202208C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95650F1-43D5-C143-A2DA-8B10517AF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7470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926B111-35B8-CD48-892C-206653D0F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37345-61AB-6C47-9EFE-A5DC26B6B7AD}" type="datetime1">
              <a:rPr lang="fr-FR" smtClean="0"/>
              <a:t>17/02/2022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6A1455F-4F9F-404F-8AA1-E1E8E3B53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EA7C4E0-0A2D-6E48-B769-0BCAE56C8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9290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EB2381-A2A9-D543-9573-4DA99EBB5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3D1ACBC-E34C-1E43-B966-3A15CFC200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1AE28F7-D6C6-9047-ABB8-3B4461F9F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26E41E7-6E89-1E4A-9A69-28AF60099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999FF-CE38-DF49-836F-4B2CE8EF2D23}" type="datetime1">
              <a:rPr lang="fr-FR" smtClean="0"/>
              <a:t>17/02/2022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D175EE4-484B-A84F-A48D-97B824752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8B06B74-A675-2D46-8C2F-3ACBF5BFD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5064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236AB1-C6BE-7841-9E30-516AC6DE4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BEC5F30-39B4-1F4A-8773-1892DE46D8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528D7FA-4873-DB40-9BE9-4DAE878B05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BAD06D4-6F70-3245-8072-0A085202B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BC06-3A8B-0B44-B6F9-99806E2740B1}" type="datetime1">
              <a:rPr lang="fr-FR" smtClean="0"/>
              <a:t>17/02/2022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FAEB163-40AC-2248-9816-EDF9DE45C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42AB99-1FDF-E84C-A293-5DA38DF9B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7032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BDF52D3-B9A5-6043-9AEA-3B8C9284D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72ADB59-4199-1249-8F73-C3331E1856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947D0CA-4A00-7B47-8D70-92EB274256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F5DD4-7E73-F74C-BC98-1FC0559F381C}" type="datetime1">
              <a:rPr lang="fr-FR" smtClean="0"/>
              <a:t>17/02/2022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3037111-7B2E-4B41-9416-23B331F40C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D0CA13-8CA2-0D43-9551-4B8D775E97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5941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60.png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60.png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60.png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60.png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Picture 4" descr="Tandem - Manuel CM1 et CM2 - Livre de l&amp;#39;élève - 9782091242675 | Éditions  Nathan">
            <a:extLst>
              <a:ext uri="{FF2B5EF4-FFF2-40B4-BE49-F238E27FC236}">
                <a16:creationId xmlns:a16="http://schemas.microsoft.com/office/drawing/2014/main" id="{E1BA14C0-4279-BA4A-B32B-D47E1A612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3"/>
          <a:stretch/>
        </p:blipFill>
        <p:spPr bwMode="auto">
          <a:xfrm>
            <a:off x="0" y="0"/>
            <a:ext cx="9170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85D0C83-DD5F-C14A-A809-5B6FC673F512}"/>
              </a:ext>
            </a:extLst>
          </p:cNvPr>
          <p:cNvSpPr/>
          <p:nvPr/>
        </p:nvSpPr>
        <p:spPr>
          <a:xfrm>
            <a:off x="6317143" y="1325880"/>
            <a:ext cx="4368800" cy="4206240"/>
          </a:xfrm>
          <a:prstGeom prst="ellipse">
            <a:avLst/>
          </a:prstGeom>
          <a:solidFill>
            <a:srgbClr val="FEFC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DF8AC4D-5517-8243-9BA0-FA06D36F5674}"/>
              </a:ext>
            </a:extLst>
          </p:cNvPr>
          <p:cNvSpPr txBox="1"/>
          <p:nvPr/>
        </p:nvSpPr>
        <p:spPr>
          <a:xfrm>
            <a:off x="6121463" y="2192443"/>
            <a:ext cx="47601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solidFill>
                  <a:srgbClr val="FF41A5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Période 4</a:t>
            </a:r>
          </a:p>
          <a:p>
            <a:pPr algn="ctr"/>
            <a:r>
              <a:rPr lang="fr-FR" sz="5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Semaine 4</a:t>
            </a:r>
          </a:p>
          <a:p>
            <a:pPr algn="ctr"/>
            <a:r>
              <a:rPr lang="fr-FR" sz="5400" b="1" dirty="0">
                <a:solidFill>
                  <a:srgbClr val="E7C6DB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Jour 1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2B39E-026C-B24E-A11C-8C8DD82AF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37523859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1</a:t>
              </a:r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B9B064C3-3D30-4243-8B9D-3F18ACBACE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8864" y="1523947"/>
            <a:ext cx="7394271" cy="447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8181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622493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-626839" y="988282"/>
            <a:ext cx="3934923" cy="1480907"/>
            <a:chOff x="-14268451" y="7719063"/>
            <a:chExt cx="10001397" cy="1040870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-12129934" y="7798785"/>
              <a:ext cx="5468839" cy="96114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-14268451" y="7719063"/>
              <a:ext cx="10001397" cy="1016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fr-FR" sz="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endParaRPr>
            </a:p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</a:t>
              </a:r>
            </a:p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planes </a:t>
              </a:r>
            </a:p>
            <a:p>
              <a:pPr algn="ctr"/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Mémo 1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0DA7BA19-1A94-1D43-9B04-2970F2B1E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0971" y="0"/>
            <a:ext cx="96906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7778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154984" y="1568610"/>
            <a:ext cx="11529016" cy="4366234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5FD9B8-15BF-4B41-9988-4A6984BF2714}"/>
              </a:ext>
            </a:extLst>
          </p:cNvPr>
          <p:cNvSpPr txBox="1"/>
          <p:nvPr/>
        </p:nvSpPr>
        <p:spPr>
          <a:xfrm>
            <a:off x="6509" y="243575"/>
            <a:ext cx="12192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Programme de la séance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48109" y="1722619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888601" y="172261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1"/>
              <a:ext cx="14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44D341F5-FE5E-DC40-AFE2-6D1C2312B1FB}"/>
              </a:ext>
            </a:extLst>
          </p:cNvPr>
          <p:cNvSpPr txBox="1"/>
          <p:nvPr/>
        </p:nvSpPr>
        <p:spPr>
          <a:xfrm>
            <a:off x="294130" y="3286223"/>
            <a:ext cx="55200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Figures planes : </a:t>
            </a:r>
            <a:r>
              <a:rPr lang="fr-FR" sz="2400" dirty="0">
                <a:solidFill>
                  <a:srgbClr val="374997"/>
                </a:solidFill>
                <a:latin typeface="Century Gothic" panose="020B0502020202020204" pitchFamily="34" charset="0"/>
              </a:rPr>
              <a:t>Mission 1</a:t>
            </a:r>
          </a:p>
          <a:p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r>
              <a:rPr lang="fr-FR" sz="2400" b="1" dirty="0">
                <a:solidFill>
                  <a:srgbClr val="C3A7BA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Calcul : </a:t>
            </a:r>
            <a:r>
              <a:rPr lang="fr-FR" sz="2400" dirty="0">
                <a:solidFill>
                  <a:srgbClr val="C3A7BA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Entraînement division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95F5FEC1-5BE8-414A-9693-E32947202194}"/>
              </a:ext>
            </a:extLst>
          </p:cNvPr>
          <p:cNvCxnSpPr>
            <a:cxnSpLocks/>
            <a:stCxn id="21" idx="0"/>
          </p:cNvCxnSpPr>
          <p:nvPr/>
        </p:nvCxnSpPr>
        <p:spPr>
          <a:xfrm>
            <a:off x="5919492" y="1568610"/>
            <a:ext cx="18472" cy="4366234"/>
          </a:xfrm>
          <a:prstGeom prst="line">
            <a:avLst/>
          </a:prstGeom>
          <a:ln w="50800">
            <a:solidFill>
              <a:srgbClr val="C3A7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45890A41-1844-ED48-B7D3-65B45EDB3684}"/>
              </a:ext>
            </a:extLst>
          </p:cNvPr>
          <p:cNvSpPr txBox="1"/>
          <p:nvPr/>
        </p:nvSpPr>
        <p:spPr>
          <a:xfrm>
            <a:off x="6176500" y="3240056"/>
            <a:ext cx="52476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Figures planes : </a:t>
            </a:r>
            <a:r>
              <a:rPr lang="fr-FR" sz="2400" dirty="0">
                <a:solidFill>
                  <a:srgbClr val="C3A7BA"/>
                </a:solidFill>
                <a:latin typeface="Century Gothic" panose="020B0502020202020204" pitchFamily="34" charset="0"/>
              </a:rPr>
              <a:t>Révisions</a:t>
            </a:r>
          </a:p>
          <a:p>
            <a:endParaRPr lang="fr-FR" sz="2400" dirty="0"/>
          </a:p>
          <a:p>
            <a:endParaRPr lang="fr-FR" sz="2400" dirty="0"/>
          </a:p>
          <a:p>
            <a:r>
              <a:rPr lang="fr-FR" sz="2400" b="1" dirty="0">
                <a:solidFill>
                  <a:srgbClr val="374997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Nombres décimaux : </a:t>
            </a:r>
            <a:r>
              <a:rPr lang="fr-FR" sz="2400" dirty="0">
                <a:solidFill>
                  <a:srgbClr val="374997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Mission 4</a:t>
            </a:r>
          </a:p>
        </p:txBody>
      </p:sp>
    </p:spTree>
    <p:extLst>
      <p:ext uri="{BB962C8B-B14F-4D97-AF65-F5344CB8AC3E}">
        <p14:creationId xmlns:p14="http://schemas.microsoft.com/office/powerpoint/2010/main" val="3613372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Calcul : </a:t>
              </a:r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Division</a:t>
              </a:r>
            </a:p>
          </p:txBody>
        </p:sp>
      </p:grpSp>
      <p:sp>
        <p:nvSpPr>
          <p:cNvPr id="21" name="ZoneTexte 20">
            <a:extLst>
              <a:ext uri="{FF2B5EF4-FFF2-40B4-BE49-F238E27FC236}">
                <a16:creationId xmlns:a16="http://schemas.microsoft.com/office/drawing/2014/main" id="{BA470BD6-24DA-924C-8FD4-02F9269691D1}"/>
              </a:ext>
            </a:extLst>
          </p:cNvPr>
          <p:cNvSpPr txBox="1"/>
          <p:nvPr/>
        </p:nvSpPr>
        <p:spPr>
          <a:xfrm>
            <a:off x="2128837" y="2024418"/>
            <a:ext cx="3316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ex. 2 </a:t>
            </a:r>
            <a:r>
              <a:rPr lang="fr-FR" sz="2400" dirty="0">
                <a:solidFill>
                  <a:srgbClr val="374997"/>
                </a:solidFill>
                <a:latin typeface="Century Gothic" panose="020B0502020202020204" pitchFamily="34" charset="0"/>
              </a:rPr>
              <a:t>a)b)c) </a:t>
            </a:r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p.229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63F854B-19EB-124C-9E3B-14870EBC54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8349" y="2769817"/>
            <a:ext cx="7591425" cy="203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7226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Nombres décimaux : </a:t>
              </a:r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4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8E08B820-60F5-EC41-8DB1-3D9B347CF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9681" y="1140786"/>
            <a:ext cx="7852638" cy="557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1645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Nombres décimaux : </a:t>
              </a:r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4</a:t>
              </a:r>
            </a:p>
          </p:txBody>
        </p:sp>
      </p:grpSp>
      <p:sp>
        <p:nvSpPr>
          <p:cNvPr id="11" name="Rectangle : avec coins arrondis en haut 10">
            <a:extLst>
              <a:ext uri="{FF2B5EF4-FFF2-40B4-BE49-F238E27FC236}">
                <a16:creationId xmlns:a16="http://schemas.microsoft.com/office/drawing/2014/main" id="{32CD5423-707E-9A41-A0CB-44C87B64AA64}"/>
              </a:ext>
            </a:extLst>
          </p:cNvPr>
          <p:cNvSpPr/>
          <p:nvPr/>
        </p:nvSpPr>
        <p:spPr>
          <a:xfrm>
            <a:off x="750141" y="4908320"/>
            <a:ext cx="6620399" cy="1746214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chemeClr val="bg1"/>
                </a:solidFill>
                <a:latin typeface="Century Gothic" panose="020B0502020202020204" pitchFamily="34" charset="0"/>
              </a:rPr>
              <a:t>Que devez-vous faire ?</a:t>
            </a:r>
          </a:p>
          <a:p>
            <a:r>
              <a:rPr lang="fr-FR" b="1" dirty="0">
                <a:solidFill>
                  <a:schemeClr val="bg1"/>
                </a:solidFill>
                <a:latin typeface="Century Gothic" panose="020B0502020202020204" pitchFamily="34" charset="0"/>
              </a:rPr>
              <a:t>De quel matériel disposez-vous ?</a:t>
            </a:r>
          </a:p>
          <a:p>
            <a:r>
              <a:rPr lang="fr-FR" b="1" dirty="0">
                <a:solidFill>
                  <a:schemeClr val="bg1"/>
                </a:solidFill>
                <a:latin typeface="Century Gothic" panose="020B0502020202020204" pitchFamily="34" charset="0"/>
              </a:rPr>
              <a:t>Quelles informations sont inscrites dans le tableau ?</a:t>
            </a:r>
          </a:p>
          <a:p>
            <a:r>
              <a:rPr lang="fr-FR" b="1" dirty="0">
                <a:solidFill>
                  <a:schemeClr val="bg1"/>
                </a:solidFill>
                <a:latin typeface="Century Gothic" panose="020B0502020202020204" pitchFamily="34" charset="0"/>
              </a:rPr>
              <a:t>À quoi va être utile la droite graduée ?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391C4494-5E1A-7B44-B124-699CC492B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762" y="1136871"/>
            <a:ext cx="4893106" cy="347197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75F2DA6-106B-4446-B335-595F2F345C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876640">
            <a:off x="6234217" y="431012"/>
            <a:ext cx="3724141" cy="516225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3A03F2B-916E-3448-9B85-DCFEBEBA20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966416">
            <a:off x="7591295" y="3623240"/>
            <a:ext cx="3337870" cy="257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6673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Nombres décimaux : </a:t>
              </a:r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4</a:t>
              </a:r>
            </a:p>
          </p:txBody>
        </p:sp>
      </p:grpSp>
      <p:sp>
        <p:nvSpPr>
          <p:cNvPr id="11" name="Rectangle : avec coins arrondis en haut 10">
            <a:extLst>
              <a:ext uri="{FF2B5EF4-FFF2-40B4-BE49-F238E27FC236}">
                <a16:creationId xmlns:a16="http://schemas.microsoft.com/office/drawing/2014/main" id="{32CD5423-707E-9A41-A0CB-44C87B64AA64}"/>
              </a:ext>
            </a:extLst>
          </p:cNvPr>
          <p:cNvSpPr/>
          <p:nvPr/>
        </p:nvSpPr>
        <p:spPr>
          <a:xfrm>
            <a:off x="8401049" y="3186113"/>
            <a:ext cx="3347414" cy="1868198"/>
          </a:xfrm>
          <a:prstGeom prst="round2SameRect">
            <a:avLst/>
          </a:prstGeom>
          <a:solidFill>
            <a:srgbClr val="FFF5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Lors de cette mission, vous allez compléter vos connaissances sur les nombres décimaux.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E08B820-60F5-EC41-8DB1-3D9B347CF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762" y="1085140"/>
            <a:ext cx="7852638" cy="557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6938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14" name="Rectangle : avec coins arrondis en haut 13">
            <a:extLst>
              <a:ext uri="{FF2B5EF4-FFF2-40B4-BE49-F238E27FC236}">
                <a16:creationId xmlns:a16="http://schemas.microsoft.com/office/drawing/2014/main" id="{AF7E49FA-86D3-2544-8AF4-1DDEE2EC2B15}"/>
              </a:ext>
            </a:extLst>
          </p:cNvPr>
          <p:cNvSpPr/>
          <p:nvPr/>
        </p:nvSpPr>
        <p:spPr>
          <a:xfrm>
            <a:off x="348287" y="2030150"/>
            <a:ext cx="11623993" cy="3660033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MISE EN COMMUN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8B2B69A8-34C5-DD44-B1DF-142576798BBC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FE234C7D-A07E-CA4A-A896-C21DCDB24CE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08EA50BE-5F77-AF41-AD91-1FA4B75BDDAF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56870CC1-35EC-D441-99DB-C938CAD8888F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75EEE2BB-A0A5-A94A-A1F9-7F82C1DB9ED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7E2AC028-ECB9-6640-9C6D-396BF2479643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Nombres décimaux : </a:t>
              </a:r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4628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090B41E-5CC6-1347-824C-E20A3D47DC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592" r="51793" b="-1"/>
          <a:stretch/>
        </p:blipFill>
        <p:spPr>
          <a:xfrm rot="5400000">
            <a:off x="3184232" y="864372"/>
            <a:ext cx="2973245" cy="860030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6DA7C53-D0E5-464F-A574-439E66F130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04" t="53324" r="7006" b="40688"/>
          <a:stretch/>
        </p:blipFill>
        <p:spPr>
          <a:xfrm>
            <a:off x="370704" y="142701"/>
            <a:ext cx="6783859" cy="33363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37BF30F-1FC5-3E46-8860-0EE0929969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04" t="58008" r="13458" b="32234"/>
          <a:stretch/>
        </p:blipFill>
        <p:spPr>
          <a:xfrm>
            <a:off x="370704" y="1124464"/>
            <a:ext cx="6277231" cy="54369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EB769E-0267-1145-82BC-1BA0F2959C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1604" y="1250262"/>
            <a:ext cx="3238500" cy="2921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CBCE994-A105-5941-88EF-3839A1F065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704" y="3308350"/>
            <a:ext cx="406400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8790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B9AE49B-6530-3B4D-8F7B-44E98AFD3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04" y="164670"/>
            <a:ext cx="6845300" cy="2794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D541DE4-6B61-EC40-9140-9084854D5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288" y="2205325"/>
            <a:ext cx="5715000" cy="2667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201339D-80DF-9C41-B192-F0F6B8644F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704" y="4328395"/>
            <a:ext cx="10352666" cy="90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6190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154984" y="1568610"/>
            <a:ext cx="11529016" cy="4366234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5FD9B8-15BF-4B41-9988-4A6984BF2714}"/>
              </a:ext>
            </a:extLst>
          </p:cNvPr>
          <p:cNvSpPr txBox="1"/>
          <p:nvPr/>
        </p:nvSpPr>
        <p:spPr>
          <a:xfrm>
            <a:off x="6509" y="243575"/>
            <a:ext cx="12192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Programme de la séance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48109" y="1722619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888601" y="172261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1"/>
              <a:ext cx="14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44D341F5-FE5E-DC40-AFE2-6D1C2312B1FB}"/>
              </a:ext>
            </a:extLst>
          </p:cNvPr>
          <p:cNvSpPr txBox="1"/>
          <p:nvPr/>
        </p:nvSpPr>
        <p:spPr>
          <a:xfrm>
            <a:off x="294130" y="3286223"/>
            <a:ext cx="55200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Figures planes : </a:t>
            </a:r>
            <a:r>
              <a:rPr lang="fr-FR" sz="2400" dirty="0">
                <a:solidFill>
                  <a:srgbClr val="374997"/>
                </a:solidFill>
                <a:latin typeface="Century Gothic" panose="020B0502020202020204" pitchFamily="34" charset="0"/>
              </a:rPr>
              <a:t>Mission 1</a:t>
            </a:r>
          </a:p>
          <a:p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r>
              <a:rPr lang="fr-FR" sz="24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Calcul : </a:t>
            </a:r>
            <a:r>
              <a:rPr lang="fr-FR" sz="2400" dirty="0">
                <a:solidFill>
                  <a:srgbClr val="C3A7BA"/>
                </a:solidFill>
                <a:latin typeface="Century Gothic" panose="020B0502020202020204" pitchFamily="34" charset="0"/>
              </a:rPr>
              <a:t>Entraînement division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95F5FEC1-5BE8-414A-9693-E32947202194}"/>
              </a:ext>
            </a:extLst>
          </p:cNvPr>
          <p:cNvCxnSpPr>
            <a:cxnSpLocks/>
            <a:stCxn id="21" idx="0"/>
          </p:cNvCxnSpPr>
          <p:nvPr/>
        </p:nvCxnSpPr>
        <p:spPr>
          <a:xfrm>
            <a:off x="5919492" y="1568610"/>
            <a:ext cx="18472" cy="4366234"/>
          </a:xfrm>
          <a:prstGeom prst="line">
            <a:avLst/>
          </a:prstGeom>
          <a:ln w="50800">
            <a:solidFill>
              <a:srgbClr val="C3A7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45890A41-1844-ED48-B7D3-65B45EDB3684}"/>
              </a:ext>
            </a:extLst>
          </p:cNvPr>
          <p:cNvSpPr txBox="1"/>
          <p:nvPr/>
        </p:nvSpPr>
        <p:spPr>
          <a:xfrm>
            <a:off x="6176500" y="3240056"/>
            <a:ext cx="52476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Figures planes : </a:t>
            </a:r>
            <a:r>
              <a:rPr lang="fr-FR" sz="2400" dirty="0">
                <a:solidFill>
                  <a:srgbClr val="C3A7BA"/>
                </a:solidFill>
                <a:latin typeface="Century Gothic" panose="020B0502020202020204" pitchFamily="34" charset="0"/>
              </a:rPr>
              <a:t>Révisions</a:t>
            </a:r>
          </a:p>
          <a:p>
            <a:endParaRPr lang="fr-FR" sz="2400" dirty="0"/>
          </a:p>
          <a:p>
            <a:endParaRPr lang="fr-FR" sz="2400" dirty="0"/>
          </a:p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Nombres décimaux : </a:t>
            </a:r>
            <a:r>
              <a:rPr lang="fr-FR" sz="2400" dirty="0">
                <a:solidFill>
                  <a:srgbClr val="374997"/>
                </a:solidFill>
                <a:latin typeface="Century Gothic" panose="020B0502020202020204" pitchFamily="34" charset="0"/>
              </a:rPr>
              <a:t>Mission 4</a:t>
            </a:r>
          </a:p>
        </p:txBody>
      </p:sp>
    </p:spTree>
    <p:extLst>
      <p:ext uri="{BB962C8B-B14F-4D97-AF65-F5344CB8AC3E}">
        <p14:creationId xmlns:p14="http://schemas.microsoft.com/office/powerpoint/2010/main" val="4577062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41A05810-FBD3-FB40-ADE4-15FDDF2AAC36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DEB4D582-399E-2849-BA73-F20BF52D6AA7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7125D37F-25C3-4A49-AC34-5833178CDC5F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81AD0F4B-5C41-9E45-8F4B-1904BC7EDFDF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C2812A38-F7BD-0A48-A04A-D161C5277A9B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E1C75C48-E3E8-154F-AD0C-0182DDAA2EF3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Nombres décimaux : </a:t>
              </a:r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4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50D2C97A-5D52-1F46-AA65-6BA74F947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358" y="1952625"/>
            <a:ext cx="10435283" cy="35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1260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622493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-626839" y="988282"/>
            <a:ext cx="3934923" cy="1480907"/>
            <a:chOff x="-14268451" y="7719063"/>
            <a:chExt cx="10001397" cy="1040870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-12129934" y="7798785"/>
              <a:ext cx="5468839" cy="96114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-14268451" y="7719063"/>
              <a:ext cx="10001397" cy="1016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fr-FR" sz="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endParaRPr>
            </a:p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Nombres</a:t>
              </a:r>
            </a:p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décimaux</a:t>
              </a:r>
            </a:p>
            <a:p>
              <a:pPr algn="ctr"/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Mémo </a:t>
              </a:r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EF17EECF-999E-AF40-9E14-6657427E7E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511" y="1"/>
            <a:ext cx="9654500" cy="684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9147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Picture 4" descr="Tandem - Manuel CM1 et CM2 - Livre de l&amp;#39;élève - 9782091242675 | Éditions  Nathan">
            <a:extLst>
              <a:ext uri="{FF2B5EF4-FFF2-40B4-BE49-F238E27FC236}">
                <a16:creationId xmlns:a16="http://schemas.microsoft.com/office/drawing/2014/main" id="{E1BA14C0-4279-BA4A-B32B-D47E1A612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3"/>
          <a:stretch/>
        </p:blipFill>
        <p:spPr bwMode="auto">
          <a:xfrm>
            <a:off x="0" y="0"/>
            <a:ext cx="9170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85D0C83-DD5F-C14A-A809-5B6FC673F512}"/>
              </a:ext>
            </a:extLst>
          </p:cNvPr>
          <p:cNvSpPr/>
          <p:nvPr/>
        </p:nvSpPr>
        <p:spPr>
          <a:xfrm>
            <a:off x="6317143" y="1325880"/>
            <a:ext cx="4368800" cy="4206240"/>
          </a:xfrm>
          <a:prstGeom prst="ellipse">
            <a:avLst/>
          </a:prstGeom>
          <a:solidFill>
            <a:srgbClr val="FEFC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DF8AC4D-5517-8243-9BA0-FA06D36F5674}"/>
              </a:ext>
            </a:extLst>
          </p:cNvPr>
          <p:cNvSpPr txBox="1"/>
          <p:nvPr/>
        </p:nvSpPr>
        <p:spPr>
          <a:xfrm>
            <a:off x="6121463" y="2192443"/>
            <a:ext cx="47601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solidFill>
                  <a:srgbClr val="FF41A5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Période 4</a:t>
            </a:r>
          </a:p>
          <a:p>
            <a:pPr algn="ctr"/>
            <a:r>
              <a:rPr lang="fr-FR" sz="5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Semaine 4</a:t>
            </a:r>
          </a:p>
          <a:p>
            <a:pPr algn="ctr"/>
            <a:r>
              <a:rPr lang="fr-FR" sz="5400" b="1" dirty="0">
                <a:solidFill>
                  <a:srgbClr val="E7C6DB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Jour 2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2B39E-026C-B24E-A11C-8C8DD82AF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/>
              <a:t>www.maitresseherisson.com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825222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154984" y="1568610"/>
            <a:ext cx="11529016" cy="4366234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5FD9B8-15BF-4B41-9988-4A6984BF2714}"/>
              </a:ext>
            </a:extLst>
          </p:cNvPr>
          <p:cNvSpPr txBox="1"/>
          <p:nvPr/>
        </p:nvSpPr>
        <p:spPr>
          <a:xfrm>
            <a:off x="6509" y="243575"/>
            <a:ext cx="12192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Programme de la séance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48109" y="1722619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888601" y="172261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1"/>
              <a:ext cx="14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44D341F5-FE5E-DC40-AFE2-6D1C2312B1FB}"/>
              </a:ext>
            </a:extLst>
          </p:cNvPr>
          <p:cNvSpPr txBox="1"/>
          <p:nvPr/>
        </p:nvSpPr>
        <p:spPr>
          <a:xfrm>
            <a:off x="294130" y="3286223"/>
            <a:ext cx="55200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Figures planes : </a:t>
            </a:r>
            <a:r>
              <a:rPr lang="fr-FR" sz="2400" dirty="0">
                <a:solidFill>
                  <a:srgbClr val="374997"/>
                </a:solidFill>
                <a:latin typeface="Century Gothic" panose="020B0502020202020204" pitchFamily="34" charset="0"/>
              </a:rPr>
              <a:t>Entraînement mission 1</a:t>
            </a:r>
          </a:p>
          <a:p>
            <a:endParaRPr lang="fr-FR" sz="2400" dirty="0">
              <a:solidFill>
                <a:srgbClr val="C3A7BA"/>
              </a:solidFill>
              <a:latin typeface="Century Gothic" panose="020B0502020202020204" pitchFamily="34" charset="0"/>
            </a:endParaRPr>
          </a:p>
          <a:p>
            <a:r>
              <a:rPr lang="fr-FR" sz="24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Jeux de calcul : </a:t>
            </a:r>
            <a:r>
              <a:rPr lang="fr-FR" sz="2400" dirty="0" err="1">
                <a:solidFill>
                  <a:srgbClr val="C3A7BA"/>
                </a:solidFill>
                <a:latin typeface="Century Gothic" panose="020B0502020202020204" pitchFamily="34" charset="0"/>
              </a:rPr>
              <a:t>Calculodés</a:t>
            </a:r>
            <a:endParaRPr lang="fr-FR" sz="2400" dirty="0">
              <a:solidFill>
                <a:srgbClr val="C3A7BA"/>
              </a:solidFill>
              <a:latin typeface="Century Gothic" panose="020B0502020202020204" pitchFamily="34" charset="0"/>
            </a:endParaRPr>
          </a:p>
          <a:p>
            <a:endParaRPr lang="fr-FR" sz="2400" dirty="0">
              <a:solidFill>
                <a:srgbClr val="C3A7BA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95F5FEC1-5BE8-414A-9693-E32947202194}"/>
              </a:ext>
            </a:extLst>
          </p:cNvPr>
          <p:cNvCxnSpPr>
            <a:cxnSpLocks/>
            <a:stCxn id="21" idx="0"/>
          </p:cNvCxnSpPr>
          <p:nvPr/>
        </p:nvCxnSpPr>
        <p:spPr>
          <a:xfrm>
            <a:off x="5919492" y="1568610"/>
            <a:ext cx="18472" cy="4366234"/>
          </a:xfrm>
          <a:prstGeom prst="line">
            <a:avLst/>
          </a:prstGeom>
          <a:ln w="50800">
            <a:solidFill>
              <a:srgbClr val="C3A7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45890A41-1844-ED48-B7D3-65B45EDB3684}"/>
              </a:ext>
            </a:extLst>
          </p:cNvPr>
          <p:cNvSpPr txBox="1"/>
          <p:nvPr/>
        </p:nvSpPr>
        <p:spPr>
          <a:xfrm>
            <a:off x="6176500" y="3240056"/>
            <a:ext cx="52476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Calcul : </a:t>
            </a:r>
            <a:r>
              <a:rPr lang="fr-FR" sz="2400" dirty="0">
                <a:solidFill>
                  <a:srgbClr val="C3A7BA"/>
                </a:solidFill>
                <a:latin typeface="Century Gothic" panose="020B0502020202020204" pitchFamily="34" charset="0"/>
              </a:rPr>
              <a:t>Défi n°5</a:t>
            </a:r>
          </a:p>
          <a:p>
            <a:endParaRPr lang="fr-FR" sz="2400" dirty="0"/>
          </a:p>
          <a:p>
            <a:endParaRPr lang="fr-FR" sz="2400" dirty="0"/>
          </a:p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Nombres décimaux : </a:t>
            </a:r>
            <a:r>
              <a:rPr lang="fr-FR" sz="2400" dirty="0">
                <a:solidFill>
                  <a:srgbClr val="374997"/>
                </a:solidFill>
                <a:latin typeface="Century Gothic" panose="020B0502020202020204" pitchFamily="34" charset="0"/>
              </a:rPr>
              <a:t>Entraînement mission 4</a:t>
            </a:r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6517861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154984" y="1568610"/>
            <a:ext cx="11529016" cy="4366234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5FD9B8-15BF-4B41-9988-4A6984BF2714}"/>
              </a:ext>
            </a:extLst>
          </p:cNvPr>
          <p:cNvSpPr txBox="1"/>
          <p:nvPr/>
        </p:nvSpPr>
        <p:spPr>
          <a:xfrm>
            <a:off x="6509" y="243575"/>
            <a:ext cx="12192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Programme de la séance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48109" y="1722619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888601" y="172261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1"/>
              <a:ext cx="14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44D341F5-FE5E-DC40-AFE2-6D1C2312B1FB}"/>
              </a:ext>
            </a:extLst>
          </p:cNvPr>
          <p:cNvSpPr txBox="1"/>
          <p:nvPr/>
        </p:nvSpPr>
        <p:spPr>
          <a:xfrm>
            <a:off x="294130" y="3286223"/>
            <a:ext cx="55200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Figures planes : </a:t>
            </a:r>
            <a:r>
              <a:rPr lang="fr-FR" sz="2400" dirty="0">
                <a:solidFill>
                  <a:srgbClr val="374997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Entraînement mission 1</a:t>
            </a:r>
          </a:p>
          <a:p>
            <a:endParaRPr lang="fr-FR" sz="2400" dirty="0">
              <a:solidFill>
                <a:srgbClr val="C3A7BA"/>
              </a:solidFill>
              <a:latin typeface="Century Gothic" panose="020B0502020202020204" pitchFamily="34" charset="0"/>
            </a:endParaRPr>
          </a:p>
          <a:p>
            <a:r>
              <a:rPr lang="fr-FR" sz="24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Jeux de calcul : </a:t>
            </a:r>
            <a:r>
              <a:rPr lang="fr-FR" sz="2400" dirty="0" err="1">
                <a:solidFill>
                  <a:srgbClr val="C3A7BA"/>
                </a:solidFill>
                <a:latin typeface="Century Gothic" panose="020B0502020202020204" pitchFamily="34" charset="0"/>
              </a:rPr>
              <a:t>Calculodés</a:t>
            </a:r>
            <a:endParaRPr lang="fr-FR" sz="2400" dirty="0">
              <a:solidFill>
                <a:srgbClr val="C3A7BA"/>
              </a:solidFill>
              <a:latin typeface="Century Gothic" panose="020B0502020202020204" pitchFamily="34" charset="0"/>
            </a:endParaRPr>
          </a:p>
          <a:p>
            <a:endParaRPr lang="fr-FR" sz="2400" dirty="0">
              <a:solidFill>
                <a:srgbClr val="C3A7BA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95F5FEC1-5BE8-414A-9693-E32947202194}"/>
              </a:ext>
            </a:extLst>
          </p:cNvPr>
          <p:cNvCxnSpPr>
            <a:cxnSpLocks/>
            <a:stCxn id="21" idx="0"/>
          </p:cNvCxnSpPr>
          <p:nvPr/>
        </p:nvCxnSpPr>
        <p:spPr>
          <a:xfrm>
            <a:off x="5919492" y="1568610"/>
            <a:ext cx="18472" cy="4366234"/>
          </a:xfrm>
          <a:prstGeom prst="line">
            <a:avLst/>
          </a:prstGeom>
          <a:ln w="50800">
            <a:solidFill>
              <a:srgbClr val="C3A7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45890A41-1844-ED48-B7D3-65B45EDB3684}"/>
              </a:ext>
            </a:extLst>
          </p:cNvPr>
          <p:cNvSpPr txBox="1"/>
          <p:nvPr/>
        </p:nvSpPr>
        <p:spPr>
          <a:xfrm>
            <a:off x="6176500" y="3240056"/>
            <a:ext cx="52476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3A7BA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Calcul : </a:t>
            </a:r>
            <a:r>
              <a:rPr lang="fr-FR" sz="2400" dirty="0">
                <a:solidFill>
                  <a:srgbClr val="C3A7BA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Défi n°5</a:t>
            </a:r>
          </a:p>
          <a:p>
            <a:endParaRPr lang="fr-FR" sz="2400" dirty="0"/>
          </a:p>
          <a:p>
            <a:endParaRPr lang="fr-FR" sz="2400" dirty="0"/>
          </a:p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Nombres décimaux : </a:t>
            </a:r>
            <a:r>
              <a:rPr lang="fr-FR" sz="2400" dirty="0">
                <a:solidFill>
                  <a:srgbClr val="374997"/>
                </a:solidFill>
                <a:latin typeface="Century Gothic" panose="020B0502020202020204" pitchFamily="34" charset="0"/>
              </a:rPr>
              <a:t>Entraînement mission 4</a:t>
            </a:r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321243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1 entraînement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3D6DDF3F-1C0B-724F-B830-864D6CDFC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1224185"/>
            <a:ext cx="7416800" cy="5334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7122E3E-647E-D943-BF33-7CEAB8829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1463" y="2090515"/>
            <a:ext cx="45085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637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94130" y="188464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5D2B517F-7E3D-4B40-8B90-50CDB204A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3442" y="0"/>
            <a:ext cx="102120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0183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154984" y="1568610"/>
            <a:ext cx="11529016" cy="4366234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5FD9B8-15BF-4B41-9988-4A6984BF2714}"/>
              </a:ext>
            </a:extLst>
          </p:cNvPr>
          <p:cNvSpPr txBox="1"/>
          <p:nvPr/>
        </p:nvSpPr>
        <p:spPr>
          <a:xfrm>
            <a:off x="6509" y="243575"/>
            <a:ext cx="12192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Programme de la séance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48109" y="1722619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888601" y="172261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1"/>
              <a:ext cx="14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44D341F5-FE5E-DC40-AFE2-6D1C2312B1FB}"/>
              </a:ext>
            </a:extLst>
          </p:cNvPr>
          <p:cNvSpPr txBox="1"/>
          <p:nvPr/>
        </p:nvSpPr>
        <p:spPr>
          <a:xfrm>
            <a:off x="294130" y="3286223"/>
            <a:ext cx="55200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Figures planes : </a:t>
            </a:r>
            <a:r>
              <a:rPr lang="fr-FR" sz="2400" dirty="0">
                <a:solidFill>
                  <a:srgbClr val="374997"/>
                </a:solidFill>
                <a:latin typeface="Century Gothic" panose="020B0502020202020204" pitchFamily="34" charset="0"/>
              </a:rPr>
              <a:t>Entraînement mission 1</a:t>
            </a:r>
          </a:p>
          <a:p>
            <a:endParaRPr lang="fr-FR" sz="2400" dirty="0">
              <a:solidFill>
                <a:srgbClr val="C3A7BA"/>
              </a:solidFill>
              <a:latin typeface="Century Gothic" panose="020B0502020202020204" pitchFamily="34" charset="0"/>
            </a:endParaRPr>
          </a:p>
          <a:p>
            <a:r>
              <a:rPr lang="fr-FR" sz="2400" b="1" dirty="0">
                <a:solidFill>
                  <a:srgbClr val="C3A7BA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Jeux de calcul : </a:t>
            </a:r>
            <a:r>
              <a:rPr lang="fr-FR" sz="2400" dirty="0" err="1">
                <a:solidFill>
                  <a:srgbClr val="C3A7BA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Calculodés</a:t>
            </a:r>
            <a:endParaRPr lang="fr-FR" sz="2400" dirty="0">
              <a:solidFill>
                <a:srgbClr val="C3A7BA"/>
              </a:solidFill>
              <a:highlight>
                <a:srgbClr val="FFFF00"/>
              </a:highlight>
              <a:latin typeface="Century Gothic" panose="020B0502020202020204" pitchFamily="34" charset="0"/>
            </a:endParaRPr>
          </a:p>
          <a:p>
            <a:endParaRPr lang="fr-FR" sz="2400" dirty="0">
              <a:solidFill>
                <a:srgbClr val="C3A7BA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95F5FEC1-5BE8-414A-9693-E32947202194}"/>
              </a:ext>
            </a:extLst>
          </p:cNvPr>
          <p:cNvCxnSpPr>
            <a:cxnSpLocks/>
            <a:stCxn id="21" idx="0"/>
          </p:cNvCxnSpPr>
          <p:nvPr/>
        </p:nvCxnSpPr>
        <p:spPr>
          <a:xfrm>
            <a:off x="5919492" y="1568610"/>
            <a:ext cx="18472" cy="4366234"/>
          </a:xfrm>
          <a:prstGeom prst="line">
            <a:avLst/>
          </a:prstGeom>
          <a:ln w="50800">
            <a:solidFill>
              <a:srgbClr val="C3A7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45890A41-1844-ED48-B7D3-65B45EDB3684}"/>
              </a:ext>
            </a:extLst>
          </p:cNvPr>
          <p:cNvSpPr txBox="1"/>
          <p:nvPr/>
        </p:nvSpPr>
        <p:spPr>
          <a:xfrm>
            <a:off x="6176500" y="3240056"/>
            <a:ext cx="52476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Calcul : </a:t>
            </a:r>
            <a:r>
              <a:rPr lang="fr-FR" sz="2400" dirty="0">
                <a:solidFill>
                  <a:srgbClr val="C3A7BA"/>
                </a:solidFill>
                <a:latin typeface="Century Gothic" panose="020B0502020202020204" pitchFamily="34" charset="0"/>
              </a:rPr>
              <a:t>Défi n°5</a:t>
            </a:r>
          </a:p>
          <a:p>
            <a:endParaRPr lang="fr-FR" sz="2400" dirty="0"/>
          </a:p>
          <a:p>
            <a:endParaRPr lang="fr-FR" sz="2400" dirty="0"/>
          </a:p>
          <a:p>
            <a:r>
              <a:rPr lang="fr-FR" sz="2400" b="1" dirty="0">
                <a:solidFill>
                  <a:srgbClr val="374997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Nombres décimaux : </a:t>
            </a:r>
            <a:r>
              <a:rPr lang="fr-FR" sz="2400" dirty="0">
                <a:solidFill>
                  <a:srgbClr val="374997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Entraînement mission 4</a:t>
            </a:r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0909982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Jeux de calcul : </a:t>
              </a:r>
              <a:r>
                <a:rPr lang="fr-FR" sz="2800" b="1" dirty="0" err="1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Calculodés</a:t>
              </a:r>
              <a:endParaRPr lang="fr-FR" sz="2800" b="1" dirty="0">
                <a:solidFill>
                  <a:srgbClr val="FF41A5"/>
                </a:solidFill>
                <a:latin typeface="Century Gothic" panose="020B0502020202020204" pitchFamily="34" charset="0"/>
                <a:cs typeface="Baloo" panose="03080902040302020200" pitchFamily="66" charset="77"/>
              </a:endParaRPr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482951A5-1674-D847-B3FD-DC06CB190E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813" r="222" b="23320"/>
          <a:stretch/>
        </p:blipFill>
        <p:spPr>
          <a:xfrm>
            <a:off x="2531713" y="1222159"/>
            <a:ext cx="2575645" cy="11176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D33DFBA-DCA1-8B44-8F92-7B03F4FA2B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3643709" y="2559050"/>
            <a:ext cx="3194050" cy="37973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5BD88C1-180E-FA44-B482-313F9BCAF6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9363"/>
          <a:stretch/>
        </p:blipFill>
        <p:spPr>
          <a:xfrm>
            <a:off x="297899" y="2566387"/>
            <a:ext cx="3241168" cy="3797300"/>
          </a:xfrm>
          <a:prstGeom prst="rect">
            <a:avLst/>
          </a:prstGeom>
        </p:spPr>
      </p:pic>
      <p:sp>
        <p:nvSpPr>
          <p:cNvPr id="21" name="Rectangle : avec coins arrondis en haut 20">
            <a:extLst>
              <a:ext uri="{FF2B5EF4-FFF2-40B4-BE49-F238E27FC236}">
                <a16:creationId xmlns:a16="http://schemas.microsoft.com/office/drawing/2014/main" id="{C7730648-8372-914D-BD79-E44F1C5FEF74}"/>
              </a:ext>
            </a:extLst>
          </p:cNvPr>
          <p:cNvSpPr/>
          <p:nvPr/>
        </p:nvSpPr>
        <p:spPr>
          <a:xfrm>
            <a:off x="7084643" y="1111782"/>
            <a:ext cx="4809458" cy="5251906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chemeClr val="bg1"/>
                </a:solidFill>
                <a:latin typeface="Century Gothic" panose="020B0502020202020204" pitchFamily="34" charset="0"/>
              </a:rPr>
              <a:t>- Dispositif : </a:t>
            </a:r>
            <a:r>
              <a:rPr lang="fr-FR" dirty="0">
                <a:solidFill>
                  <a:schemeClr val="bg1"/>
                </a:solidFill>
                <a:latin typeface="Century Gothic" panose="020B0502020202020204" pitchFamily="34" charset="0"/>
              </a:rPr>
              <a:t>2 à 3 joueurs</a:t>
            </a:r>
          </a:p>
          <a:p>
            <a:endParaRPr lang="fr-FR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fr-FR" b="1" dirty="0">
                <a:solidFill>
                  <a:schemeClr val="bg1"/>
                </a:solidFill>
                <a:latin typeface="Century Gothic" panose="020B0502020202020204" pitchFamily="34" charset="0"/>
              </a:rPr>
              <a:t>- Matériel : </a:t>
            </a:r>
            <a:r>
              <a:rPr lang="fr-FR" dirty="0">
                <a:solidFill>
                  <a:schemeClr val="bg1"/>
                </a:solidFill>
                <a:latin typeface="Century Gothic" panose="020B0502020202020204" pitchFamily="34" charset="0"/>
              </a:rPr>
              <a:t>3 dés à 10 faces (numérotées de 0 à 9) et des frises calcul</a:t>
            </a:r>
          </a:p>
          <a:p>
            <a:endParaRPr lang="fr-FR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fr-FR" b="1" dirty="0">
                <a:solidFill>
                  <a:schemeClr val="bg1"/>
                </a:solidFill>
                <a:latin typeface="Century Gothic" panose="020B0502020202020204" pitchFamily="34" charset="0"/>
              </a:rPr>
              <a:t>- Règles du jeu : </a:t>
            </a:r>
            <a:r>
              <a:rPr lang="fr-FR" dirty="0">
                <a:latin typeface="Century Gothic" panose="020B0502020202020204" pitchFamily="34" charset="0"/>
              </a:rPr>
              <a:t>Le joueur dont c’est le tour lance 3 dés afin de constituer le nombre de départ de 3 chiffres (un dé pour les centaines, un dé pour les dizaines, un dé pour les unités).</a:t>
            </a:r>
          </a:p>
          <a:p>
            <a:r>
              <a:rPr lang="fr-FR" dirty="0">
                <a:latin typeface="Century Gothic" panose="020B0502020202020204" pitchFamily="34" charset="0"/>
              </a:rPr>
              <a:t>Il pioche aussi une  frise calcul . Tous les joueurs doivent trouver le nombre « arrivée ».  Le premier (avec le bon résultat) gagne 3 points, le second 2 points, le troisième 1 point, si l’on joue à 3 joueurs.</a:t>
            </a:r>
          </a:p>
          <a:p>
            <a:r>
              <a:rPr lang="fr-FR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079439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Nombres décimaux : </a:t>
              </a:r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4 entraînement</a:t>
              </a: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6A847A31-B4D2-7140-808C-2392ED9D3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4591" y="1123949"/>
            <a:ext cx="7698476" cy="552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126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154984" y="1568610"/>
            <a:ext cx="11529016" cy="4366234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5FD9B8-15BF-4B41-9988-4A6984BF2714}"/>
              </a:ext>
            </a:extLst>
          </p:cNvPr>
          <p:cNvSpPr txBox="1"/>
          <p:nvPr/>
        </p:nvSpPr>
        <p:spPr>
          <a:xfrm>
            <a:off x="6509" y="243575"/>
            <a:ext cx="12192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Programme de la séance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48109" y="1722619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888601" y="172261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1"/>
              <a:ext cx="14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44D341F5-FE5E-DC40-AFE2-6D1C2312B1FB}"/>
              </a:ext>
            </a:extLst>
          </p:cNvPr>
          <p:cNvSpPr txBox="1"/>
          <p:nvPr/>
        </p:nvSpPr>
        <p:spPr>
          <a:xfrm>
            <a:off x="294130" y="3286223"/>
            <a:ext cx="55200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Figures planes : </a:t>
            </a:r>
            <a:r>
              <a:rPr lang="fr-FR" sz="2400" dirty="0">
                <a:solidFill>
                  <a:srgbClr val="374997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Mission 1</a:t>
            </a:r>
          </a:p>
          <a:p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r>
              <a:rPr lang="fr-FR" sz="24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Calcul : </a:t>
            </a:r>
            <a:r>
              <a:rPr lang="fr-FR" sz="2400" dirty="0">
                <a:solidFill>
                  <a:srgbClr val="C3A7BA"/>
                </a:solidFill>
                <a:latin typeface="Century Gothic" panose="020B0502020202020204" pitchFamily="34" charset="0"/>
              </a:rPr>
              <a:t>Entraînement division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95F5FEC1-5BE8-414A-9693-E32947202194}"/>
              </a:ext>
            </a:extLst>
          </p:cNvPr>
          <p:cNvCxnSpPr>
            <a:cxnSpLocks/>
            <a:stCxn id="21" idx="0"/>
          </p:cNvCxnSpPr>
          <p:nvPr/>
        </p:nvCxnSpPr>
        <p:spPr>
          <a:xfrm>
            <a:off x="5919492" y="1568610"/>
            <a:ext cx="18472" cy="4366234"/>
          </a:xfrm>
          <a:prstGeom prst="line">
            <a:avLst/>
          </a:prstGeom>
          <a:ln w="50800">
            <a:solidFill>
              <a:srgbClr val="C3A7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45890A41-1844-ED48-B7D3-65B45EDB3684}"/>
              </a:ext>
            </a:extLst>
          </p:cNvPr>
          <p:cNvSpPr txBox="1"/>
          <p:nvPr/>
        </p:nvSpPr>
        <p:spPr>
          <a:xfrm>
            <a:off x="6176500" y="3240056"/>
            <a:ext cx="52476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3A7BA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Figures planes : </a:t>
            </a:r>
            <a:r>
              <a:rPr lang="fr-FR" sz="2400" dirty="0">
                <a:solidFill>
                  <a:srgbClr val="C3A7BA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Révisions</a:t>
            </a:r>
          </a:p>
          <a:p>
            <a:endParaRPr lang="fr-FR" sz="2400" dirty="0"/>
          </a:p>
          <a:p>
            <a:endParaRPr lang="fr-FR" sz="2400" dirty="0"/>
          </a:p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Nombres décimaux : </a:t>
            </a:r>
            <a:r>
              <a:rPr lang="fr-FR" sz="2400" dirty="0">
                <a:solidFill>
                  <a:srgbClr val="374997"/>
                </a:solidFill>
                <a:latin typeface="Century Gothic" panose="020B0502020202020204" pitchFamily="34" charset="0"/>
              </a:rPr>
              <a:t>Mission 4</a:t>
            </a:r>
          </a:p>
        </p:txBody>
      </p:sp>
    </p:spTree>
    <p:extLst>
      <p:ext uri="{BB962C8B-B14F-4D97-AF65-F5344CB8AC3E}">
        <p14:creationId xmlns:p14="http://schemas.microsoft.com/office/powerpoint/2010/main" val="33930120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Picture 4" descr="Tandem - Manuel CM1 et CM2 - Livre de l&amp;#39;élève - 9782091242675 | Éditions  Nathan">
            <a:extLst>
              <a:ext uri="{FF2B5EF4-FFF2-40B4-BE49-F238E27FC236}">
                <a16:creationId xmlns:a16="http://schemas.microsoft.com/office/drawing/2014/main" id="{E1BA14C0-4279-BA4A-B32B-D47E1A612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3"/>
          <a:stretch/>
        </p:blipFill>
        <p:spPr bwMode="auto">
          <a:xfrm>
            <a:off x="0" y="0"/>
            <a:ext cx="9170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85D0C83-DD5F-C14A-A809-5B6FC673F512}"/>
              </a:ext>
            </a:extLst>
          </p:cNvPr>
          <p:cNvSpPr/>
          <p:nvPr/>
        </p:nvSpPr>
        <p:spPr>
          <a:xfrm>
            <a:off x="6317143" y="1325880"/>
            <a:ext cx="4368800" cy="4206240"/>
          </a:xfrm>
          <a:prstGeom prst="ellipse">
            <a:avLst/>
          </a:prstGeom>
          <a:solidFill>
            <a:srgbClr val="FEFC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DF8AC4D-5517-8243-9BA0-FA06D36F5674}"/>
              </a:ext>
            </a:extLst>
          </p:cNvPr>
          <p:cNvSpPr txBox="1"/>
          <p:nvPr/>
        </p:nvSpPr>
        <p:spPr>
          <a:xfrm>
            <a:off x="6121463" y="2192443"/>
            <a:ext cx="47601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solidFill>
                  <a:srgbClr val="FF41A5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Période 4</a:t>
            </a:r>
          </a:p>
          <a:p>
            <a:pPr algn="ctr"/>
            <a:r>
              <a:rPr lang="fr-FR" sz="5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Semaine 4</a:t>
            </a:r>
          </a:p>
          <a:p>
            <a:pPr algn="ctr"/>
            <a:r>
              <a:rPr lang="fr-FR" sz="5400" b="1" dirty="0">
                <a:solidFill>
                  <a:srgbClr val="E7C6DB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Jour 3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2B39E-026C-B24E-A11C-8C8DD82AF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2954906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154984" y="1568610"/>
            <a:ext cx="11529016" cy="4366234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5FD9B8-15BF-4B41-9988-4A6984BF2714}"/>
              </a:ext>
            </a:extLst>
          </p:cNvPr>
          <p:cNvSpPr txBox="1"/>
          <p:nvPr/>
        </p:nvSpPr>
        <p:spPr>
          <a:xfrm>
            <a:off x="6509" y="243575"/>
            <a:ext cx="12192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Programme de la séance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48109" y="1722619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888601" y="172261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1"/>
              <a:ext cx="14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44D341F5-FE5E-DC40-AFE2-6D1C2312B1FB}"/>
              </a:ext>
            </a:extLst>
          </p:cNvPr>
          <p:cNvSpPr txBox="1"/>
          <p:nvPr/>
        </p:nvSpPr>
        <p:spPr>
          <a:xfrm>
            <a:off x="294130" y="3286223"/>
            <a:ext cx="55200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Figures planes : </a:t>
            </a:r>
            <a:r>
              <a:rPr lang="fr-FR" sz="2400" dirty="0">
                <a:solidFill>
                  <a:srgbClr val="374997"/>
                </a:solidFill>
                <a:latin typeface="Century Gothic" panose="020B0502020202020204" pitchFamily="34" charset="0"/>
              </a:rPr>
              <a:t>Mission 2</a:t>
            </a:r>
          </a:p>
          <a:p>
            <a:endParaRPr lang="fr-FR" sz="2400" dirty="0">
              <a:solidFill>
                <a:srgbClr val="C3A7BA"/>
              </a:solidFill>
              <a:latin typeface="Century Gothic" panose="020B0502020202020204" pitchFamily="34" charset="0"/>
            </a:endParaRPr>
          </a:p>
          <a:p>
            <a:endParaRPr lang="fr-FR" sz="2400" dirty="0">
              <a:solidFill>
                <a:srgbClr val="C3A7BA"/>
              </a:solidFill>
              <a:latin typeface="Century Gothic" panose="020B0502020202020204" pitchFamily="34" charset="0"/>
            </a:endParaRPr>
          </a:p>
          <a:p>
            <a:r>
              <a:rPr lang="fr-FR" sz="24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Problèmes</a:t>
            </a:r>
            <a:endParaRPr lang="fr-FR" sz="2400" dirty="0">
              <a:solidFill>
                <a:srgbClr val="C3A7BA"/>
              </a:solidFill>
              <a:latin typeface="Century Gothic" panose="020B0502020202020204" pitchFamily="34" charset="0"/>
            </a:endParaRPr>
          </a:p>
          <a:p>
            <a:endParaRPr lang="fr-FR" sz="2400" dirty="0">
              <a:solidFill>
                <a:srgbClr val="C3A7BA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95F5FEC1-5BE8-414A-9693-E32947202194}"/>
              </a:ext>
            </a:extLst>
          </p:cNvPr>
          <p:cNvCxnSpPr>
            <a:cxnSpLocks/>
            <a:stCxn id="21" idx="0"/>
          </p:cNvCxnSpPr>
          <p:nvPr/>
        </p:nvCxnSpPr>
        <p:spPr>
          <a:xfrm>
            <a:off x="5919492" y="1568610"/>
            <a:ext cx="18472" cy="4366234"/>
          </a:xfrm>
          <a:prstGeom prst="line">
            <a:avLst/>
          </a:prstGeom>
          <a:ln w="50800">
            <a:solidFill>
              <a:srgbClr val="C3A7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45890A41-1844-ED48-B7D3-65B45EDB3684}"/>
              </a:ext>
            </a:extLst>
          </p:cNvPr>
          <p:cNvSpPr txBox="1"/>
          <p:nvPr/>
        </p:nvSpPr>
        <p:spPr>
          <a:xfrm>
            <a:off x="6176500" y="3240056"/>
            <a:ext cx="52476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Jeux de calcul : </a:t>
            </a:r>
            <a:r>
              <a:rPr lang="fr-FR" sz="2400" dirty="0" err="1">
                <a:solidFill>
                  <a:srgbClr val="C3A7BA"/>
                </a:solidFill>
                <a:latin typeface="Century Gothic" panose="020B0502020202020204" pitchFamily="34" charset="0"/>
              </a:rPr>
              <a:t>Calculodés</a:t>
            </a:r>
            <a:endParaRPr lang="fr-FR" sz="2400" dirty="0">
              <a:solidFill>
                <a:srgbClr val="C3A7BA"/>
              </a:solidFill>
              <a:latin typeface="Century Gothic" panose="020B0502020202020204" pitchFamily="34" charset="0"/>
            </a:endParaRPr>
          </a:p>
          <a:p>
            <a:endParaRPr lang="fr-FR" sz="2400" dirty="0">
              <a:solidFill>
                <a:srgbClr val="C3A7BA"/>
              </a:solidFill>
              <a:latin typeface="Century Gothic" panose="020B0502020202020204" pitchFamily="34" charset="0"/>
            </a:endParaRPr>
          </a:p>
          <a:p>
            <a:endParaRPr lang="fr-FR" sz="2400" dirty="0">
              <a:solidFill>
                <a:srgbClr val="C3A7BA"/>
              </a:solidFill>
              <a:latin typeface="Century Gothic" panose="020B0502020202020204" pitchFamily="34" charset="0"/>
            </a:endParaRPr>
          </a:p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Figures planes : </a:t>
            </a:r>
            <a:r>
              <a:rPr lang="fr-FR" sz="2400" dirty="0">
                <a:solidFill>
                  <a:srgbClr val="374997"/>
                </a:solidFill>
                <a:latin typeface="Century Gothic" panose="020B0502020202020204" pitchFamily="34" charset="0"/>
              </a:rPr>
              <a:t>Mission 4</a:t>
            </a:r>
          </a:p>
        </p:txBody>
      </p:sp>
    </p:spTree>
    <p:extLst>
      <p:ext uri="{BB962C8B-B14F-4D97-AF65-F5344CB8AC3E}">
        <p14:creationId xmlns:p14="http://schemas.microsoft.com/office/powerpoint/2010/main" val="32881400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154984" y="1568610"/>
            <a:ext cx="11529016" cy="4366234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5FD9B8-15BF-4B41-9988-4A6984BF2714}"/>
              </a:ext>
            </a:extLst>
          </p:cNvPr>
          <p:cNvSpPr txBox="1"/>
          <p:nvPr/>
        </p:nvSpPr>
        <p:spPr>
          <a:xfrm>
            <a:off x="6509" y="243575"/>
            <a:ext cx="12192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Programme de la séance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48109" y="1722619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888601" y="172261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1"/>
              <a:ext cx="14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44D341F5-FE5E-DC40-AFE2-6D1C2312B1FB}"/>
              </a:ext>
            </a:extLst>
          </p:cNvPr>
          <p:cNvSpPr txBox="1"/>
          <p:nvPr/>
        </p:nvSpPr>
        <p:spPr>
          <a:xfrm>
            <a:off x="294130" y="3286223"/>
            <a:ext cx="55200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Figures planes : </a:t>
            </a:r>
            <a:r>
              <a:rPr lang="fr-FR" sz="2400" dirty="0">
                <a:solidFill>
                  <a:srgbClr val="374997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Mission 2</a:t>
            </a:r>
          </a:p>
          <a:p>
            <a:endParaRPr lang="fr-FR" sz="2400" dirty="0">
              <a:solidFill>
                <a:srgbClr val="C3A7BA"/>
              </a:solidFill>
              <a:latin typeface="Century Gothic" panose="020B0502020202020204" pitchFamily="34" charset="0"/>
            </a:endParaRPr>
          </a:p>
          <a:p>
            <a:endParaRPr lang="fr-FR" sz="2400" dirty="0">
              <a:solidFill>
                <a:srgbClr val="C3A7BA"/>
              </a:solidFill>
              <a:latin typeface="Century Gothic" panose="020B0502020202020204" pitchFamily="34" charset="0"/>
            </a:endParaRPr>
          </a:p>
          <a:p>
            <a:r>
              <a:rPr lang="fr-FR" sz="24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Problèmes</a:t>
            </a:r>
            <a:endParaRPr lang="fr-FR" sz="2400" dirty="0">
              <a:solidFill>
                <a:srgbClr val="C3A7BA"/>
              </a:solidFill>
              <a:latin typeface="Century Gothic" panose="020B0502020202020204" pitchFamily="34" charset="0"/>
            </a:endParaRPr>
          </a:p>
          <a:p>
            <a:endParaRPr lang="fr-FR" sz="2400" dirty="0">
              <a:solidFill>
                <a:srgbClr val="C3A7BA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95F5FEC1-5BE8-414A-9693-E32947202194}"/>
              </a:ext>
            </a:extLst>
          </p:cNvPr>
          <p:cNvCxnSpPr>
            <a:cxnSpLocks/>
            <a:stCxn id="21" idx="0"/>
          </p:cNvCxnSpPr>
          <p:nvPr/>
        </p:nvCxnSpPr>
        <p:spPr>
          <a:xfrm>
            <a:off x="5919492" y="1568610"/>
            <a:ext cx="18472" cy="4366234"/>
          </a:xfrm>
          <a:prstGeom prst="line">
            <a:avLst/>
          </a:prstGeom>
          <a:ln w="50800">
            <a:solidFill>
              <a:srgbClr val="C3A7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45890A41-1844-ED48-B7D3-65B45EDB3684}"/>
              </a:ext>
            </a:extLst>
          </p:cNvPr>
          <p:cNvSpPr txBox="1"/>
          <p:nvPr/>
        </p:nvSpPr>
        <p:spPr>
          <a:xfrm>
            <a:off x="6176500" y="3240056"/>
            <a:ext cx="52476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3A7BA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Jeux de calcul : </a:t>
            </a:r>
            <a:r>
              <a:rPr lang="fr-FR" sz="2400" dirty="0" err="1">
                <a:solidFill>
                  <a:srgbClr val="C3A7BA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Calculodés</a:t>
            </a:r>
            <a:endParaRPr lang="fr-FR" sz="2400" dirty="0">
              <a:solidFill>
                <a:srgbClr val="C3A7BA"/>
              </a:solidFill>
              <a:highlight>
                <a:srgbClr val="FFFF00"/>
              </a:highlight>
              <a:latin typeface="Century Gothic" panose="020B0502020202020204" pitchFamily="34" charset="0"/>
            </a:endParaRPr>
          </a:p>
          <a:p>
            <a:endParaRPr lang="fr-FR" sz="2400" dirty="0">
              <a:solidFill>
                <a:srgbClr val="C3A7BA"/>
              </a:solidFill>
              <a:latin typeface="Century Gothic" panose="020B0502020202020204" pitchFamily="34" charset="0"/>
            </a:endParaRPr>
          </a:p>
          <a:p>
            <a:endParaRPr lang="fr-FR" sz="2400" dirty="0">
              <a:solidFill>
                <a:srgbClr val="C3A7BA"/>
              </a:solidFill>
              <a:latin typeface="Century Gothic" panose="020B0502020202020204" pitchFamily="34" charset="0"/>
            </a:endParaRPr>
          </a:p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Figures planes : </a:t>
            </a:r>
            <a:r>
              <a:rPr lang="fr-FR" sz="2400" dirty="0">
                <a:solidFill>
                  <a:srgbClr val="374997"/>
                </a:solidFill>
                <a:latin typeface="Century Gothic" panose="020B0502020202020204" pitchFamily="34" charset="0"/>
              </a:rPr>
              <a:t>Mission 4</a:t>
            </a:r>
          </a:p>
        </p:txBody>
      </p:sp>
    </p:spTree>
    <p:extLst>
      <p:ext uri="{BB962C8B-B14F-4D97-AF65-F5344CB8AC3E}">
        <p14:creationId xmlns:p14="http://schemas.microsoft.com/office/powerpoint/2010/main" val="35391319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Jeux de calcul : </a:t>
              </a:r>
              <a:r>
                <a:rPr lang="fr-FR" sz="2800" b="1" dirty="0" err="1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Calculodés</a:t>
              </a:r>
              <a:endParaRPr lang="fr-FR" sz="2800" b="1" dirty="0">
                <a:solidFill>
                  <a:srgbClr val="00B0F0"/>
                </a:solidFill>
                <a:latin typeface="Century Gothic" panose="020B0502020202020204" pitchFamily="34" charset="0"/>
                <a:cs typeface="Baloo" panose="03080902040302020200" pitchFamily="66" charset="77"/>
              </a:endParaRPr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482951A5-1674-D847-B3FD-DC06CB190E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813" r="222" b="23320"/>
          <a:stretch/>
        </p:blipFill>
        <p:spPr>
          <a:xfrm>
            <a:off x="2531713" y="1222159"/>
            <a:ext cx="2575645" cy="11176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D33DFBA-DCA1-8B44-8F92-7B03F4FA2B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3643709" y="2559050"/>
            <a:ext cx="3194050" cy="37973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5BD88C1-180E-FA44-B482-313F9BCAF6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9363"/>
          <a:stretch/>
        </p:blipFill>
        <p:spPr>
          <a:xfrm>
            <a:off x="297899" y="2566387"/>
            <a:ext cx="3241168" cy="3797300"/>
          </a:xfrm>
          <a:prstGeom prst="rect">
            <a:avLst/>
          </a:prstGeom>
        </p:spPr>
      </p:pic>
      <p:sp>
        <p:nvSpPr>
          <p:cNvPr id="21" name="Rectangle : avec coins arrondis en haut 20">
            <a:extLst>
              <a:ext uri="{FF2B5EF4-FFF2-40B4-BE49-F238E27FC236}">
                <a16:creationId xmlns:a16="http://schemas.microsoft.com/office/drawing/2014/main" id="{C7730648-8372-914D-BD79-E44F1C5FEF74}"/>
              </a:ext>
            </a:extLst>
          </p:cNvPr>
          <p:cNvSpPr/>
          <p:nvPr/>
        </p:nvSpPr>
        <p:spPr>
          <a:xfrm>
            <a:off x="7084643" y="1111782"/>
            <a:ext cx="4809458" cy="5251906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chemeClr val="bg1"/>
                </a:solidFill>
                <a:latin typeface="Century Gothic" panose="020B0502020202020204" pitchFamily="34" charset="0"/>
              </a:rPr>
              <a:t>- Dispositif : </a:t>
            </a:r>
            <a:r>
              <a:rPr lang="fr-FR" dirty="0">
                <a:solidFill>
                  <a:schemeClr val="bg1"/>
                </a:solidFill>
                <a:latin typeface="Century Gothic" panose="020B0502020202020204" pitchFamily="34" charset="0"/>
              </a:rPr>
              <a:t>2 à 3 joueurs</a:t>
            </a:r>
          </a:p>
          <a:p>
            <a:endParaRPr lang="fr-FR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fr-FR" b="1" dirty="0">
                <a:solidFill>
                  <a:schemeClr val="bg1"/>
                </a:solidFill>
                <a:latin typeface="Century Gothic" panose="020B0502020202020204" pitchFamily="34" charset="0"/>
              </a:rPr>
              <a:t>- Matériel : </a:t>
            </a:r>
            <a:r>
              <a:rPr lang="fr-FR" dirty="0">
                <a:solidFill>
                  <a:schemeClr val="bg1"/>
                </a:solidFill>
                <a:latin typeface="Century Gothic" panose="020B0502020202020204" pitchFamily="34" charset="0"/>
              </a:rPr>
              <a:t>3 dés à 10 faces (numérotées de 0 à 9) et des frises calcul</a:t>
            </a:r>
          </a:p>
          <a:p>
            <a:endParaRPr lang="fr-FR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fr-FR" b="1" dirty="0">
                <a:solidFill>
                  <a:schemeClr val="bg1"/>
                </a:solidFill>
                <a:latin typeface="Century Gothic" panose="020B0502020202020204" pitchFamily="34" charset="0"/>
              </a:rPr>
              <a:t>- Règles du jeu : </a:t>
            </a:r>
            <a:r>
              <a:rPr lang="fr-FR" dirty="0">
                <a:latin typeface="Century Gothic" panose="020B0502020202020204" pitchFamily="34" charset="0"/>
              </a:rPr>
              <a:t>Le joueur dont c’est le tour lance 3 dés afin de constituer le nombre de départ de 3 chiffres (un dé pour les centaines, un dé pour les dizaines, un dé pour les unités).</a:t>
            </a:r>
          </a:p>
          <a:p>
            <a:r>
              <a:rPr lang="fr-FR" dirty="0">
                <a:latin typeface="Century Gothic" panose="020B0502020202020204" pitchFamily="34" charset="0"/>
              </a:rPr>
              <a:t>Il pioche aussi une  frise calcul . Tous les joueurs doivent trouver le nombre « arrivée ».  Le premier (avec le bon résultat) gagne 3 points, le second 2 points, le troisième 1 point, si l’on joue à 3 joueurs.</a:t>
            </a:r>
          </a:p>
          <a:p>
            <a:r>
              <a:rPr lang="fr-FR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03007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759446" y="214116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2</a:t>
              </a: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337A0FAC-3182-214C-B943-160178E51959}"/>
              </a:ext>
            </a:extLst>
          </p:cNvPr>
          <p:cNvGrpSpPr/>
          <p:nvPr/>
        </p:nvGrpSpPr>
        <p:grpSpPr>
          <a:xfrm>
            <a:off x="275928" y="220146"/>
            <a:ext cx="1303528" cy="648830"/>
            <a:chOff x="1778000" y="2070542"/>
            <a:chExt cx="1929892" cy="1111320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A7D46B5C-FBDD-C64B-82CD-A8BB05C5E258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8A3C36FD-8D2A-8743-8181-050EAABE6855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411390F2-EF6B-654F-BB76-DB7966CAC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288" y="978668"/>
            <a:ext cx="7871424" cy="56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874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759446" y="214116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2</a:t>
              </a: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337A0FAC-3182-214C-B943-160178E51959}"/>
              </a:ext>
            </a:extLst>
          </p:cNvPr>
          <p:cNvGrpSpPr/>
          <p:nvPr/>
        </p:nvGrpSpPr>
        <p:grpSpPr>
          <a:xfrm>
            <a:off x="275928" y="220146"/>
            <a:ext cx="1303528" cy="648830"/>
            <a:chOff x="1778000" y="2070542"/>
            <a:chExt cx="1929892" cy="1111320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A7D46B5C-FBDD-C64B-82CD-A8BB05C5E258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8A3C36FD-8D2A-8743-8181-050EAABE6855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411390F2-EF6B-654F-BB76-DB7966CAC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76" y="1009634"/>
            <a:ext cx="7871424" cy="5686425"/>
          </a:xfrm>
          <a:prstGeom prst="rect">
            <a:avLst/>
          </a:prstGeom>
        </p:spPr>
      </p:pic>
      <p:sp>
        <p:nvSpPr>
          <p:cNvPr id="12" name="Rectangle : avec coins arrondis en haut 11">
            <a:extLst>
              <a:ext uri="{FF2B5EF4-FFF2-40B4-BE49-F238E27FC236}">
                <a16:creationId xmlns:a16="http://schemas.microsoft.com/office/drawing/2014/main" id="{ECF34050-FB29-CE4B-873F-8C98C58EACDF}"/>
              </a:ext>
            </a:extLst>
          </p:cNvPr>
          <p:cNvSpPr/>
          <p:nvPr/>
        </p:nvSpPr>
        <p:spPr>
          <a:xfrm>
            <a:off x="8406109" y="1947979"/>
            <a:ext cx="3526673" cy="3809734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 quel matériel disposez-vous ?</a:t>
            </a:r>
          </a:p>
          <a:p>
            <a:endParaRPr lang="fr-FR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Quelle est la particularité de cette mission ?</a:t>
            </a:r>
          </a:p>
          <a:p>
            <a:endParaRPr lang="fr-FR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Que devez-vous faire ?</a:t>
            </a:r>
          </a:p>
        </p:txBody>
      </p:sp>
    </p:spTree>
    <p:extLst>
      <p:ext uri="{BB962C8B-B14F-4D97-AF65-F5344CB8AC3E}">
        <p14:creationId xmlns:p14="http://schemas.microsoft.com/office/powerpoint/2010/main" val="6696479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759446" y="214116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2</a:t>
              </a: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337A0FAC-3182-214C-B943-160178E51959}"/>
              </a:ext>
            </a:extLst>
          </p:cNvPr>
          <p:cNvGrpSpPr/>
          <p:nvPr/>
        </p:nvGrpSpPr>
        <p:grpSpPr>
          <a:xfrm>
            <a:off x="275928" y="220146"/>
            <a:ext cx="1303528" cy="648830"/>
            <a:chOff x="1778000" y="2070542"/>
            <a:chExt cx="1929892" cy="1111320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A7D46B5C-FBDD-C64B-82CD-A8BB05C5E258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8A3C36FD-8D2A-8743-8181-050EAABE6855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411390F2-EF6B-654F-BB76-DB7966CAC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76" y="1009634"/>
            <a:ext cx="7871424" cy="5686425"/>
          </a:xfrm>
          <a:prstGeom prst="rect">
            <a:avLst/>
          </a:prstGeom>
        </p:spPr>
      </p:pic>
      <p:sp>
        <p:nvSpPr>
          <p:cNvPr id="12" name="Rectangle : avec coins arrondis en haut 11">
            <a:extLst>
              <a:ext uri="{FF2B5EF4-FFF2-40B4-BE49-F238E27FC236}">
                <a16:creationId xmlns:a16="http://schemas.microsoft.com/office/drawing/2014/main" id="{ECF34050-FB29-CE4B-873F-8C98C58EACDF}"/>
              </a:ext>
            </a:extLst>
          </p:cNvPr>
          <p:cNvSpPr/>
          <p:nvPr/>
        </p:nvSpPr>
        <p:spPr>
          <a:xfrm>
            <a:off x="8406109" y="1947979"/>
            <a:ext cx="3526673" cy="3809734"/>
          </a:xfrm>
          <a:prstGeom prst="round2SameRect">
            <a:avLst/>
          </a:prstGeom>
          <a:solidFill>
            <a:srgbClr val="FFF5CE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Lors de cette mission, vous allez compléter vos connaissances pour tracer des triangles, d’abord le triangle quelconque puis le triangle rectangle.</a:t>
            </a:r>
          </a:p>
        </p:txBody>
      </p:sp>
    </p:spTree>
    <p:extLst>
      <p:ext uri="{BB962C8B-B14F-4D97-AF65-F5344CB8AC3E}">
        <p14:creationId xmlns:p14="http://schemas.microsoft.com/office/powerpoint/2010/main" val="8779056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998079" y="166616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2</a:t>
              </a:r>
            </a:p>
          </p:txBody>
        </p:sp>
      </p:grpSp>
      <p:sp>
        <p:nvSpPr>
          <p:cNvPr id="14" name="Rectangle : avec coins arrondis en haut 13">
            <a:extLst>
              <a:ext uri="{FF2B5EF4-FFF2-40B4-BE49-F238E27FC236}">
                <a16:creationId xmlns:a16="http://schemas.microsoft.com/office/drawing/2014/main" id="{AF7E49FA-86D3-2544-8AF4-1DDEE2EC2B15}"/>
              </a:ext>
            </a:extLst>
          </p:cNvPr>
          <p:cNvSpPr/>
          <p:nvPr/>
        </p:nvSpPr>
        <p:spPr>
          <a:xfrm>
            <a:off x="348287" y="2030150"/>
            <a:ext cx="11623993" cy="3660033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MISE EN COMMUN</a:t>
            </a:r>
          </a:p>
        </p:txBody>
      </p:sp>
    </p:spTree>
    <p:extLst>
      <p:ext uri="{BB962C8B-B14F-4D97-AF65-F5344CB8AC3E}">
        <p14:creationId xmlns:p14="http://schemas.microsoft.com/office/powerpoint/2010/main" val="36268957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759446" y="214116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2</a:t>
              </a: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337A0FAC-3182-214C-B943-160178E51959}"/>
              </a:ext>
            </a:extLst>
          </p:cNvPr>
          <p:cNvGrpSpPr/>
          <p:nvPr/>
        </p:nvGrpSpPr>
        <p:grpSpPr>
          <a:xfrm>
            <a:off x="275928" y="220146"/>
            <a:ext cx="1303528" cy="648830"/>
            <a:chOff x="1778000" y="2070542"/>
            <a:chExt cx="1929892" cy="1111320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A7D46B5C-FBDD-C64B-82CD-A8BB05C5E258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8A3C36FD-8D2A-8743-8181-050EAABE6855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411390F2-EF6B-654F-BB76-DB7966CACB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29" t="55202" r="11939" b="32563"/>
          <a:stretch/>
        </p:blipFill>
        <p:spPr>
          <a:xfrm>
            <a:off x="292861" y="988485"/>
            <a:ext cx="8201186" cy="88905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2005174-78E7-EF42-8F76-DDF4D4CFDEA0}"/>
              </a:ext>
            </a:extLst>
          </p:cNvPr>
          <p:cNvSpPr/>
          <p:nvPr/>
        </p:nvSpPr>
        <p:spPr>
          <a:xfrm>
            <a:off x="291914" y="1981200"/>
            <a:ext cx="11556426" cy="43751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3022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759446" y="214116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2</a:t>
              </a: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337A0FAC-3182-214C-B943-160178E51959}"/>
              </a:ext>
            </a:extLst>
          </p:cNvPr>
          <p:cNvGrpSpPr/>
          <p:nvPr/>
        </p:nvGrpSpPr>
        <p:grpSpPr>
          <a:xfrm>
            <a:off x="275928" y="220146"/>
            <a:ext cx="1303528" cy="648830"/>
            <a:chOff x="1778000" y="2070542"/>
            <a:chExt cx="1929892" cy="1111320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A7D46B5C-FBDD-C64B-82CD-A8BB05C5E258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8A3C36FD-8D2A-8743-8181-050EAABE6855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411390F2-EF6B-654F-BB76-DB7966CACB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33" t="67437" r="8002" b="20042"/>
          <a:stretch/>
        </p:blipFill>
        <p:spPr>
          <a:xfrm>
            <a:off x="291914" y="990600"/>
            <a:ext cx="8546339" cy="90983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2005174-78E7-EF42-8F76-DDF4D4CFDEA0}"/>
              </a:ext>
            </a:extLst>
          </p:cNvPr>
          <p:cNvSpPr/>
          <p:nvPr/>
        </p:nvSpPr>
        <p:spPr>
          <a:xfrm>
            <a:off x="291914" y="1981200"/>
            <a:ext cx="11556426" cy="43751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57320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Révisions</a:t>
              </a:r>
            </a:p>
          </p:txBody>
        </p:sp>
      </p:grpSp>
      <p:sp>
        <p:nvSpPr>
          <p:cNvPr id="21" name="ZoneTexte 20">
            <a:extLst>
              <a:ext uri="{FF2B5EF4-FFF2-40B4-BE49-F238E27FC236}">
                <a16:creationId xmlns:a16="http://schemas.microsoft.com/office/drawing/2014/main" id="{BA470BD6-24DA-924C-8FD4-02F9269691D1}"/>
              </a:ext>
            </a:extLst>
          </p:cNvPr>
          <p:cNvSpPr txBox="1"/>
          <p:nvPr/>
        </p:nvSpPr>
        <p:spPr>
          <a:xfrm>
            <a:off x="-1114425" y="1104931"/>
            <a:ext cx="6945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ex. 15p. 123 et 29 p.125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E175555-B968-A24A-BC7A-B2F38F4B9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185" y="1737551"/>
            <a:ext cx="4064845" cy="427153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D3B2EFD-A7F0-8047-89D9-6B62E61CD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3860" y="1739657"/>
            <a:ext cx="5130801" cy="426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4608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759446" y="214116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2</a:t>
              </a: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337A0FAC-3182-214C-B943-160178E51959}"/>
              </a:ext>
            </a:extLst>
          </p:cNvPr>
          <p:cNvGrpSpPr/>
          <p:nvPr/>
        </p:nvGrpSpPr>
        <p:grpSpPr>
          <a:xfrm>
            <a:off x="275928" y="220146"/>
            <a:ext cx="1303528" cy="648830"/>
            <a:chOff x="1778000" y="2070542"/>
            <a:chExt cx="1929892" cy="1111320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A7D46B5C-FBDD-C64B-82CD-A8BB05C5E258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8A3C36FD-8D2A-8743-8181-050EAABE6855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85C4ACCE-1409-BB42-BB8A-F1E694364197}"/>
              </a:ext>
            </a:extLst>
          </p:cNvPr>
          <p:cNvSpPr/>
          <p:nvPr/>
        </p:nvSpPr>
        <p:spPr>
          <a:xfrm>
            <a:off x="291914" y="1123949"/>
            <a:ext cx="11556426" cy="559752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600" dirty="0">
                <a:solidFill>
                  <a:srgbClr val="C00000"/>
                </a:solidFill>
                <a:latin typeface="Century Gothic" panose="020B0502020202020204" pitchFamily="34" charset="0"/>
              </a:rPr>
              <a:t>Pour tracer un triangle quelconque, la méthode la plus précise est</a:t>
            </a:r>
          </a:p>
          <a:p>
            <a:endParaRPr lang="fr-FR" sz="3600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endParaRPr lang="fr-FR" sz="3600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endParaRPr lang="fr-FR" sz="3600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r>
              <a:rPr lang="fr-FR" sz="3600" dirty="0">
                <a:solidFill>
                  <a:srgbClr val="C00000"/>
                </a:solidFill>
                <a:latin typeface="Century Gothic" panose="020B0502020202020204" pitchFamily="34" charset="0"/>
              </a:rPr>
              <a:t>Pour tracer un triangle rectangle, la méthode la plus précise est</a:t>
            </a:r>
          </a:p>
          <a:p>
            <a:endParaRPr lang="fr-FR" sz="3600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endParaRPr lang="fr-FR" sz="3600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endParaRPr lang="fr-FR" sz="3600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5543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998079" y="166616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2</a:t>
              </a: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2FDEBB12-D83E-E84F-B00A-664CF410F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4850" y="931168"/>
            <a:ext cx="5702300" cy="570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7186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622493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-626839" y="988282"/>
            <a:ext cx="3934923" cy="1480907"/>
            <a:chOff x="-14268451" y="7719063"/>
            <a:chExt cx="10001397" cy="1040870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-12129934" y="7798785"/>
              <a:ext cx="5468839" cy="96114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-14268451" y="7719063"/>
              <a:ext cx="10001397" cy="1016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fr-FR" sz="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endParaRPr>
            </a:p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</a:t>
              </a:r>
            </a:p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planes </a:t>
              </a:r>
            </a:p>
            <a:p>
              <a:pPr algn="ctr"/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Mémo 2</a:t>
              </a:r>
            </a:p>
          </p:txBody>
        </p:sp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2FA7E1BA-33E4-6548-BFF5-81AD1D93D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952" y="-1"/>
            <a:ext cx="964497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2663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350286" y="1609662"/>
            <a:ext cx="11529016" cy="4366234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5FD9B8-15BF-4B41-9988-4A6984BF2714}"/>
              </a:ext>
            </a:extLst>
          </p:cNvPr>
          <p:cNvSpPr txBox="1"/>
          <p:nvPr/>
        </p:nvSpPr>
        <p:spPr>
          <a:xfrm>
            <a:off x="6509" y="243575"/>
            <a:ext cx="12192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Programme de la séance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48109" y="1722619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345800" y="172261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1"/>
              <a:ext cx="14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44D341F5-FE5E-DC40-AFE2-6D1C2312B1FB}"/>
              </a:ext>
            </a:extLst>
          </p:cNvPr>
          <p:cNvSpPr txBox="1"/>
          <p:nvPr/>
        </p:nvSpPr>
        <p:spPr>
          <a:xfrm>
            <a:off x="463460" y="3286223"/>
            <a:ext cx="55200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Figures planes : </a:t>
            </a:r>
            <a:r>
              <a:rPr lang="fr-FR" sz="2400" dirty="0">
                <a:solidFill>
                  <a:srgbClr val="374997"/>
                </a:solidFill>
                <a:latin typeface="Century Gothic" panose="020B0502020202020204" pitchFamily="34" charset="0"/>
              </a:rPr>
              <a:t>Mission 2</a:t>
            </a:r>
          </a:p>
          <a:p>
            <a:endParaRPr lang="fr-FR" sz="2400" dirty="0">
              <a:solidFill>
                <a:srgbClr val="C3A7BA"/>
              </a:solidFill>
              <a:latin typeface="Century Gothic" panose="020B0502020202020204" pitchFamily="34" charset="0"/>
            </a:endParaRPr>
          </a:p>
          <a:p>
            <a:endParaRPr lang="fr-FR" sz="2400" dirty="0">
              <a:solidFill>
                <a:srgbClr val="C3A7BA"/>
              </a:solidFill>
              <a:latin typeface="Century Gothic" panose="020B0502020202020204" pitchFamily="34" charset="0"/>
            </a:endParaRPr>
          </a:p>
          <a:p>
            <a:r>
              <a:rPr lang="fr-FR" sz="2400" b="1" dirty="0">
                <a:solidFill>
                  <a:srgbClr val="C3A7BA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Problèmes</a:t>
            </a:r>
            <a:endParaRPr lang="fr-FR" sz="2400" dirty="0">
              <a:solidFill>
                <a:srgbClr val="C3A7BA"/>
              </a:solidFill>
              <a:highlight>
                <a:srgbClr val="FFFF00"/>
              </a:highlight>
              <a:latin typeface="Century Gothic" panose="020B0502020202020204" pitchFamily="34" charset="0"/>
            </a:endParaRPr>
          </a:p>
          <a:p>
            <a:endParaRPr lang="fr-FR" sz="2400" dirty="0">
              <a:solidFill>
                <a:srgbClr val="C3A7BA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95F5FEC1-5BE8-414A-9693-E32947202194}"/>
              </a:ext>
            </a:extLst>
          </p:cNvPr>
          <p:cNvCxnSpPr>
            <a:cxnSpLocks/>
            <a:stCxn id="21" idx="0"/>
          </p:cNvCxnSpPr>
          <p:nvPr/>
        </p:nvCxnSpPr>
        <p:spPr>
          <a:xfrm>
            <a:off x="6114794" y="1609662"/>
            <a:ext cx="18472" cy="4366234"/>
          </a:xfrm>
          <a:prstGeom prst="line">
            <a:avLst/>
          </a:prstGeom>
          <a:ln w="50800">
            <a:solidFill>
              <a:srgbClr val="C3A7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45890A41-1844-ED48-B7D3-65B45EDB3684}"/>
              </a:ext>
            </a:extLst>
          </p:cNvPr>
          <p:cNvSpPr txBox="1"/>
          <p:nvPr/>
        </p:nvSpPr>
        <p:spPr>
          <a:xfrm>
            <a:off x="6176500" y="3240056"/>
            <a:ext cx="52476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Jeux de calcul : </a:t>
            </a:r>
            <a:r>
              <a:rPr lang="fr-FR" sz="2400" dirty="0" err="1">
                <a:solidFill>
                  <a:srgbClr val="C3A7BA"/>
                </a:solidFill>
                <a:latin typeface="Century Gothic" panose="020B0502020202020204" pitchFamily="34" charset="0"/>
              </a:rPr>
              <a:t>Calculodés</a:t>
            </a:r>
            <a:endParaRPr lang="fr-FR" sz="2400" dirty="0">
              <a:solidFill>
                <a:srgbClr val="C3A7BA"/>
              </a:solidFill>
              <a:latin typeface="Century Gothic" panose="020B0502020202020204" pitchFamily="34" charset="0"/>
            </a:endParaRPr>
          </a:p>
          <a:p>
            <a:endParaRPr lang="fr-FR" sz="2400" dirty="0">
              <a:solidFill>
                <a:srgbClr val="C3A7BA"/>
              </a:solidFill>
              <a:latin typeface="Century Gothic" panose="020B0502020202020204" pitchFamily="34" charset="0"/>
            </a:endParaRPr>
          </a:p>
          <a:p>
            <a:endParaRPr lang="fr-FR" sz="2400" dirty="0">
              <a:solidFill>
                <a:srgbClr val="C3A7BA"/>
              </a:solidFill>
              <a:latin typeface="Century Gothic" panose="020B0502020202020204" pitchFamily="34" charset="0"/>
            </a:endParaRPr>
          </a:p>
          <a:p>
            <a:r>
              <a:rPr lang="fr-FR" sz="2400" b="1" dirty="0">
                <a:solidFill>
                  <a:srgbClr val="374997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Figures planes : </a:t>
            </a:r>
            <a:r>
              <a:rPr lang="fr-FR" sz="2400" dirty="0">
                <a:solidFill>
                  <a:srgbClr val="374997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Mission 4</a:t>
            </a:r>
          </a:p>
        </p:txBody>
      </p:sp>
    </p:spTree>
    <p:extLst>
      <p:ext uri="{BB962C8B-B14F-4D97-AF65-F5344CB8AC3E}">
        <p14:creationId xmlns:p14="http://schemas.microsoft.com/office/powerpoint/2010/main" val="37812525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-848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1705FA9-4028-FB4B-AB9A-DE6D665E764C}"/>
              </a:ext>
            </a:extLst>
          </p:cNvPr>
          <p:cNvSpPr/>
          <p:nvPr/>
        </p:nvSpPr>
        <p:spPr>
          <a:xfrm>
            <a:off x="2627503" y="247529"/>
            <a:ext cx="7601839" cy="95410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9077747-534F-2044-9229-52502CB88CFD}"/>
              </a:ext>
            </a:extLst>
          </p:cNvPr>
          <p:cNvSpPr txBox="1"/>
          <p:nvPr/>
        </p:nvSpPr>
        <p:spPr>
          <a:xfrm>
            <a:off x="2779087" y="406387"/>
            <a:ext cx="7601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Résolution de problèmes</a:t>
            </a:r>
            <a:endParaRPr lang="fr-FR" sz="3200" b="1" dirty="0">
              <a:solidFill>
                <a:srgbClr val="C3A7BA"/>
              </a:solidFill>
              <a:latin typeface="Century Gothic" panose="020B0502020202020204" pitchFamily="34" charset="0"/>
              <a:cs typeface="Baloo" panose="03080902040302020200" pitchFamily="66" charset="77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57DE39D1-7626-534D-8897-601C3361C8C6}"/>
              </a:ext>
            </a:extLst>
          </p:cNvPr>
          <p:cNvGrpSpPr/>
          <p:nvPr/>
        </p:nvGrpSpPr>
        <p:grpSpPr>
          <a:xfrm>
            <a:off x="395330" y="368141"/>
            <a:ext cx="1303528" cy="648830"/>
            <a:chOff x="1778000" y="2070542"/>
            <a:chExt cx="1929892" cy="1111320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FAA7461D-09FC-264B-9654-BD06DC816177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C05DE04C-34CF-2E44-BB70-5747E1258ECA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AF2D3BA-0D37-C84D-AAA4-910D35835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9DD64BA-9A48-6D41-9C33-B82F4D159F38}"/>
              </a:ext>
            </a:extLst>
          </p:cNvPr>
          <p:cNvSpPr txBox="1"/>
          <p:nvPr/>
        </p:nvSpPr>
        <p:spPr>
          <a:xfrm>
            <a:off x="382231" y="1754147"/>
            <a:ext cx="39678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41A5"/>
                </a:solidFill>
                <a:latin typeface="Century Gothic" panose="020B0502020202020204" pitchFamily="34" charset="0"/>
              </a:rPr>
              <a:t>Ex. 9 et 10 p.247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6232883-58D4-3547-9E9F-3F037C919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62" y="2593141"/>
            <a:ext cx="6021238" cy="3306305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64FB6001-D5B0-8C4D-8A7F-D60AB925C7E9}"/>
              </a:ext>
            </a:extLst>
          </p:cNvPr>
          <p:cNvSpPr txBox="1"/>
          <p:nvPr/>
        </p:nvSpPr>
        <p:spPr>
          <a:xfrm>
            <a:off x="6482611" y="1779914"/>
            <a:ext cx="4653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41A5"/>
                </a:solidFill>
                <a:latin typeface="Century Gothic" panose="020B0502020202020204" pitchFamily="34" charset="0"/>
              </a:rPr>
              <a:t>BONUS : ex.12 p.250 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DBE42F92-1AC8-5C4E-A502-07CC1FB608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7851" y="2593141"/>
            <a:ext cx="5812298" cy="189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8074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759446" y="214116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4</a:t>
              </a: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337A0FAC-3182-214C-B943-160178E51959}"/>
              </a:ext>
            </a:extLst>
          </p:cNvPr>
          <p:cNvGrpSpPr/>
          <p:nvPr/>
        </p:nvGrpSpPr>
        <p:grpSpPr>
          <a:xfrm>
            <a:off x="275928" y="220146"/>
            <a:ext cx="1303528" cy="648830"/>
            <a:chOff x="1778000" y="2070542"/>
            <a:chExt cx="1929892" cy="1111320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A7D46B5C-FBDD-C64B-82CD-A8BB05C5E258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8A3C36FD-8D2A-8743-8181-050EAABE6855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9796C9C8-4CF6-E24A-B7E6-FEB66713B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779" y="1035050"/>
            <a:ext cx="7871424" cy="56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3238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759446" y="214116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4</a:t>
              </a: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337A0FAC-3182-214C-B943-160178E51959}"/>
              </a:ext>
            </a:extLst>
          </p:cNvPr>
          <p:cNvGrpSpPr/>
          <p:nvPr/>
        </p:nvGrpSpPr>
        <p:grpSpPr>
          <a:xfrm>
            <a:off x="275928" y="220146"/>
            <a:ext cx="1303528" cy="648830"/>
            <a:chOff x="1778000" y="2070542"/>
            <a:chExt cx="1929892" cy="1111320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A7D46B5C-FBDD-C64B-82CD-A8BB05C5E258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8A3C36FD-8D2A-8743-8181-050EAABE6855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9796C9C8-4CF6-E24A-B7E6-FEB66713B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65993">
            <a:off x="1682280" y="1170366"/>
            <a:ext cx="5445911" cy="3934201"/>
          </a:xfrm>
          <a:prstGeom prst="rect">
            <a:avLst/>
          </a:prstGeom>
        </p:spPr>
      </p:pic>
      <p:sp>
        <p:nvSpPr>
          <p:cNvPr id="12" name="Rectangle : avec coins arrondis en haut 11">
            <a:extLst>
              <a:ext uri="{FF2B5EF4-FFF2-40B4-BE49-F238E27FC236}">
                <a16:creationId xmlns:a16="http://schemas.microsoft.com/office/drawing/2014/main" id="{FE26C19C-9448-9047-B92E-C61DAD867E86}"/>
              </a:ext>
            </a:extLst>
          </p:cNvPr>
          <p:cNvSpPr/>
          <p:nvPr/>
        </p:nvSpPr>
        <p:spPr>
          <a:xfrm>
            <a:off x="1202267" y="5096251"/>
            <a:ext cx="9533465" cy="1524380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 quel matériel disposez-vous ?</a:t>
            </a:r>
          </a:p>
          <a:p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Comment lire les informations du tableau d’étymologie ?</a:t>
            </a:r>
          </a:p>
          <a:p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Que devez-vous faire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A6C5431-EE4D-5A45-8C6E-46CF7C3D55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5885">
            <a:off x="7513970" y="1114875"/>
            <a:ext cx="3389940" cy="426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7081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759446" y="214116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4</a:t>
              </a: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337A0FAC-3182-214C-B943-160178E51959}"/>
              </a:ext>
            </a:extLst>
          </p:cNvPr>
          <p:cNvGrpSpPr/>
          <p:nvPr/>
        </p:nvGrpSpPr>
        <p:grpSpPr>
          <a:xfrm>
            <a:off x="275928" y="220146"/>
            <a:ext cx="1303528" cy="648830"/>
            <a:chOff x="1778000" y="2070542"/>
            <a:chExt cx="1929892" cy="1111320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A7D46B5C-FBDD-C64B-82CD-A8BB05C5E258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8A3C36FD-8D2A-8743-8181-050EAABE6855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9796C9C8-4CF6-E24A-B7E6-FEB66713B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65993">
            <a:off x="1682280" y="1170366"/>
            <a:ext cx="5445911" cy="393420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A6C5431-EE4D-5A45-8C6E-46CF7C3D55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5885">
            <a:off x="7513970" y="1114875"/>
            <a:ext cx="3389940" cy="4266649"/>
          </a:xfrm>
          <a:prstGeom prst="rect">
            <a:avLst/>
          </a:prstGeom>
        </p:spPr>
      </p:pic>
      <p:sp>
        <p:nvSpPr>
          <p:cNvPr id="13" name="Rectangle : avec coins arrondis en haut 12">
            <a:extLst>
              <a:ext uri="{FF2B5EF4-FFF2-40B4-BE49-F238E27FC236}">
                <a16:creationId xmlns:a16="http://schemas.microsoft.com/office/drawing/2014/main" id="{B3E889DC-B18E-6940-8F15-12E0DFF477F3}"/>
              </a:ext>
            </a:extLst>
          </p:cNvPr>
          <p:cNvSpPr/>
          <p:nvPr/>
        </p:nvSpPr>
        <p:spPr>
          <a:xfrm>
            <a:off x="518489" y="5181539"/>
            <a:ext cx="11155021" cy="1350694"/>
          </a:xfrm>
          <a:prstGeom prst="round2SameRect">
            <a:avLst/>
          </a:prstGeom>
          <a:solidFill>
            <a:srgbClr val="FFF5CE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Lors de cette mission, vous allez identifier la nature des différents triangles et en découvrir la définition et un tracé. Vous allez aussi découvrir un nouveau quadrilatère.</a:t>
            </a:r>
          </a:p>
        </p:txBody>
      </p:sp>
    </p:spTree>
    <p:extLst>
      <p:ext uri="{BB962C8B-B14F-4D97-AF65-F5344CB8AC3E}">
        <p14:creationId xmlns:p14="http://schemas.microsoft.com/office/powerpoint/2010/main" val="31134068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998079" y="166616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4</a:t>
              </a:r>
            </a:p>
          </p:txBody>
        </p:sp>
      </p:grpSp>
      <p:sp>
        <p:nvSpPr>
          <p:cNvPr id="14" name="Rectangle : avec coins arrondis en haut 13">
            <a:extLst>
              <a:ext uri="{FF2B5EF4-FFF2-40B4-BE49-F238E27FC236}">
                <a16:creationId xmlns:a16="http://schemas.microsoft.com/office/drawing/2014/main" id="{AF7E49FA-86D3-2544-8AF4-1DDEE2EC2B15}"/>
              </a:ext>
            </a:extLst>
          </p:cNvPr>
          <p:cNvSpPr/>
          <p:nvPr/>
        </p:nvSpPr>
        <p:spPr>
          <a:xfrm>
            <a:off x="348287" y="2030150"/>
            <a:ext cx="11623993" cy="3660033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MISE EN COMMUN</a:t>
            </a:r>
          </a:p>
        </p:txBody>
      </p:sp>
    </p:spTree>
    <p:extLst>
      <p:ext uri="{BB962C8B-B14F-4D97-AF65-F5344CB8AC3E}">
        <p14:creationId xmlns:p14="http://schemas.microsoft.com/office/powerpoint/2010/main" val="36074527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25712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998079" y="166616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4</a:t>
              </a: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E26F6F2C-2C7B-4141-BA95-D64E66E0BD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88" b="27484"/>
          <a:stretch/>
        </p:blipFill>
        <p:spPr>
          <a:xfrm>
            <a:off x="3095229" y="954459"/>
            <a:ext cx="6323091" cy="576025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23E8B75-F6A1-1C4F-A286-B56E60E36C0F}"/>
              </a:ext>
            </a:extLst>
          </p:cNvPr>
          <p:cNvSpPr txBox="1"/>
          <p:nvPr/>
        </p:nvSpPr>
        <p:spPr>
          <a:xfrm>
            <a:off x="2122170" y="1028949"/>
            <a:ext cx="1303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1.</a:t>
            </a:r>
          </a:p>
        </p:txBody>
      </p:sp>
    </p:spTree>
    <p:extLst>
      <p:ext uri="{BB962C8B-B14F-4D97-AF65-F5344CB8AC3E}">
        <p14:creationId xmlns:p14="http://schemas.microsoft.com/office/powerpoint/2010/main" val="9058244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1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E4B6EAE4-301F-EC40-8E2F-3E773BBA3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5254" y="1073150"/>
            <a:ext cx="7861491" cy="5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2689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25712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998079" y="166616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4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C6BFED62-8BD7-E842-A9FF-14BC76E0D18C}"/>
              </a:ext>
            </a:extLst>
          </p:cNvPr>
          <p:cNvSpPr/>
          <p:nvPr/>
        </p:nvSpPr>
        <p:spPr>
          <a:xfrm>
            <a:off x="228600" y="1165860"/>
            <a:ext cx="11681460" cy="555561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F35A96D-A1A0-D54F-802B-4E166F3F4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560" y="1206358"/>
            <a:ext cx="7539446" cy="82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486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25712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998079" y="166616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4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C6BFED62-8BD7-E842-A9FF-14BC76E0D18C}"/>
              </a:ext>
            </a:extLst>
          </p:cNvPr>
          <p:cNvSpPr/>
          <p:nvPr/>
        </p:nvSpPr>
        <p:spPr>
          <a:xfrm>
            <a:off x="228600" y="1165860"/>
            <a:ext cx="11681460" cy="555561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dirty="0">
                <a:solidFill>
                  <a:srgbClr val="C00000"/>
                </a:solidFill>
                <a:latin typeface="Century Gothic" panose="020B0502020202020204" pitchFamily="34" charset="0"/>
              </a:rPr>
              <a:t>Pour classer les triangles dans le tableau, j’ai</a:t>
            </a:r>
          </a:p>
          <a:p>
            <a:endParaRPr lang="fr-FR" sz="2400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endParaRPr lang="fr-FR" sz="2400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endParaRPr lang="fr-FR" sz="2400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r>
              <a:rPr lang="fr-FR" sz="2400" dirty="0">
                <a:solidFill>
                  <a:srgbClr val="C00000"/>
                </a:solidFill>
                <a:latin typeface="Century Gothic" panose="020B0502020202020204" pitchFamily="34" charset="0"/>
              </a:rPr>
              <a:t>J’ai trouvé une définition pour chaque catégorie de triangle :</a:t>
            </a:r>
          </a:p>
          <a:p>
            <a:endParaRPr lang="fr-FR" sz="2400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endParaRPr lang="fr-FR" sz="2400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endParaRPr lang="fr-FR" sz="2400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endParaRPr lang="fr-FR" sz="2400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endParaRPr lang="fr-FR" sz="2400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r>
              <a:rPr lang="fr-FR" sz="2400" dirty="0">
                <a:solidFill>
                  <a:srgbClr val="C00000"/>
                </a:solidFill>
                <a:latin typeface="Century Gothic" panose="020B0502020202020204" pitchFamily="34" charset="0"/>
              </a:rPr>
              <a:t>Le quadrilatère ABCD que tu viens de tracer s’appelle un losange, donne sa définition :</a:t>
            </a:r>
          </a:p>
          <a:p>
            <a:endParaRPr lang="fr-FR" sz="2400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endParaRPr lang="fr-FR" sz="2400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495963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25712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998079" y="166616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4</a:t>
              </a:r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E898A8C3-39E3-E942-BEB5-A654FC447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7918" y="1028949"/>
            <a:ext cx="5596164" cy="5633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9390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622493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-626839" y="988282"/>
            <a:ext cx="3934923" cy="1480907"/>
            <a:chOff x="-14268451" y="7719063"/>
            <a:chExt cx="10001397" cy="1040870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-12129934" y="7798785"/>
              <a:ext cx="5468839" cy="96114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-14268451" y="7719063"/>
              <a:ext cx="10001397" cy="1016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fr-FR" sz="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endParaRPr>
            </a:p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</a:t>
              </a:r>
            </a:p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planes </a:t>
              </a:r>
            </a:p>
            <a:p>
              <a:pPr algn="ctr"/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Mémo 4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67E6ACEE-4EB4-8E47-B026-E4D9C2DDF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2443" y="0"/>
            <a:ext cx="97130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3922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Picture 4" descr="Tandem - Manuel CM1 et CM2 - Livre de l&amp;#39;élève - 9782091242675 | Éditions  Nathan">
            <a:extLst>
              <a:ext uri="{FF2B5EF4-FFF2-40B4-BE49-F238E27FC236}">
                <a16:creationId xmlns:a16="http://schemas.microsoft.com/office/drawing/2014/main" id="{E1BA14C0-4279-BA4A-B32B-D47E1A612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3"/>
          <a:stretch/>
        </p:blipFill>
        <p:spPr bwMode="auto">
          <a:xfrm>
            <a:off x="0" y="0"/>
            <a:ext cx="9170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85D0C83-DD5F-C14A-A809-5B6FC673F512}"/>
              </a:ext>
            </a:extLst>
          </p:cNvPr>
          <p:cNvSpPr/>
          <p:nvPr/>
        </p:nvSpPr>
        <p:spPr>
          <a:xfrm>
            <a:off x="6317143" y="1325880"/>
            <a:ext cx="4368800" cy="4206240"/>
          </a:xfrm>
          <a:prstGeom prst="ellipse">
            <a:avLst/>
          </a:prstGeom>
          <a:solidFill>
            <a:srgbClr val="FEFC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DF8AC4D-5517-8243-9BA0-FA06D36F5674}"/>
              </a:ext>
            </a:extLst>
          </p:cNvPr>
          <p:cNvSpPr txBox="1"/>
          <p:nvPr/>
        </p:nvSpPr>
        <p:spPr>
          <a:xfrm>
            <a:off x="6121463" y="2192443"/>
            <a:ext cx="47601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solidFill>
                  <a:srgbClr val="FF41A5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Période 4</a:t>
            </a:r>
          </a:p>
          <a:p>
            <a:pPr algn="ctr"/>
            <a:r>
              <a:rPr lang="fr-FR" sz="5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Semaine 4</a:t>
            </a:r>
          </a:p>
          <a:p>
            <a:pPr algn="ctr"/>
            <a:r>
              <a:rPr lang="fr-FR" sz="5400" b="1" dirty="0">
                <a:solidFill>
                  <a:srgbClr val="E7C6DB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Jour 4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2B39E-026C-B24E-A11C-8C8DD82AF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236676015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154984" y="1568610"/>
            <a:ext cx="11529016" cy="4366234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3200" dirty="0">
              <a:latin typeface="Century Gothic" panose="020B0502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5FD9B8-15BF-4B41-9988-4A6984BF2714}"/>
              </a:ext>
            </a:extLst>
          </p:cNvPr>
          <p:cNvSpPr txBox="1"/>
          <p:nvPr/>
        </p:nvSpPr>
        <p:spPr>
          <a:xfrm>
            <a:off x="6509" y="243575"/>
            <a:ext cx="12192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Programme de la séance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48109" y="1722619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888601" y="172261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1"/>
              <a:ext cx="14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95F5FEC1-5BE8-414A-9693-E32947202194}"/>
              </a:ext>
            </a:extLst>
          </p:cNvPr>
          <p:cNvCxnSpPr>
            <a:cxnSpLocks/>
          </p:cNvCxnSpPr>
          <p:nvPr/>
        </p:nvCxnSpPr>
        <p:spPr>
          <a:xfrm>
            <a:off x="154984" y="3986220"/>
            <a:ext cx="11529016" cy="3390"/>
          </a:xfrm>
          <a:prstGeom prst="line">
            <a:avLst/>
          </a:prstGeom>
          <a:ln w="50800">
            <a:solidFill>
              <a:srgbClr val="C3A7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C5205C0A-B1EE-2C49-9218-8D834336F3C9}"/>
              </a:ext>
            </a:extLst>
          </p:cNvPr>
          <p:cNvSpPr txBox="1"/>
          <p:nvPr/>
        </p:nvSpPr>
        <p:spPr>
          <a:xfrm>
            <a:off x="219626" y="3014347"/>
            <a:ext cx="11292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Nombres décimaux : </a:t>
            </a:r>
            <a:r>
              <a:rPr lang="fr-FR" sz="2400" dirty="0">
                <a:solidFill>
                  <a:srgbClr val="374997"/>
                </a:solidFill>
                <a:latin typeface="Century Gothic" panose="020B0502020202020204" pitchFamily="34" charset="0"/>
              </a:rPr>
              <a:t>synthèse, retour sur la situation de référence</a:t>
            </a:r>
            <a:endParaRPr lang="fr-FR" sz="2400" dirty="0">
              <a:solidFill>
                <a:srgbClr val="374997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5838D37-7F01-794B-B2E3-BE04D7EFC945}"/>
              </a:ext>
            </a:extLst>
          </p:cNvPr>
          <p:cNvSpPr txBox="1"/>
          <p:nvPr/>
        </p:nvSpPr>
        <p:spPr>
          <a:xfrm>
            <a:off x="6272454" y="4279240"/>
            <a:ext cx="54411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Figures planes : </a:t>
            </a:r>
            <a:r>
              <a:rPr lang="fr-FR" sz="2400" dirty="0">
                <a:solidFill>
                  <a:srgbClr val="374997"/>
                </a:solidFill>
                <a:latin typeface="Century Gothic" panose="020B0502020202020204" pitchFamily="34" charset="0"/>
              </a:rPr>
              <a:t>entraînement mission 4</a:t>
            </a:r>
            <a:endParaRPr lang="fr-FR" sz="2400" b="1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B79B449E-D45D-6E4D-9367-76EFF2446E13}"/>
              </a:ext>
            </a:extLst>
          </p:cNvPr>
          <p:cNvCxnSpPr>
            <a:cxnSpLocks/>
          </p:cNvCxnSpPr>
          <p:nvPr/>
        </p:nvCxnSpPr>
        <p:spPr>
          <a:xfrm>
            <a:off x="5919547" y="3986220"/>
            <a:ext cx="0" cy="1948624"/>
          </a:xfrm>
          <a:prstGeom prst="line">
            <a:avLst/>
          </a:prstGeom>
          <a:ln w="50800">
            <a:solidFill>
              <a:srgbClr val="C3A7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EF5FBFA7-1C79-F242-A63B-04DD86B888CC}"/>
              </a:ext>
            </a:extLst>
          </p:cNvPr>
          <p:cNvSpPr txBox="1"/>
          <p:nvPr/>
        </p:nvSpPr>
        <p:spPr>
          <a:xfrm>
            <a:off x="510675" y="4318062"/>
            <a:ext cx="54411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Figures planes : </a:t>
            </a:r>
            <a:r>
              <a:rPr lang="fr-FR" sz="2400" dirty="0">
                <a:solidFill>
                  <a:srgbClr val="374997"/>
                </a:solidFill>
                <a:latin typeface="Century Gothic" panose="020B0502020202020204" pitchFamily="34" charset="0"/>
              </a:rPr>
              <a:t>entraînement mission 2</a:t>
            </a:r>
            <a:endParaRPr lang="fr-FR" sz="2400" b="1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93095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154984" y="1568610"/>
            <a:ext cx="11529016" cy="4366234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3200" dirty="0">
              <a:latin typeface="Century Gothic" panose="020B0502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5FD9B8-15BF-4B41-9988-4A6984BF2714}"/>
              </a:ext>
            </a:extLst>
          </p:cNvPr>
          <p:cNvSpPr txBox="1"/>
          <p:nvPr/>
        </p:nvSpPr>
        <p:spPr>
          <a:xfrm>
            <a:off x="6509" y="243575"/>
            <a:ext cx="12192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Programme de la séance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48109" y="1722619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888601" y="172261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1"/>
              <a:ext cx="14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95F5FEC1-5BE8-414A-9693-E32947202194}"/>
              </a:ext>
            </a:extLst>
          </p:cNvPr>
          <p:cNvCxnSpPr>
            <a:cxnSpLocks/>
          </p:cNvCxnSpPr>
          <p:nvPr/>
        </p:nvCxnSpPr>
        <p:spPr>
          <a:xfrm>
            <a:off x="154984" y="3986220"/>
            <a:ext cx="11529016" cy="3390"/>
          </a:xfrm>
          <a:prstGeom prst="line">
            <a:avLst/>
          </a:prstGeom>
          <a:ln w="50800">
            <a:solidFill>
              <a:srgbClr val="C3A7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C5205C0A-B1EE-2C49-9218-8D834336F3C9}"/>
              </a:ext>
            </a:extLst>
          </p:cNvPr>
          <p:cNvSpPr txBox="1"/>
          <p:nvPr/>
        </p:nvSpPr>
        <p:spPr>
          <a:xfrm>
            <a:off x="219626" y="3014347"/>
            <a:ext cx="11292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374997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Nombres décimaux : </a:t>
            </a:r>
            <a:r>
              <a:rPr lang="fr-FR" sz="2400" dirty="0">
                <a:solidFill>
                  <a:srgbClr val="374997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synthèse, retour sur la situation de référence</a:t>
            </a:r>
            <a:endParaRPr lang="fr-FR" sz="2400" dirty="0">
              <a:solidFill>
                <a:srgbClr val="374997"/>
              </a:solidFill>
              <a:highlight>
                <a:srgbClr val="FFFF00"/>
              </a:highlight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5838D37-7F01-794B-B2E3-BE04D7EFC945}"/>
              </a:ext>
            </a:extLst>
          </p:cNvPr>
          <p:cNvSpPr txBox="1"/>
          <p:nvPr/>
        </p:nvSpPr>
        <p:spPr>
          <a:xfrm>
            <a:off x="6272454" y="4279240"/>
            <a:ext cx="54411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Figures planes : </a:t>
            </a:r>
            <a:r>
              <a:rPr lang="fr-FR" sz="2400" dirty="0">
                <a:solidFill>
                  <a:srgbClr val="374997"/>
                </a:solidFill>
                <a:latin typeface="Century Gothic" panose="020B0502020202020204" pitchFamily="34" charset="0"/>
              </a:rPr>
              <a:t>entraînement mission 4</a:t>
            </a:r>
            <a:endParaRPr lang="fr-FR" sz="2400" b="1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B79B449E-D45D-6E4D-9367-76EFF2446E13}"/>
              </a:ext>
            </a:extLst>
          </p:cNvPr>
          <p:cNvCxnSpPr>
            <a:cxnSpLocks/>
          </p:cNvCxnSpPr>
          <p:nvPr/>
        </p:nvCxnSpPr>
        <p:spPr>
          <a:xfrm>
            <a:off x="5919547" y="3986220"/>
            <a:ext cx="0" cy="1948624"/>
          </a:xfrm>
          <a:prstGeom prst="line">
            <a:avLst/>
          </a:prstGeom>
          <a:ln w="50800">
            <a:solidFill>
              <a:srgbClr val="C3A7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EF5FBFA7-1C79-F242-A63B-04DD86B888CC}"/>
              </a:ext>
            </a:extLst>
          </p:cNvPr>
          <p:cNvSpPr txBox="1"/>
          <p:nvPr/>
        </p:nvSpPr>
        <p:spPr>
          <a:xfrm>
            <a:off x="510675" y="4318062"/>
            <a:ext cx="54411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Figures planes : </a:t>
            </a:r>
            <a:r>
              <a:rPr lang="fr-FR" sz="2400" dirty="0">
                <a:solidFill>
                  <a:srgbClr val="374997"/>
                </a:solidFill>
                <a:latin typeface="Century Gothic" panose="020B0502020202020204" pitchFamily="34" charset="0"/>
              </a:rPr>
              <a:t>entraînement mission 2</a:t>
            </a:r>
            <a:endParaRPr lang="fr-FR" sz="2400" b="1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2114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86C4D2E8-2620-D344-9582-8D05F38A21C5}"/>
              </a:ext>
            </a:extLst>
          </p:cNvPr>
          <p:cNvSpPr/>
          <p:nvPr/>
        </p:nvSpPr>
        <p:spPr>
          <a:xfrm>
            <a:off x="313864" y="257588"/>
            <a:ext cx="1929892" cy="78782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7640F19-410A-8E46-B507-B0DD27951509}"/>
              </a:ext>
            </a:extLst>
          </p:cNvPr>
          <p:cNvSpPr txBox="1"/>
          <p:nvPr/>
        </p:nvSpPr>
        <p:spPr>
          <a:xfrm>
            <a:off x="465286" y="420803"/>
            <a:ext cx="1929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CM1-CM2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1394F06-8A54-C64B-8194-5018B402C480}"/>
              </a:ext>
            </a:extLst>
          </p:cNvPr>
          <p:cNvSpPr/>
          <p:nvPr/>
        </p:nvSpPr>
        <p:spPr>
          <a:xfrm>
            <a:off x="2557620" y="257588"/>
            <a:ext cx="9169094" cy="78782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Nombres décimaux : synthèse</a:t>
            </a:r>
            <a:endParaRPr lang="fr-FR" sz="28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B2C6C6C7-A6A9-9346-BC73-5E6F84434B49}"/>
              </a:ext>
            </a:extLst>
          </p:cNvPr>
          <p:cNvSpPr/>
          <p:nvPr/>
        </p:nvSpPr>
        <p:spPr>
          <a:xfrm>
            <a:off x="313864" y="1210017"/>
            <a:ext cx="11412850" cy="54184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BC1F79F-67EB-F64A-A8C4-5D3863D6107E}"/>
              </a:ext>
            </a:extLst>
          </p:cNvPr>
          <p:cNvSpPr txBox="1"/>
          <p:nvPr/>
        </p:nvSpPr>
        <p:spPr>
          <a:xfrm>
            <a:off x="993598" y="1286792"/>
            <a:ext cx="9770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>
                <a:solidFill>
                  <a:srgbClr val="C00000"/>
                </a:solidFill>
                <a:latin typeface="Century Gothic" panose="020B0502020202020204" pitchFamily="34" charset="0"/>
              </a:rPr>
              <a:t>Qu’est-ce qu’un nombre décimal ?</a:t>
            </a:r>
          </a:p>
        </p:txBody>
      </p:sp>
    </p:spTree>
    <p:extLst>
      <p:ext uri="{BB962C8B-B14F-4D97-AF65-F5344CB8AC3E}">
        <p14:creationId xmlns:p14="http://schemas.microsoft.com/office/powerpoint/2010/main" val="121066611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86C4D2E8-2620-D344-9582-8D05F38A21C5}"/>
              </a:ext>
            </a:extLst>
          </p:cNvPr>
          <p:cNvSpPr/>
          <p:nvPr/>
        </p:nvSpPr>
        <p:spPr>
          <a:xfrm>
            <a:off x="313864" y="257588"/>
            <a:ext cx="1929892" cy="78782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7640F19-410A-8E46-B507-B0DD27951509}"/>
              </a:ext>
            </a:extLst>
          </p:cNvPr>
          <p:cNvSpPr txBox="1"/>
          <p:nvPr/>
        </p:nvSpPr>
        <p:spPr>
          <a:xfrm>
            <a:off x="465286" y="420803"/>
            <a:ext cx="1929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CM1-CM2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1394F06-8A54-C64B-8194-5018B402C480}"/>
              </a:ext>
            </a:extLst>
          </p:cNvPr>
          <p:cNvSpPr/>
          <p:nvPr/>
        </p:nvSpPr>
        <p:spPr>
          <a:xfrm>
            <a:off x="2557620" y="257588"/>
            <a:ext cx="9169094" cy="78782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Nombres décimaux : synthèse</a:t>
            </a:r>
            <a:endParaRPr lang="fr-FR" sz="28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B2C6C6C7-A6A9-9346-BC73-5E6F84434B49}"/>
              </a:ext>
            </a:extLst>
          </p:cNvPr>
          <p:cNvSpPr/>
          <p:nvPr/>
        </p:nvSpPr>
        <p:spPr>
          <a:xfrm>
            <a:off x="313864" y="1210017"/>
            <a:ext cx="11412850" cy="54184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BC1F79F-67EB-F64A-A8C4-5D3863D6107E}"/>
              </a:ext>
            </a:extLst>
          </p:cNvPr>
          <p:cNvSpPr txBox="1"/>
          <p:nvPr/>
        </p:nvSpPr>
        <p:spPr>
          <a:xfrm>
            <a:off x="993598" y="1286792"/>
            <a:ext cx="9770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>
                <a:solidFill>
                  <a:srgbClr val="C00000"/>
                </a:solidFill>
                <a:latin typeface="Century Gothic" panose="020B0502020202020204" pitchFamily="34" charset="0"/>
              </a:rPr>
              <a:t>Qu’est-ce qu’un nombre décimal ?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AABE905-1E42-D942-A7D5-D3C409442104}"/>
              </a:ext>
            </a:extLst>
          </p:cNvPr>
          <p:cNvSpPr txBox="1"/>
          <p:nvPr/>
        </p:nvSpPr>
        <p:spPr>
          <a:xfrm>
            <a:off x="1134868" y="1913057"/>
            <a:ext cx="97708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Un nombre décimal est un nombre qui peut s’écrire sous la forme d’une fraction décimale.</a:t>
            </a:r>
          </a:p>
        </p:txBody>
      </p:sp>
    </p:spTree>
    <p:extLst>
      <p:ext uri="{BB962C8B-B14F-4D97-AF65-F5344CB8AC3E}">
        <p14:creationId xmlns:p14="http://schemas.microsoft.com/office/powerpoint/2010/main" val="83932137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86C4D2E8-2620-D344-9582-8D05F38A21C5}"/>
              </a:ext>
            </a:extLst>
          </p:cNvPr>
          <p:cNvSpPr/>
          <p:nvPr/>
        </p:nvSpPr>
        <p:spPr>
          <a:xfrm>
            <a:off x="313864" y="257588"/>
            <a:ext cx="1929892" cy="78782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7640F19-410A-8E46-B507-B0DD27951509}"/>
              </a:ext>
            </a:extLst>
          </p:cNvPr>
          <p:cNvSpPr txBox="1"/>
          <p:nvPr/>
        </p:nvSpPr>
        <p:spPr>
          <a:xfrm>
            <a:off x="465286" y="420803"/>
            <a:ext cx="1929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CM1-CM2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1394F06-8A54-C64B-8194-5018B402C480}"/>
              </a:ext>
            </a:extLst>
          </p:cNvPr>
          <p:cNvSpPr/>
          <p:nvPr/>
        </p:nvSpPr>
        <p:spPr>
          <a:xfrm>
            <a:off x="2557620" y="257588"/>
            <a:ext cx="9169094" cy="78782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Nombres décimaux : synthèse</a:t>
            </a:r>
            <a:endParaRPr lang="fr-FR" sz="28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B2C6C6C7-A6A9-9346-BC73-5E6F84434B49}"/>
              </a:ext>
            </a:extLst>
          </p:cNvPr>
          <p:cNvSpPr/>
          <p:nvPr/>
        </p:nvSpPr>
        <p:spPr>
          <a:xfrm>
            <a:off x="313864" y="1210017"/>
            <a:ext cx="11412850" cy="54184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BC1F79F-67EB-F64A-A8C4-5D3863D6107E}"/>
              </a:ext>
            </a:extLst>
          </p:cNvPr>
          <p:cNvSpPr txBox="1"/>
          <p:nvPr/>
        </p:nvSpPr>
        <p:spPr>
          <a:xfrm>
            <a:off x="993598" y="1286792"/>
            <a:ext cx="9770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>
                <a:solidFill>
                  <a:srgbClr val="C00000"/>
                </a:solidFill>
                <a:latin typeface="Century Gothic" panose="020B0502020202020204" pitchFamily="34" charset="0"/>
              </a:rPr>
              <a:t>Qu’est-ce qu’un nombre décimal ?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AABE905-1E42-D942-A7D5-D3C409442104}"/>
              </a:ext>
            </a:extLst>
          </p:cNvPr>
          <p:cNvSpPr txBox="1"/>
          <p:nvPr/>
        </p:nvSpPr>
        <p:spPr>
          <a:xfrm>
            <a:off x="1134868" y="1913057"/>
            <a:ext cx="97708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Un nombre décimal est un nombre qui peut s’écrire sous la forme d’une fraction décimale.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C945A58-E95E-E64F-AD06-0F366B1F9F84}"/>
              </a:ext>
            </a:extLst>
          </p:cNvPr>
          <p:cNvSpPr txBox="1"/>
          <p:nvPr/>
        </p:nvSpPr>
        <p:spPr>
          <a:xfrm>
            <a:off x="1545370" y="2858357"/>
            <a:ext cx="9770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On emploie la virgule pour indiquer l’unité.</a:t>
            </a:r>
          </a:p>
        </p:txBody>
      </p:sp>
    </p:spTree>
    <p:extLst>
      <p:ext uri="{BB962C8B-B14F-4D97-AF65-F5344CB8AC3E}">
        <p14:creationId xmlns:p14="http://schemas.microsoft.com/office/powerpoint/2010/main" val="67919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1</a:t>
              </a:r>
            </a:p>
          </p:txBody>
        </p:sp>
      </p:grpSp>
      <p:sp>
        <p:nvSpPr>
          <p:cNvPr id="11" name="Rectangle : avec coins arrondis en haut 10">
            <a:extLst>
              <a:ext uri="{FF2B5EF4-FFF2-40B4-BE49-F238E27FC236}">
                <a16:creationId xmlns:a16="http://schemas.microsoft.com/office/drawing/2014/main" id="{32CD5423-707E-9A41-A0CB-44C87B64AA64}"/>
              </a:ext>
            </a:extLst>
          </p:cNvPr>
          <p:cNvSpPr/>
          <p:nvPr/>
        </p:nvSpPr>
        <p:spPr>
          <a:xfrm>
            <a:off x="750141" y="4908320"/>
            <a:ext cx="6620399" cy="1746214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chemeClr val="bg1"/>
                </a:solidFill>
                <a:latin typeface="Century Gothic" panose="020B0502020202020204" pitchFamily="34" charset="0"/>
              </a:rPr>
              <a:t>De quel matériel disposez-vous ?</a:t>
            </a:r>
          </a:p>
          <a:p>
            <a:endParaRPr lang="fr-FR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fr-FR" b="1" dirty="0">
                <a:solidFill>
                  <a:schemeClr val="bg1"/>
                </a:solidFill>
                <a:latin typeface="Century Gothic" panose="020B0502020202020204" pitchFamily="34" charset="0"/>
              </a:rPr>
              <a:t>De quoi est constituée la figure ?</a:t>
            </a:r>
          </a:p>
          <a:p>
            <a:endParaRPr lang="fr-FR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fr-FR" b="1" dirty="0">
                <a:solidFill>
                  <a:schemeClr val="bg1"/>
                </a:solidFill>
                <a:latin typeface="Century Gothic" panose="020B0502020202020204" pitchFamily="34" charset="0"/>
              </a:rPr>
              <a:t>À quoi peut servir le cure-dent ? Que devez-vous faire ?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B130DBC5-81A0-DC4E-831F-A11C34630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762" y="1135268"/>
            <a:ext cx="4912627" cy="352962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72FEE28-E258-AB47-B510-6958B4475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0436" y="1135268"/>
            <a:ext cx="5931423" cy="419586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4E1C9F0-AE14-9145-A722-B4D4F9EAB4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28531">
            <a:off x="7927632" y="4891241"/>
            <a:ext cx="317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64491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86C4D2E8-2620-D344-9582-8D05F38A21C5}"/>
              </a:ext>
            </a:extLst>
          </p:cNvPr>
          <p:cNvSpPr/>
          <p:nvPr/>
        </p:nvSpPr>
        <p:spPr>
          <a:xfrm>
            <a:off x="313864" y="257588"/>
            <a:ext cx="1929892" cy="78782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7640F19-410A-8E46-B507-B0DD27951509}"/>
              </a:ext>
            </a:extLst>
          </p:cNvPr>
          <p:cNvSpPr txBox="1"/>
          <p:nvPr/>
        </p:nvSpPr>
        <p:spPr>
          <a:xfrm>
            <a:off x="465286" y="420803"/>
            <a:ext cx="1929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CM1-CM2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1394F06-8A54-C64B-8194-5018B402C480}"/>
              </a:ext>
            </a:extLst>
          </p:cNvPr>
          <p:cNvSpPr/>
          <p:nvPr/>
        </p:nvSpPr>
        <p:spPr>
          <a:xfrm>
            <a:off x="2557620" y="257588"/>
            <a:ext cx="9169094" cy="78782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Nombres décimaux : synthèse</a:t>
            </a:r>
            <a:endParaRPr lang="fr-FR" sz="28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B2C6C6C7-A6A9-9346-BC73-5E6F84434B49}"/>
              </a:ext>
            </a:extLst>
          </p:cNvPr>
          <p:cNvSpPr/>
          <p:nvPr/>
        </p:nvSpPr>
        <p:spPr>
          <a:xfrm>
            <a:off x="313864" y="1210017"/>
            <a:ext cx="11412850" cy="54184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04140964-2093-F340-AA11-120D605A2B93}"/>
                  </a:ext>
                </a:extLst>
              </p:cNvPr>
              <p:cNvSpPr txBox="1"/>
              <p:nvPr/>
            </p:nvSpPr>
            <p:spPr>
              <a:xfrm>
                <a:off x="5259090" y="3607844"/>
                <a:ext cx="16738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𝟒𝟕</m:t>
                      </m:r>
                    </m:oMath>
                  </m:oMathPara>
                </a14:m>
                <a:endParaRPr lang="fr-FR" sz="2400" b="1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04140964-2093-F340-AA11-120D605A2B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9090" y="3607844"/>
                <a:ext cx="1673817" cy="46166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Ellipse 4">
            <a:extLst>
              <a:ext uri="{FF2B5EF4-FFF2-40B4-BE49-F238E27FC236}">
                <a16:creationId xmlns:a16="http://schemas.microsoft.com/office/drawing/2014/main" id="{B2701486-8968-3546-AF4D-18A8BB189A6D}"/>
              </a:ext>
            </a:extLst>
          </p:cNvPr>
          <p:cNvSpPr/>
          <p:nvPr/>
        </p:nvSpPr>
        <p:spPr>
          <a:xfrm>
            <a:off x="5538060" y="3332255"/>
            <a:ext cx="1115878" cy="105001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39CC6BC7-4B27-FD40-9D70-3F458D453AFB}"/>
              </a:ext>
            </a:extLst>
          </p:cNvPr>
          <p:cNvCxnSpPr>
            <a:cxnSpLocks/>
          </p:cNvCxnSpPr>
          <p:nvPr/>
        </p:nvCxnSpPr>
        <p:spPr>
          <a:xfrm flipV="1">
            <a:off x="6442123" y="2529978"/>
            <a:ext cx="684546" cy="9040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D196E58A-5EB0-EE44-9115-8E0452E5813A}"/>
              </a:ext>
            </a:extLst>
          </p:cNvPr>
          <p:cNvCxnSpPr>
            <a:cxnSpLocks/>
          </p:cNvCxnSpPr>
          <p:nvPr/>
        </p:nvCxnSpPr>
        <p:spPr>
          <a:xfrm flipH="1" flipV="1">
            <a:off x="4277532" y="3062575"/>
            <a:ext cx="1296685" cy="60192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54514E5B-A729-354A-9D3A-1B6F752A09C9}"/>
              </a:ext>
            </a:extLst>
          </p:cNvPr>
          <p:cNvCxnSpPr>
            <a:cxnSpLocks/>
          </p:cNvCxnSpPr>
          <p:nvPr/>
        </p:nvCxnSpPr>
        <p:spPr>
          <a:xfrm flipH="1">
            <a:off x="4530333" y="4091554"/>
            <a:ext cx="1059382" cy="38745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EB110F3F-1F46-CD47-8A02-DF20655489A6}"/>
              </a:ext>
            </a:extLst>
          </p:cNvPr>
          <p:cNvCxnSpPr>
            <a:cxnSpLocks/>
          </p:cNvCxnSpPr>
          <p:nvPr/>
        </p:nvCxnSpPr>
        <p:spPr>
          <a:xfrm flipH="1">
            <a:off x="5444730" y="4334883"/>
            <a:ext cx="434290" cy="106086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FA444086-D39F-9741-B41D-E9CA3566A439}"/>
              </a:ext>
            </a:extLst>
          </p:cNvPr>
          <p:cNvCxnSpPr>
            <a:cxnSpLocks/>
          </p:cNvCxnSpPr>
          <p:nvPr/>
        </p:nvCxnSpPr>
        <p:spPr>
          <a:xfrm>
            <a:off x="6312982" y="4334883"/>
            <a:ext cx="813687" cy="13131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1AF51841-7A62-DB47-807B-E58F3A214E43}"/>
              </a:ext>
            </a:extLst>
          </p:cNvPr>
          <p:cNvCxnSpPr>
            <a:cxnSpLocks/>
          </p:cNvCxnSpPr>
          <p:nvPr/>
        </p:nvCxnSpPr>
        <p:spPr>
          <a:xfrm flipV="1">
            <a:off x="6653938" y="3314424"/>
            <a:ext cx="1182830" cy="43357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A06A3FF1-4B48-F240-8CAD-DE47DF765177}"/>
              </a:ext>
            </a:extLst>
          </p:cNvPr>
          <p:cNvCxnSpPr>
            <a:cxnSpLocks/>
          </p:cNvCxnSpPr>
          <p:nvPr/>
        </p:nvCxnSpPr>
        <p:spPr>
          <a:xfrm>
            <a:off x="6592279" y="4098835"/>
            <a:ext cx="1053888" cy="2587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C443E433-154E-014B-AFB0-06A02F173D67}"/>
              </a:ext>
            </a:extLst>
          </p:cNvPr>
          <p:cNvSpPr txBox="1"/>
          <p:nvPr/>
        </p:nvSpPr>
        <p:spPr>
          <a:xfrm>
            <a:off x="751114" y="1286792"/>
            <a:ext cx="108421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i="1" dirty="0">
                <a:solidFill>
                  <a:srgbClr val="C00000"/>
                </a:solidFill>
                <a:latin typeface="Century Gothic" panose="020B0502020202020204" pitchFamily="34" charset="0"/>
              </a:rPr>
              <a:t>Pouvez-vous m’indiquer l’écriture fractionnaire de ce nombre décimal ?</a:t>
            </a:r>
          </a:p>
        </p:txBody>
      </p:sp>
    </p:spTree>
    <p:extLst>
      <p:ext uri="{BB962C8B-B14F-4D97-AF65-F5344CB8AC3E}">
        <p14:creationId xmlns:p14="http://schemas.microsoft.com/office/powerpoint/2010/main" val="14964788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86C4D2E8-2620-D344-9582-8D05F38A21C5}"/>
              </a:ext>
            </a:extLst>
          </p:cNvPr>
          <p:cNvSpPr/>
          <p:nvPr/>
        </p:nvSpPr>
        <p:spPr>
          <a:xfrm>
            <a:off x="313864" y="257588"/>
            <a:ext cx="1929892" cy="78782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7640F19-410A-8E46-B507-B0DD27951509}"/>
              </a:ext>
            </a:extLst>
          </p:cNvPr>
          <p:cNvSpPr txBox="1"/>
          <p:nvPr/>
        </p:nvSpPr>
        <p:spPr>
          <a:xfrm>
            <a:off x="465286" y="420803"/>
            <a:ext cx="1929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CM1-CM2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1394F06-8A54-C64B-8194-5018B402C480}"/>
              </a:ext>
            </a:extLst>
          </p:cNvPr>
          <p:cNvSpPr/>
          <p:nvPr/>
        </p:nvSpPr>
        <p:spPr>
          <a:xfrm>
            <a:off x="2557620" y="257588"/>
            <a:ext cx="9169094" cy="78782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Nombres décimaux : synthèse</a:t>
            </a:r>
            <a:endParaRPr lang="fr-FR" sz="28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B2C6C6C7-A6A9-9346-BC73-5E6F84434B49}"/>
              </a:ext>
            </a:extLst>
          </p:cNvPr>
          <p:cNvSpPr/>
          <p:nvPr/>
        </p:nvSpPr>
        <p:spPr>
          <a:xfrm>
            <a:off x="313864" y="1210017"/>
            <a:ext cx="11412850" cy="54184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04140964-2093-F340-AA11-120D605A2B93}"/>
                  </a:ext>
                </a:extLst>
              </p:cNvPr>
              <p:cNvSpPr txBox="1"/>
              <p:nvPr/>
            </p:nvSpPr>
            <p:spPr>
              <a:xfrm>
                <a:off x="6592279" y="1683918"/>
                <a:ext cx="1673817" cy="79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400" b="1" i="1" smtClean="0">
                              <a:latin typeface="Cambria Math" panose="02040503050406030204" pitchFamily="18" charset="0"/>
                            </a:rPr>
                            <m:t>𝟐𝟒𝟕</m:t>
                          </m:r>
                        </m:num>
                        <m:den>
                          <m:r>
                            <a:rPr lang="fr-FR" sz="2400" b="1" i="1" smtClean="0"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fr-FR" sz="2400" b="1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04140964-2093-F340-AA11-120D605A2B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2279" y="1683918"/>
                <a:ext cx="1673817" cy="791307"/>
              </a:xfrm>
              <a:prstGeom prst="rect">
                <a:avLst/>
              </a:prstGeom>
              <a:blipFill>
                <a:blip r:embed="rId2"/>
                <a:stretch>
                  <a:fillRect b="-634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Ellipse 4">
            <a:extLst>
              <a:ext uri="{FF2B5EF4-FFF2-40B4-BE49-F238E27FC236}">
                <a16:creationId xmlns:a16="http://schemas.microsoft.com/office/drawing/2014/main" id="{B2701486-8968-3546-AF4D-18A8BB189A6D}"/>
              </a:ext>
            </a:extLst>
          </p:cNvPr>
          <p:cNvSpPr/>
          <p:nvPr/>
        </p:nvSpPr>
        <p:spPr>
          <a:xfrm>
            <a:off x="5538060" y="3332255"/>
            <a:ext cx="1115878" cy="105001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39CC6BC7-4B27-FD40-9D70-3F458D453AFB}"/>
              </a:ext>
            </a:extLst>
          </p:cNvPr>
          <p:cNvCxnSpPr>
            <a:cxnSpLocks/>
          </p:cNvCxnSpPr>
          <p:nvPr/>
        </p:nvCxnSpPr>
        <p:spPr>
          <a:xfrm flipV="1">
            <a:off x="6442123" y="2529978"/>
            <a:ext cx="684546" cy="9040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D196E58A-5EB0-EE44-9115-8E0452E5813A}"/>
              </a:ext>
            </a:extLst>
          </p:cNvPr>
          <p:cNvCxnSpPr>
            <a:cxnSpLocks/>
          </p:cNvCxnSpPr>
          <p:nvPr/>
        </p:nvCxnSpPr>
        <p:spPr>
          <a:xfrm flipH="1" flipV="1">
            <a:off x="4277532" y="3062575"/>
            <a:ext cx="1296685" cy="60192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54514E5B-A729-354A-9D3A-1B6F752A09C9}"/>
              </a:ext>
            </a:extLst>
          </p:cNvPr>
          <p:cNvCxnSpPr>
            <a:cxnSpLocks/>
          </p:cNvCxnSpPr>
          <p:nvPr/>
        </p:nvCxnSpPr>
        <p:spPr>
          <a:xfrm flipH="1">
            <a:off x="4530333" y="4091554"/>
            <a:ext cx="1059382" cy="38745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EB110F3F-1F46-CD47-8A02-DF20655489A6}"/>
              </a:ext>
            </a:extLst>
          </p:cNvPr>
          <p:cNvCxnSpPr>
            <a:cxnSpLocks/>
          </p:cNvCxnSpPr>
          <p:nvPr/>
        </p:nvCxnSpPr>
        <p:spPr>
          <a:xfrm flipH="1">
            <a:off x="5444730" y="4334883"/>
            <a:ext cx="434290" cy="106086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FA444086-D39F-9741-B41D-E9CA3566A439}"/>
              </a:ext>
            </a:extLst>
          </p:cNvPr>
          <p:cNvCxnSpPr>
            <a:cxnSpLocks/>
          </p:cNvCxnSpPr>
          <p:nvPr/>
        </p:nvCxnSpPr>
        <p:spPr>
          <a:xfrm>
            <a:off x="6312982" y="4334883"/>
            <a:ext cx="813687" cy="13131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1AF51841-7A62-DB47-807B-E58F3A214E43}"/>
              </a:ext>
            </a:extLst>
          </p:cNvPr>
          <p:cNvCxnSpPr>
            <a:cxnSpLocks/>
          </p:cNvCxnSpPr>
          <p:nvPr/>
        </p:nvCxnSpPr>
        <p:spPr>
          <a:xfrm flipV="1">
            <a:off x="6653938" y="3314424"/>
            <a:ext cx="1182830" cy="43357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A06A3FF1-4B48-F240-8CAD-DE47DF765177}"/>
              </a:ext>
            </a:extLst>
          </p:cNvPr>
          <p:cNvCxnSpPr>
            <a:cxnSpLocks/>
          </p:cNvCxnSpPr>
          <p:nvPr/>
        </p:nvCxnSpPr>
        <p:spPr>
          <a:xfrm>
            <a:off x="6592279" y="4098835"/>
            <a:ext cx="1053888" cy="2587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1B1FE952-816E-4049-877C-3EC89AE7B259}"/>
              </a:ext>
            </a:extLst>
          </p:cNvPr>
          <p:cNvSpPr txBox="1"/>
          <p:nvPr/>
        </p:nvSpPr>
        <p:spPr>
          <a:xfrm>
            <a:off x="751114" y="1286792"/>
            <a:ext cx="108421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i="1" dirty="0">
                <a:solidFill>
                  <a:srgbClr val="C00000"/>
                </a:solidFill>
                <a:latin typeface="Century Gothic" panose="020B0502020202020204" pitchFamily="34" charset="0"/>
              </a:rPr>
              <a:t>Pouvez-vous m’indiquer l’écriture fractionnaire de ce nombre décimal 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E30EA214-1BEA-4B47-99E8-A5BD35B2A307}"/>
                  </a:ext>
                </a:extLst>
              </p:cNvPr>
              <p:cNvSpPr txBox="1"/>
              <p:nvPr/>
            </p:nvSpPr>
            <p:spPr>
              <a:xfrm>
                <a:off x="5259090" y="3607844"/>
                <a:ext cx="16738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𝟒𝟕</m:t>
                      </m:r>
                    </m:oMath>
                  </m:oMathPara>
                </a14:m>
                <a:endParaRPr lang="fr-FR" sz="2400" b="1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E30EA214-1BEA-4B47-99E8-A5BD35B2A3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9090" y="3607844"/>
                <a:ext cx="1673817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9355328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86C4D2E8-2620-D344-9582-8D05F38A21C5}"/>
              </a:ext>
            </a:extLst>
          </p:cNvPr>
          <p:cNvSpPr/>
          <p:nvPr/>
        </p:nvSpPr>
        <p:spPr>
          <a:xfrm>
            <a:off x="313864" y="257588"/>
            <a:ext cx="1929892" cy="78782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7640F19-410A-8E46-B507-B0DD27951509}"/>
              </a:ext>
            </a:extLst>
          </p:cNvPr>
          <p:cNvSpPr txBox="1"/>
          <p:nvPr/>
        </p:nvSpPr>
        <p:spPr>
          <a:xfrm>
            <a:off x="465286" y="420803"/>
            <a:ext cx="1929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CM1-CM2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1394F06-8A54-C64B-8194-5018B402C480}"/>
              </a:ext>
            </a:extLst>
          </p:cNvPr>
          <p:cNvSpPr/>
          <p:nvPr/>
        </p:nvSpPr>
        <p:spPr>
          <a:xfrm>
            <a:off x="2557620" y="257588"/>
            <a:ext cx="9169094" cy="78782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Nombres décimaux : synthèse</a:t>
            </a:r>
            <a:endParaRPr lang="fr-FR" sz="28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B2C6C6C7-A6A9-9346-BC73-5E6F84434B49}"/>
              </a:ext>
            </a:extLst>
          </p:cNvPr>
          <p:cNvSpPr/>
          <p:nvPr/>
        </p:nvSpPr>
        <p:spPr>
          <a:xfrm>
            <a:off x="313864" y="1210017"/>
            <a:ext cx="11412850" cy="54184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04140964-2093-F340-AA11-120D605A2B93}"/>
                  </a:ext>
                </a:extLst>
              </p:cNvPr>
              <p:cNvSpPr txBox="1"/>
              <p:nvPr/>
            </p:nvSpPr>
            <p:spPr>
              <a:xfrm>
                <a:off x="6592279" y="1683918"/>
                <a:ext cx="1673817" cy="79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400" b="1" i="1" smtClean="0">
                              <a:latin typeface="Cambria Math" panose="02040503050406030204" pitchFamily="18" charset="0"/>
                            </a:rPr>
                            <m:t>𝟐𝟒𝟕</m:t>
                          </m:r>
                        </m:num>
                        <m:den>
                          <m:r>
                            <a:rPr lang="fr-FR" sz="2400" b="1" i="1" smtClean="0"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fr-FR" sz="2400" b="1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04140964-2093-F340-AA11-120D605A2B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2279" y="1683918"/>
                <a:ext cx="1673817" cy="791307"/>
              </a:xfrm>
              <a:prstGeom prst="rect">
                <a:avLst/>
              </a:prstGeom>
              <a:blipFill>
                <a:blip r:embed="rId2"/>
                <a:stretch>
                  <a:fillRect b="-634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Ellipse 4">
            <a:extLst>
              <a:ext uri="{FF2B5EF4-FFF2-40B4-BE49-F238E27FC236}">
                <a16:creationId xmlns:a16="http://schemas.microsoft.com/office/drawing/2014/main" id="{B2701486-8968-3546-AF4D-18A8BB189A6D}"/>
              </a:ext>
            </a:extLst>
          </p:cNvPr>
          <p:cNvSpPr/>
          <p:nvPr/>
        </p:nvSpPr>
        <p:spPr>
          <a:xfrm>
            <a:off x="5538060" y="3332255"/>
            <a:ext cx="1115878" cy="105001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39CC6BC7-4B27-FD40-9D70-3F458D453AFB}"/>
              </a:ext>
            </a:extLst>
          </p:cNvPr>
          <p:cNvCxnSpPr>
            <a:cxnSpLocks/>
          </p:cNvCxnSpPr>
          <p:nvPr/>
        </p:nvCxnSpPr>
        <p:spPr>
          <a:xfrm flipV="1">
            <a:off x="6442123" y="2529978"/>
            <a:ext cx="684546" cy="9040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D196E58A-5EB0-EE44-9115-8E0452E5813A}"/>
              </a:ext>
            </a:extLst>
          </p:cNvPr>
          <p:cNvCxnSpPr>
            <a:cxnSpLocks/>
          </p:cNvCxnSpPr>
          <p:nvPr/>
        </p:nvCxnSpPr>
        <p:spPr>
          <a:xfrm flipH="1" flipV="1">
            <a:off x="4277532" y="3062575"/>
            <a:ext cx="1296685" cy="60192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54514E5B-A729-354A-9D3A-1B6F752A09C9}"/>
              </a:ext>
            </a:extLst>
          </p:cNvPr>
          <p:cNvCxnSpPr>
            <a:cxnSpLocks/>
          </p:cNvCxnSpPr>
          <p:nvPr/>
        </p:nvCxnSpPr>
        <p:spPr>
          <a:xfrm flipH="1">
            <a:off x="4530333" y="4091554"/>
            <a:ext cx="1059382" cy="38745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EB110F3F-1F46-CD47-8A02-DF20655489A6}"/>
              </a:ext>
            </a:extLst>
          </p:cNvPr>
          <p:cNvCxnSpPr>
            <a:cxnSpLocks/>
          </p:cNvCxnSpPr>
          <p:nvPr/>
        </p:nvCxnSpPr>
        <p:spPr>
          <a:xfrm flipH="1">
            <a:off x="5444730" y="4334883"/>
            <a:ext cx="434290" cy="106086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FA444086-D39F-9741-B41D-E9CA3566A439}"/>
              </a:ext>
            </a:extLst>
          </p:cNvPr>
          <p:cNvCxnSpPr>
            <a:cxnSpLocks/>
          </p:cNvCxnSpPr>
          <p:nvPr/>
        </p:nvCxnSpPr>
        <p:spPr>
          <a:xfrm>
            <a:off x="6312982" y="4334883"/>
            <a:ext cx="813687" cy="13131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1AF51841-7A62-DB47-807B-E58F3A214E43}"/>
              </a:ext>
            </a:extLst>
          </p:cNvPr>
          <p:cNvCxnSpPr>
            <a:cxnSpLocks/>
          </p:cNvCxnSpPr>
          <p:nvPr/>
        </p:nvCxnSpPr>
        <p:spPr>
          <a:xfrm flipV="1">
            <a:off x="6653938" y="3314424"/>
            <a:ext cx="1182830" cy="43357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A06A3FF1-4B48-F240-8CAD-DE47DF765177}"/>
              </a:ext>
            </a:extLst>
          </p:cNvPr>
          <p:cNvCxnSpPr>
            <a:cxnSpLocks/>
          </p:cNvCxnSpPr>
          <p:nvPr/>
        </p:nvCxnSpPr>
        <p:spPr>
          <a:xfrm>
            <a:off x="6592279" y="4098835"/>
            <a:ext cx="1053888" cy="2587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1B1FE952-816E-4049-877C-3EC89AE7B259}"/>
              </a:ext>
            </a:extLst>
          </p:cNvPr>
          <p:cNvSpPr txBox="1"/>
          <p:nvPr/>
        </p:nvSpPr>
        <p:spPr>
          <a:xfrm>
            <a:off x="751114" y="1286792"/>
            <a:ext cx="108421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i="1" dirty="0">
                <a:solidFill>
                  <a:srgbClr val="C00000"/>
                </a:solidFill>
                <a:latin typeface="Century Gothic" panose="020B0502020202020204" pitchFamily="34" charset="0"/>
              </a:rPr>
              <a:t>Pouvez-vous décomposer ce nombre avec sa partie entière et sa partie décimale 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E30EA214-1BEA-4B47-99E8-A5BD35B2A307}"/>
                  </a:ext>
                </a:extLst>
              </p:cNvPr>
              <p:cNvSpPr txBox="1"/>
              <p:nvPr/>
            </p:nvSpPr>
            <p:spPr>
              <a:xfrm>
                <a:off x="5259090" y="3607844"/>
                <a:ext cx="16738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𝟒𝟕</m:t>
                      </m:r>
                    </m:oMath>
                  </m:oMathPara>
                </a14:m>
                <a:endParaRPr lang="fr-FR" sz="2400" b="1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E30EA214-1BEA-4B47-99E8-A5BD35B2A3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9090" y="3607844"/>
                <a:ext cx="1673817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912380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86C4D2E8-2620-D344-9582-8D05F38A21C5}"/>
              </a:ext>
            </a:extLst>
          </p:cNvPr>
          <p:cNvSpPr/>
          <p:nvPr/>
        </p:nvSpPr>
        <p:spPr>
          <a:xfrm>
            <a:off x="313864" y="257588"/>
            <a:ext cx="1929892" cy="78782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7640F19-410A-8E46-B507-B0DD27951509}"/>
              </a:ext>
            </a:extLst>
          </p:cNvPr>
          <p:cNvSpPr txBox="1"/>
          <p:nvPr/>
        </p:nvSpPr>
        <p:spPr>
          <a:xfrm>
            <a:off x="465286" y="420803"/>
            <a:ext cx="1929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CM1-CM2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1394F06-8A54-C64B-8194-5018B402C480}"/>
              </a:ext>
            </a:extLst>
          </p:cNvPr>
          <p:cNvSpPr/>
          <p:nvPr/>
        </p:nvSpPr>
        <p:spPr>
          <a:xfrm>
            <a:off x="2557620" y="257588"/>
            <a:ext cx="9169094" cy="78782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Nombres décimaux : synthèse</a:t>
            </a:r>
            <a:endParaRPr lang="fr-FR" sz="28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B2C6C6C7-A6A9-9346-BC73-5E6F84434B49}"/>
              </a:ext>
            </a:extLst>
          </p:cNvPr>
          <p:cNvSpPr/>
          <p:nvPr/>
        </p:nvSpPr>
        <p:spPr>
          <a:xfrm>
            <a:off x="313864" y="1210017"/>
            <a:ext cx="11412850" cy="54184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04140964-2093-F340-AA11-120D605A2B93}"/>
                  </a:ext>
                </a:extLst>
              </p:cNvPr>
              <p:cNvSpPr txBox="1"/>
              <p:nvPr/>
            </p:nvSpPr>
            <p:spPr>
              <a:xfrm>
                <a:off x="6592279" y="1683918"/>
                <a:ext cx="1673817" cy="79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400" b="1" i="1" smtClean="0">
                              <a:latin typeface="Cambria Math" panose="02040503050406030204" pitchFamily="18" charset="0"/>
                            </a:rPr>
                            <m:t>𝟐𝟒𝟕</m:t>
                          </m:r>
                        </m:num>
                        <m:den>
                          <m:r>
                            <a:rPr lang="fr-FR" sz="2400" b="1" i="1" smtClean="0"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fr-FR" sz="2400" b="1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04140964-2093-F340-AA11-120D605A2B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2279" y="1683918"/>
                <a:ext cx="1673817" cy="791307"/>
              </a:xfrm>
              <a:prstGeom prst="rect">
                <a:avLst/>
              </a:prstGeom>
              <a:blipFill>
                <a:blip r:embed="rId2"/>
                <a:stretch>
                  <a:fillRect b="-634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Ellipse 4">
            <a:extLst>
              <a:ext uri="{FF2B5EF4-FFF2-40B4-BE49-F238E27FC236}">
                <a16:creationId xmlns:a16="http://schemas.microsoft.com/office/drawing/2014/main" id="{B2701486-8968-3546-AF4D-18A8BB189A6D}"/>
              </a:ext>
            </a:extLst>
          </p:cNvPr>
          <p:cNvSpPr/>
          <p:nvPr/>
        </p:nvSpPr>
        <p:spPr>
          <a:xfrm>
            <a:off x="5538060" y="3332255"/>
            <a:ext cx="1115878" cy="105001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39CC6BC7-4B27-FD40-9D70-3F458D453AFB}"/>
              </a:ext>
            </a:extLst>
          </p:cNvPr>
          <p:cNvCxnSpPr>
            <a:cxnSpLocks/>
          </p:cNvCxnSpPr>
          <p:nvPr/>
        </p:nvCxnSpPr>
        <p:spPr>
          <a:xfrm flipV="1">
            <a:off x="6442123" y="2529978"/>
            <a:ext cx="684546" cy="9040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D196E58A-5EB0-EE44-9115-8E0452E5813A}"/>
              </a:ext>
            </a:extLst>
          </p:cNvPr>
          <p:cNvCxnSpPr>
            <a:cxnSpLocks/>
          </p:cNvCxnSpPr>
          <p:nvPr/>
        </p:nvCxnSpPr>
        <p:spPr>
          <a:xfrm flipH="1" flipV="1">
            <a:off x="4277532" y="3062575"/>
            <a:ext cx="1296685" cy="60192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54514E5B-A729-354A-9D3A-1B6F752A09C9}"/>
              </a:ext>
            </a:extLst>
          </p:cNvPr>
          <p:cNvCxnSpPr>
            <a:cxnSpLocks/>
          </p:cNvCxnSpPr>
          <p:nvPr/>
        </p:nvCxnSpPr>
        <p:spPr>
          <a:xfrm flipH="1">
            <a:off x="4530333" y="4091554"/>
            <a:ext cx="1059382" cy="38745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EB110F3F-1F46-CD47-8A02-DF20655489A6}"/>
              </a:ext>
            </a:extLst>
          </p:cNvPr>
          <p:cNvCxnSpPr>
            <a:cxnSpLocks/>
          </p:cNvCxnSpPr>
          <p:nvPr/>
        </p:nvCxnSpPr>
        <p:spPr>
          <a:xfrm flipH="1">
            <a:off x="5444730" y="4334883"/>
            <a:ext cx="434290" cy="106086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FA444086-D39F-9741-B41D-E9CA3566A439}"/>
              </a:ext>
            </a:extLst>
          </p:cNvPr>
          <p:cNvCxnSpPr>
            <a:cxnSpLocks/>
          </p:cNvCxnSpPr>
          <p:nvPr/>
        </p:nvCxnSpPr>
        <p:spPr>
          <a:xfrm>
            <a:off x="6312982" y="4334883"/>
            <a:ext cx="813687" cy="13131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1AF51841-7A62-DB47-807B-E58F3A214E43}"/>
              </a:ext>
            </a:extLst>
          </p:cNvPr>
          <p:cNvCxnSpPr>
            <a:cxnSpLocks/>
          </p:cNvCxnSpPr>
          <p:nvPr/>
        </p:nvCxnSpPr>
        <p:spPr>
          <a:xfrm flipV="1">
            <a:off x="6653938" y="3314424"/>
            <a:ext cx="1182830" cy="43357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A06A3FF1-4B48-F240-8CAD-DE47DF765177}"/>
              </a:ext>
            </a:extLst>
          </p:cNvPr>
          <p:cNvCxnSpPr>
            <a:cxnSpLocks/>
          </p:cNvCxnSpPr>
          <p:nvPr/>
        </p:nvCxnSpPr>
        <p:spPr>
          <a:xfrm>
            <a:off x="6592279" y="4098835"/>
            <a:ext cx="1053888" cy="2587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1B1FE952-816E-4049-877C-3EC89AE7B259}"/>
              </a:ext>
            </a:extLst>
          </p:cNvPr>
          <p:cNvSpPr txBox="1"/>
          <p:nvPr/>
        </p:nvSpPr>
        <p:spPr>
          <a:xfrm>
            <a:off x="751114" y="1286792"/>
            <a:ext cx="108421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i="1" dirty="0">
                <a:solidFill>
                  <a:srgbClr val="C00000"/>
                </a:solidFill>
                <a:latin typeface="Century Gothic" panose="020B0502020202020204" pitchFamily="34" charset="0"/>
              </a:rPr>
              <a:t>Pouvez-vous décomposer ce nombre avec sa partie entière et sa partie décimale 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E30EA214-1BEA-4B47-99E8-A5BD35B2A307}"/>
                  </a:ext>
                </a:extLst>
              </p:cNvPr>
              <p:cNvSpPr txBox="1"/>
              <p:nvPr/>
            </p:nvSpPr>
            <p:spPr>
              <a:xfrm>
                <a:off x="5259090" y="3607844"/>
                <a:ext cx="16738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𝟒𝟕</m:t>
                      </m:r>
                    </m:oMath>
                  </m:oMathPara>
                </a14:m>
                <a:endParaRPr lang="fr-FR" sz="2400" b="1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E30EA214-1BEA-4B47-99E8-A5BD35B2A3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9090" y="3607844"/>
                <a:ext cx="1673817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C3087A75-90E1-9442-8FAB-5D5412E07C86}"/>
                  </a:ext>
                </a:extLst>
              </p:cNvPr>
              <p:cNvSpPr txBox="1"/>
              <p:nvPr/>
            </p:nvSpPr>
            <p:spPr>
              <a:xfrm>
                <a:off x="7516508" y="3007369"/>
                <a:ext cx="329740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𝟒𝟕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𝟒𝟕</m:t>
                      </m:r>
                    </m:oMath>
                  </m:oMathPara>
                </a14:m>
                <a:endParaRPr lang="fr-FR" sz="2400" b="1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C3087A75-90E1-9442-8FAB-5D5412E07C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6508" y="3007369"/>
                <a:ext cx="3297403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672623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86C4D2E8-2620-D344-9582-8D05F38A21C5}"/>
              </a:ext>
            </a:extLst>
          </p:cNvPr>
          <p:cNvSpPr/>
          <p:nvPr/>
        </p:nvSpPr>
        <p:spPr>
          <a:xfrm>
            <a:off x="313864" y="257588"/>
            <a:ext cx="1929892" cy="78782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7640F19-410A-8E46-B507-B0DD27951509}"/>
              </a:ext>
            </a:extLst>
          </p:cNvPr>
          <p:cNvSpPr txBox="1"/>
          <p:nvPr/>
        </p:nvSpPr>
        <p:spPr>
          <a:xfrm>
            <a:off x="465286" y="420803"/>
            <a:ext cx="1929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CM1-CM2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1394F06-8A54-C64B-8194-5018B402C480}"/>
              </a:ext>
            </a:extLst>
          </p:cNvPr>
          <p:cNvSpPr/>
          <p:nvPr/>
        </p:nvSpPr>
        <p:spPr>
          <a:xfrm>
            <a:off x="2557620" y="257588"/>
            <a:ext cx="9169094" cy="78782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Nombres décimaux : synthèse</a:t>
            </a:r>
            <a:endParaRPr lang="fr-FR" sz="28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B2C6C6C7-A6A9-9346-BC73-5E6F84434B49}"/>
              </a:ext>
            </a:extLst>
          </p:cNvPr>
          <p:cNvSpPr/>
          <p:nvPr/>
        </p:nvSpPr>
        <p:spPr>
          <a:xfrm>
            <a:off x="313864" y="1210017"/>
            <a:ext cx="11412850" cy="54184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04140964-2093-F340-AA11-120D605A2B93}"/>
                  </a:ext>
                </a:extLst>
              </p:cNvPr>
              <p:cNvSpPr txBox="1"/>
              <p:nvPr/>
            </p:nvSpPr>
            <p:spPr>
              <a:xfrm>
                <a:off x="6592279" y="1683918"/>
                <a:ext cx="1673817" cy="79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400" b="1" i="1" smtClean="0">
                              <a:latin typeface="Cambria Math" panose="02040503050406030204" pitchFamily="18" charset="0"/>
                            </a:rPr>
                            <m:t>𝟐𝟒𝟕</m:t>
                          </m:r>
                        </m:num>
                        <m:den>
                          <m:r>
                            <a:rPr lang="fr-FR" sz="2400" b="1" i="1" smtClean="0"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fr-FR" sz="2400" b="1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04140964-2093-F340-AA11-120D605A2B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2279" y="1683918"/>
                <a:ext cx="1673817" cy="791307"/>
              </a:xfrm>
              <a:prstGeom prst="rect">
                <a:avLst/>
              </a:prstGeom>
              <a:blipFill>
                <a:blip r:embed="rId2"/>
                <a:stretch>
                  <a:fillRect b="-634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Ellipse 4">
            <a:extLst>
              <a:ext uri="{FF2B5EF4-FFF2-40B4-BE49-F238E27FC236}">
                <a16:creationId xmlns:a16="http://schemas.microsoft.com/office/drawing/2014/main" id="{B2701486-8968-3546-AF4D-18A8BB189A6D}"/>
              </a:ext>
            </a:extLst>
          </p:cNvPr>
          <p:cNvSpPr/>
          <p:nvPr/>
        </p:nvSpPr>
        <p:spPr>
          <a:xfrm>
            <a:off x="5538060" y="3332255"/>
            <a:ext cx="1115878" cy="105001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39CC6BC7-4B27-FD40-9D70-3F458D453AFB}"/>
              </a:ext>
            </a:extLst>
          </p:cNvPr>
          <p:cNvCxnSpPr>
            <a:cxnSpLocks/>
          </p:cNvCxnSpPr>
          <p:nvPr/>
        </p:nvCxnSpPr>
        <p:spPr>
          <a:xfrm flipV="1">
            <a:off x="6442123" y="2529978"/>
            <a:ext cx="684546" cy="9040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D196E58A-5EB0-EE44-9115-8E0452E5813A}"/>
              </a:ext>
            </a:extLst>
          </p:cNvPr>
          <p:cNvCxnSpPr>
            <a:cxnSpLocks/>
          </p:cNvCxnSpPr>
          <p:nvPr/>
        </p:nvCxnSpPr>
        <p:spPr>
          <a:xfrm flipH="1" flipV="1">
            <a:off x="4277532" y="3062575"/>
            <a:ext cx="1296685" cy="60192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54514E5B-A729-354A-9D3A-1B6F752A09C9}"/>
              </a:ext>
            </a:extLst>
          </p:cNvPr>
          <p:cNvCxnSpPr>
            <a:cxnSpLocks/>
          </p:cNvCxnSpPr>
          <p:nvPr/>
        </p:nvCxnSpPr>
        <p:spPr>
          <a:xfrm flipH="1">
            <a:off x="4530333" y="4091554"/>
            <a:ext cx="1059382" cy="38745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EB110F3F-1F46-CD47-8A02-DF20655489A6}"/>
              </a:ext>
            </a:extLst>
          </p:cNvPr>
          <p:cNvCxnSpPr>
            <a:cxnSpLocks/>
          </p:cNvCxnSpPr>
          <p:nvPr/>
        </p:nvCxnSpPr>
        <p:spPr>
          <a:xfrm flipH="1">
            <a:off x="5444730" y="4334883"/>
            <a:ext cx="434290" cy="106086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FA444086-D39F-9741-B41D-E9CA3566A439}"/>
              </a:ext>
            </a:extLst>
          </p:cNvPr>
          <p:cNvCxnSpPr>
            <a:cxnSpLocks/>
          </p:cNvCxnSpPr>
          <p:nvPr/>
        </p:nvCxnSpPr>
        <p:spPr>
          <a:xfrm>
            <a:off x="6312982" y="4334883"/>
            <a:ext cx="813687" cy="13131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1AF51841-7A62-DB47-807B-E58F3A214E43}"/>
              </a:ext>
            </a:extLst>
          </p:cNvPr>
          <p:cNvCxnSpPr>
            <a:cxnSpLocks/>
          </p:cNvCxnSpPr>
          <p:nvPr/>
        </p:nvCxnSpPr>
        <p:spPr>
          <a:xfrm flipV="1">
            <a:off x="6653938" y="3314424"/>
            <a:ext cx="1182830" cy="43357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A06A3FF1-4B48-F240-8CAD-DE47DF765177}"/>
              </a:ext>
            </a:extLst>
          </p:cNvPr>
          <p:cNvCxnSpPr>
            <a:cxnSpLocks/>
          </p:cNvCxnSpPr>
          <p:nvPr/>
        </p:nvCxnSpPr>
        <p:spPr>
          <a:xfrm>
            <a:off x="6592279" y="4098835"/>
            <a:ext cx="1053888" cy="2587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1B1FE952-816E-4049-877C-3EC89AE7B259}"/>
              </a:ext>
            </a:extLst>
          </p:cNvPr>
          <p:cNvSpPr txBox="1"/>
          <p:nvPr/>
        </p:nvSpPr>
        <p:spPr>
          <a:xfrm>
            <a:off x="751114" y="1286792"/>
            <a:ext cx="108421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i="1" dirty="0">
                <a:solidFill>
                  <a:srgbClr val="C00000"/>
                </a:solidFill>
                <a:latin typeface="Century Gothic" panose="020B0502020202020204" pitchFamily="34" charset="0"/>
              </a:rPr>
              <a:t>Et maintenant en décomposant unités, dixièmes et centièmes ?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E30EA214-1BEA-4B47-99E8-A5BD35B2A307}"/>
                  </a:ext>
                </a:extLst>
              </p:cNvPr>
              <p:cNvSpPr txBox="1"/>
              <p:nvPr/>
            </p:nvSpPr>
            <p:spPr>
              <a:xfrm>
                <a:off x="5259090" y="3607844"/>
                <a:ext cx="16738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𝟒𝟕</m:t>
                      </m:r>
                    </m:oMath>
                  </m:oMathPara>
                </a14:m>
                <a:endParaRPr lang="fr-FR" sz="2400" b="1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E30EA214-1BEA-4B47-99E8-A5BD35B2A3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9090" y="3607844"/>
                <a:ext cx="1673817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C3087A75-90E1-9442-8FAB-5D5412E07C86}"/>
                  </a:ext>
                </a:extLst>
              </p:cNvPr>
              <p:cNvSpPr txBox="1"/>
              <p:nvPr/>
            </p:nvSpPr>
            <p:spPr>
              <a:xfrm>
                <a:off x="7516508" y="3007369"/>
                <a:ext cx="329740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𝟒𝟕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𝟒𝟕</m:t>
                      </m:r>
                    </m:oMath>
                  </m:oMathPara>
                </a14:m>
                <a:endParaRPr lang="fr-FR" sz="2400" b="1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C3087A75-90E1-9442-8FAB-5D5412E07C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6508" y="3007369"/>
                <a:ext cx="3297403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975351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86C4D2E8-2620-D344-9582-8D05F38A21C5}"/>
              </a:ext>
            </a:extLst>
          </p:cNvPr>
          <p:cNvSpPr/>
          <p:nvPr/>
        </p:nvSpPr>
        <p:spPr>
          <a:xfrm>
            <a:off x="313864" y="257588"/>
            <a:ext cx="1929892" cy="78782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7640F19-410A-8E46-B507-B0DD27951509}"/>
              </a:ext>
            </a:extLst>
          </p:cNvPr>
          <p:cNvSpPr txBox="1"/>
          <p:nvPr/>
        </p:nvSpPr>
        <p:spPr>
          <a:xfrm>
            <a:off x="465286" y="420803"/>
            <a:ext cx="1929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CM1-CM2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1394F06-8A54-C64B-8194-5018B402C480}"/>
              </a:ext>
            </a:extLst>
          </p:cNvPr>
          <p:cNvSpPr/>
          <p:nvPr/>
        </p:nvSpPr>
        <p:spPr>
          <a:xfrm>
            <a:off x="2557620" y="257588"/>
            <a:ext cx="9169094" cy="78782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Nombres décimaux : synthèse</a:t>
            </a:r>
            <a:endParaRPr lang="fr-FR" sz="28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B2C6C6C7-A6A9-9346-BC73-5E6F84434B49}"/>
              </a:ext>
            </a:extLst>
          </p:cNvPr>
          <p:cNvSpPr/>
          <p:nvPr/>
        </p:nvSpPr>
        <p:spPr>
          <a:xfrm>
            <a:off x="313864" y="1210017"/>
            <a:ext cx="11412850" cy="54184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04140964-2093-F340-AA11-120D605A2B93}"/>
                  </a:ext>
                </a:extLst>
              </p:cNvPr>
              <p:cNvSpPr txBox="1"/>
              <p:nvPr/>
            </p:nvSpPr>
            <p:spPr>
              <a:xfrm>
                <a:off x="6592279" y="1683918"/>
                <a:ext cx="1673817" cy="79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400" b="1" i="1" smtClean="0">
                              <a:latin typeface="Cambria Math" panose="02040503050406030204" pitchFamily="18" charset="0"/>
                            </a:rPr>
                            <m:t>𝟐𝟒𝟕</m:t>
                          </m:r>
                        </m:num>
                        <m:den>
                          <m:r>
                            <a:rPr lang="fr-FR" sz="2400" b="1" i="1" smtClean="0"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fr-FR" sz="2400" b="1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04140964-2093-F340-AA11-120D605A2B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2279" y="1683918"/>
                <a:ext cx="1673817" cy="791307"/>
              </a:xfrm>
              <a:prstGeom prst="rect">
                <a:avLst/>
              </a:prstGeom>
              <a:blipFill>
                <a:blip r:embed="rId2"/>
                <a:stretch>
                  <a:fillRect b="-634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Ellipse 4">
            <a:extLst>
              <a:ext uri="{FF2B5EF4-FFF2-40B4-BE49-F238E27FC236}">
                <a16:creationId xmlns:a16="http://schemas.microsoft.com/office/drawing/2014/main" id="{B2701486-8968-3546-AF4D-18A8BB189A6D}"/>
              </a:ext>
            </a:extLst>
          </p:cNvPr>
          <p:cNvSpPr/>
          <p:nvPr/>
        </p:nvSpPr>
        <p:spPr>
          <a:xfrm>
            <a:off x="5538060" y="3332255"/>
            <a:ext cx="1115878" cy="105001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39CC6BC7-4B27-FD40-9D70-3F458D453AFB}"/>
              </a:ext>
            </a:extLst>
          </p:cNvPr>
          <p:cNvCxnSpPr>
            <a:cxnSpLocks/>
          </p:cNvCxnSpPr>
          <p:nvPr/>
        </p:nvCxnSpPr>
        <p:spPr>
          <a:xfrm flipV="1">
            <a:off x="6442123" y="2529978"/>
            <a:ext cx="684546" cy="9040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D196E58A-5EB0-EE44-9115-8E0452E5813A}"/>
              </a:ext>
            </a:extLst>
          </p:cNvPr>
          <p:cNvCxnSpPr>
            <a:cxnSpLocks/>
          </p:cNvCxnSpPr>
          <p:nvPr/>
        </p:nvCxnSpPr>
        <p:spPr>
          <a:xfrm flipH="1" flipV="1">
            <a:off x="4277532" y="3062575"/>
            <a:ext cx="1296685" cy="60192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54514E5B-A729-354A-9D3A-1B6F752A09C9}"/>
              </a:ext>
            </a:extLst>
          </p:cNvPr>
          <p:cNvCxnSpPr>
            <a:cxnSpLocks/>
          </p:cNvCxnSpPr>
          <p:nvPr/>
        </p:nvCxnSpPr>
        <p:spPr>
          <a:xfrm flipH="1">
            <a:off x="4530333" y="4091554"/>
            <a:ext cx="1059382" cy="38745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EB110F3F-1F46-CD47-8A02-DF20655489A6}"/>
              </a:ext>
            </a:extLst>
          </p:cNvPr>
          <p:cNvCxnSpPr>
            <a:cxnSpLocks/>
          </p:cNvCxnSpPr>
          <p:nvPr/>
        </p:nvCxnSpPr>
        <p:spPr>
          <a:xfrm flipH="1">
            <a:off x="5444730" y="4334883"/>
            <a:ext cx="434290" cy="106086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FA444086-D39F-9741-B41D-E9CA3566A439}"/>
              </a:ext>
            </a:extLst>
          </p:cNvPr>
          <p:cNvCxnSpPr>
            <a:cxnSpLocks/>
          </p:cNvCxnSpPr>
          <p:nvPr/>
        </p:nvCxnSpPr>
        <p:spPr>
          <a:xfrm>
            <a:off x="6312982" y="4334883"/>
            <a:ext cx="813687" cy="13131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1AF51841-7A62-DB47-807B-E58F3A214E43}"/>
              </a:ext>
            </a:extLst>
          </p:cNvPr>
          <p:cNvCxnSpPr>
            <a:cxnSpLocks/>
          </p:cNvCxnSpPr>
          <p:nvPr/>
        </p:nvCxnSpPr>
        <p:spPr>
          <a:xfrm flipV="1">
            <a:off x="6653938" y="3314424"/>
            <a:ext cx="1182830" cy="43357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A06A3FF1-4B48-F240-8CAD-DE47DF765177}"/>
              </a:ext>
            </a:extLst>
          </p:cNvPr>
          <p:cNvCxnSpPr>
            <a:cxnSpLocks/>
          </p:cNvCxnSpPr>
          <p:nvPr/>
        </p:nvCxnSpPr>
        <p:spPr>
          <a:xfrm>
            <a:off x="6592279" y="4098835"/>
            <a:ext cx="1053888" cy="2587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1B1FE952-816E-4049-877C-3EC89AE7B259}"/>
              </a:ext>
            </a:extLst>
          </p:cNvPr>
          <p:cNvSpPr txBox="1"/>
          <p:nvPr/>
        </p:nvSpPr>
        <p:spPr>
          <a:xfrm>
            <a:off x="751114" y="1286792"/>
            <a:ext cx="108421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i="1" dirty="0">
                <a:solidFill>
                  <a:srgbClr val="C00000"/>
                </a:solidFill>
                <a:latin typeface="Century Gothic" panose="020B0502020202020204" pitchFamily="34" charset="0"/>
              </a:rPr>
              <a:t>Et maintenant en décomposant unités, dixièmes et centièmes ?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E30EA214-1BEA-4B47-99E8-A5BD35B2A307}"/>
                  </a:ext>
                </a:extLst>
              </p:cNvPr>
              <p:cNvSpPr txBox="1"/>
              <p:nvPr/>
            </p:nvSpPr>
            <p:spPr>
              <a:xfrm>
                <a:off x="5259090" y="3607844"/>
                <a:ext cx="16738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𝟒𝟕</m:t>
                      </m:r>
                    </m:oMath>
                  </m:oMathPara>
                </a14:m>
                <a:endParaRPr lang="fr-FR" sz="2400" b="1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E30EA214-1BEA-4B47-99E8-A5BD35B2A3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9090" y="3607844"/>
                <a:ext cx="1673817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C3087A75-90E1-9442-8FAB-5D5412E07C86}"/>
                  </a:ext>
                </a:extLst>
              </p:cNvPr>
              <p:cNvSpPr txBox="1"/>
              <p:nvPr/>
            </p:nvSpPr>
            <p:spPr>
              <a:xfrm>
                <a:off x="7516508" y="3007369"/>
                <a:ext cx="329740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𝟒𝟕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𝟒𝟕</m:t>
                      </m:r>
                    </m:oMath>
                  </m:oMathPara>
                </a14:m>
                <a:endParaRPr lang="fr-FR" sz="2400" b="1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C3087A75-90E1-9442-8FAB-5D5412E07C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6508" y="3007369"/>
                <a:ext cx="3297403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155C4D77-50A4-D84D-BC45-A32C8EDA7BDB}"/>
                  </a:ext>
                </a:extLst>
              </p:cNvPr>
              <p:cNvSpPr txBox="1"/>
              <p:nvPr/>
            </p:nvSpPr>
            <p:spPr>
              <a:xfrm>
                <a:off x="7247405" y="4108432"/>
                <a:ext cx="427611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𝟒𝟕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𝟎𝟕</m:t>
                      </m:r>
                    </m:oMath>
                  </m:oMathPara>
                </a14:m>
                <a:endParaRPr lang="fr-FR" sz="2400" b="1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155C4D77-50A4-D84D-BC45-A32C8EDA7B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7405" y="4108432"/>
                <a:ext cx="4276112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572967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86C4D2E8-2620-D344-9582-8D05F38A21C5}"/>
              </a:ext>
            </a:extLst>
          </p:cNvPr>
          <p:cNvSpPr/>
          <p:nvPr/>
        </p:nvSpPr>
        <p:spPr>
          <a:xfrm>
            <a:off x="313864" y="257588"/>
            <a:ext cx="1929892" cy="78782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7640F19-410A-8E46-B507-B0DD27951509}"/>
              </a:ext>
            </a:extLst>
          </p:cNvPr>
          <p:cNvSpPr txBox="1"/>
          <p:nvPr/>
        </p:nvSpPr>
        <p:spPr>
          <a:xfrm>
            <a:off x="465286" y="420803"/>
            <a:ext cx="1929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CM1-CM2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1394F06-8A54-C64B-8194-5018B402C480}"/>
              </a:ext>
            </a:extLst>
          </p:cNvPr>
          <p:cNvSpPr/>
          <p:nvPr/>
        </p:nvSpPr>
        <p:spPr>
          <a:xfrm>
            <a:off x="2557620" y="257588"/>
            <a:ext cx="9169094" cy="78782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Nombres décimaux : synthèse</a:t>
            </a:r>
            <a:endParaRPr lang="fr-FR" sz="28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B2C6C6C7-A6A9-9346-BC73-5E6F84434B49}"/>
              </a:ext>
            </a:extLst>
          </p:cNvPr>
          <p:cNvSpPr/>
          <p:nvPr/>
        </p:nvSpPr>
        <p:spPr>
          <a:xfrm>
            <a:off x="313864" y="1210017"/>
            <a:ext cx="11412850" cy="54184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04140964-2093-F340-AA11-120D605A2B93}"/>
                  </a:ext>
                </a:extLst>
              </p:cNvPr>
              <p:cNvSpPr txBox="1"/>
              <p:nvPr/>
            </p:nvSpPr>
            <p:spPr>
              <a:xfrm>
                <a:off x="6592279" y="1683918"/>
                <a:ext cx="1673817" cy="79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400" b="1" i="1" smtClean="0">
                              <a:latin typeface="Cambria Math" panose="02040503050406030204" pitchFamily="18" charset="0"/>
                            </a:rPr>
                            <m:t>𝟐𝟒𝟕</m:t>
                          </m:r>
                        </m:num>
                        <m:den>
                          <m:r>
                            <a:rPr lang="fr-FR" sz="2400" b="1" i="1" smtClean="0"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fr-FR" sz="2400" b="1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04140964-2093-F340-AA11-120D605A2B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2279" y="1683918"/>
                <a:ext cx="1673817" cy="791307"/>
              </a:xfrm>
              <a:prstGeom prst="rect">
                <a:avLst/>
              </a:prstGeom>
              <a:blipFill>
                <a:blip r:embed="rId2"/>
                <a:stretch>
                  <a:fillRect b="-634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Ellipse 4">
            <a:extLst>
              <a:ext uri="{FF2B5EF4-FFF2-40B4-BE49-F238E27FC236}">
                <a16:creationId xmlns:a16="http://schemas.microsoft.com/office/drawing/2014/main" id="{B2701486-8968-3546-AF4D-18A8BB189A6D}"/>
              </a:ext>
            </a:extLst>
          </p:cNvPr>
          <p:cNvSpPr/>
          <p:nvPr/>
        </p:nvSpPr>
        <p:spPr>
          <a:xfrm>
            <a:off x="5538060" y="3332255"/>
            <a:ext cx="1115878" cy="105001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39CC6BC7-4B27-FD40-9D70-3F458D453AFB}"/>
              </a:ext>
            </a:extLst>
          </p:cNvPr>
          <p:cNvCxnSpPr>
            <a:cxnSpLocks/>
          </p:cNvCxnSpPr>
          <p:nvPr/>
        </p:nvCxnSpPr>
        <p:spPr>
          <a:xfrm flipV="1">
            <a:off x="6442123" y="2529978"/>
            <a:ext cx="684546" cy="9040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D196E58A-5EB0-EE44-9115-8E0452E5813A}"/>
              </a:ext>
            </a:extLst>
          </p:cNvPr>
          <p:cNvCxnSpPr>
            <a:cxnSpLocks/>
          </p:cNvCxnSpPr>
          <p:nvPr/>
        </p:nvCxnSpPr>
        <p:spPr>
          <a:xfrm flipH="1" flipV="1">
            <a:off x="4277532" y="3062575"/>
            <a:ext cx="1296685" cy="60192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54514E5B-A729-354A-9D3A-1B6F752A09C9}"/>
              </a:ext>
            </a:extLst>
          </p:cNvPr>
          <p:cNvCxnSpPr>
            <a:cxnSpLocks/>
          </p:cNvCxnSpPr>
          <p:nvPr/>
        </p:nvCxnSpPr>
        <p:spPr>
          <a:xfrm flipH="1">
            <a:off x="4530333" y="4091554"/>
            <a:ext cx="1059382" cy="38745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EB110F3F-1F46-CD47-8A02-DF20655489A6}"/>
              </a:ext>
            </a:extLst>
          </p:cNvPr>
          <p:cNvCxnSpPr>
            <a:cxnSpLocks/>
          </p:cNvCxnSpPr>
          <p:nvPr/>
        </p:nvCxnSpPr>
        <p:spPr>
          <a:xfrm flipH="1">
            <a:off x="5444730" y="4334883"/>
            <a:ext cx="434290" cy="106086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FA444086-D39F-9741-B41D-E9CA3566A439}"/>
              </a:ext>
            </a:extLst>
          </p:cNvPr>
          <p:cNvCxnSpPr>
            <a:cxnSpLocks/>
          </p:cNvCxnSpPr>
          <p:nvPr/>
        </p:nvCxnSpPr>
        <p:spPr>
          <a:xfrm>
            <a:off x="6312982" y="4334883"/>
            <a:ext cx="813687" cy="13131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1AF51841-7A62-DB47-807B-E58F3A214E43}"/>
              </a:ext>
            </a:extLst>
          </p:cNvPr>
          <p:cNvCxnSpPr>
            <a:cxnSpLocks/>
          </p:cNvCxnSpPr>
          <p:nvPr/>
        </p:nvCxnSpPr>
        <p:spPr>
          <a:xfrm flipV="1">
            <a:off x="6653938" y="3314424"/>
            <a:ext cx="1182830" cy="43357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A06A3FF1-4B48-F240-8CAD-DE47DF765177}"/>
              </a:ext>
            </a:extLst>
          </p:cNvPr>
          <p:cNvCxnSpPr>
            <a:cxnSpLocks/>
          </p:cNvCxnSpPr>
          <p:nvPr/>
        </p:nvCxnSpPr>
        <p:spPr>
          <a:xfrm>
            <a:off x="6592279" y="4098835"/>
            <a:ext cx="1053888" cy="2587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1B1FE952-816E-4049-877C-3EC89AE7B259}"/>
              </a:ext>
            </a:extLst>
          </p:cNvPr>
          <p:cNvSpPr txBox="1"/>
          <p:nvPr/>
        </p:nvSpPr>
        <p:spPr>
          <a:xfrm>
            <a:off x="751114" y="1286792"/>
            <a:ext cx="108421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i="1" dirty="0">
                <a:solidFill>
                  <a:srgbClr val="C00000"/>
                </a:solidFill>
                <a:latin typeface="Century Gothic" panose="020B0502020202020204" pitchFamily="34" charset="0"/>
              </a:rPr>
              <a:t>À présent notez ce nombre dans votre tableau de numération.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E30EA214-1BEA-4B47-99E8-A5BD35B2A307}"/>
                  </a:ext>
                </a:extLst>
              </p:cNvPr>
              <p:cNvSpPr txBox="1"/>
              <p:nvPr/>
            </p:nvSpPr>
            <p:spPr>
              <a:xfrm>
                <a:off x="5259090" y="3607844"/>
                <a:ext cx="16738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𝟒𝟕</m:t>
                      </m:r>
                    </m:oMath>
                  </m:oMathPara>
                </a14:m>
                <a:endParaRPr lang="fr-FR" sz="2400" b="1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E30EA214-1BEA-4B47-99E8-A5BD35B2A3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9090" y="3607844"/>
                <a:ext cx="1673817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C3087A75-90E1-9442-8FAB-5D5412E07C86}"/>
                  </a:ext>
                </a:extLst>
              </p:cNvPr>
              <p:cNvSpPr txBox="1"/>
              <p:nvPr/>
            </p:nvSpPr>
            <p:spPr>
              <a:xfrm>
                <a:off x="7516508" y="3007369"/>
                <a:ext cx="329740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𝟒𝟕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𝟒𝟕</m:t>
                      </m:r>
                    </m:oMath>
                  </m:oMathPara>
                </a14:m>
                <a:endParaRPr lang="fr-FR" sz="2400" b="1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C3087A75-90E1-9442-8FAB-5D5412E07C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6508" y="3007369"/>
                <a:ext cx="3297403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155C4D77-50A4-D84D-BC45-A32C8EDA7BDB}"/>
                  </a:ext>
                </a:extLst>
              </p:cNvPr>
              <p:cNvSpPr txBox="1"/>
              <p:nvPr/>
            </p:nvSpPr>
            <p:spPr>
              <a:xfrm>
                <a:off x="7247405" y="4108432"/>
                <a:ext cx="427611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𝟒𝟕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𝟎𝟕</m:t>
                      </m:r>
                    </m:oMath>
                  </m:oMathPara>
                </a14:m>
                <a:endParaRPr lang="fr-FR" sz="2400" b="1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155C4D77-50A4-D84D-BC45-A32C8EDA7B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7405" y="4108432"/>
                <a:ext cx="4276112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79053D28-3D0A-E543-BD36-6AB929D1F9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9151760" y="3267675"/>
            <a:ext cx="1100883" cy="491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64026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86C4D2E8-2620-D344-9582-8D05F38A21C5}"/>
              </a:ext>
            </a:extLst>
          </p:cNvPr>
          <p:cNvSpPr/>
          <p:nvPr/>
        </p:nvSpPr>
        <p:spPr>
          <a:xfrm>
            <a:off x="313864" y="257588"/>
            <a:ext cx="1929892" cy="78782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7640F19-410A-8E46-B507-B0DD27951509}"/>
              </a:ext>
            </a:extLst>
          </p:cNvPr>
          <p:cNvSpPr txBox="1"/>
          <p:nvPr/>
        </p:nvSpPr>
        <p:spPr>
          <a:xfrm>
            <a:off x="465286" y="420803"/>
            <a:ext cx="1929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CM1-CM2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1394F06-8A54-C64B-8194-5018B402C480}"/>
              </a:ext>
            </a:extLst>
          </p:cNvPr>
          <p:cNvSpPr/>
          <p:nvPr/>
        </p:nvSpPr>
        <p:spPr>
          <a:xfrm>
            <a:off x="2557620" y="257588"/>
            <a:ext cx="9169094" cy="78782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Nombres décimaux : synthèse</a:t>
            </a:r>
            <a:endParaRPr lang="fr-FR" sz="28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B2C6C6C7-A6A9-9346-BC73-5E6F84434B49}"/>
              </a:ext>
            </a:extLst>
          </p:cNvPr>
          <p:cNvSpPr/>
          <p:nvPr/>
        </p:nvSpPr>
        <p:spPr>
          <a:xfrm>
            <a:off x="313864" y="1210017"/>
            <a:ext cx="11412850" cy="54184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04140964-2093-F340-AA11-120D605A2B93}"/>
                  </a:ext>
                </a:extLst>
              </p:cNvPr>
              <p:cNvSpPr txBox="1"/>
              <p:nvPr/>
            </p:nvSpPr>
            <p:spPr>
              <a:xfrm>
                <a:off x="6592279" y="1683918"/>
                <a:ext cx="1673817" cy="79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400" b="1" i="1" smtClean="0">
                              <a:latin typeface="Cambria Math" panose="02040503050406030204" pitchFamily="18" charset="0"/>
                            </a:rPr>
                            <m:t>𝟐𝟒𝟕</m:t>
                          </m:r>
                        </m:num>
                        <m:den>
                          <m:r>
                            <a:rPr lang="fr-FR" sz="2400" b="1" i="1" smtClean="0"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fr-FR" sz="2400" b="1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04140964-2093-F340-AA11-120D605A2B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2279" y="1683918"/>
                <a:ext cx="1673817" cy="791307"/>
              </a:xfrm>
              <a:prstGeom prst="rect">
                <a:avLst/>
              </a:prstGeom>
              <a:blipFill>
                <a:blip r:embed="rId2"/>
                <a:stretch>
                  <a:fillRect b="-634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Ellipse 4">
            <a:extLst>
              <a:ext uri="{FF2B5EF4-FFF2-40B4-BE49-F238E27FC236}">
                <a16:creationId xmlns:a16="http://schemas.microsoft.com/office/drawing/2014/main" id="{B2701486-8968-3546-AF4D-18A8BB189A6D}"/>
              </a:ext>
            </a:extLst>
          </p:cNvPr>
          <p:cNvSpPr/>
          <p:nvPr/>
        </p:nvSpPr>
        <p:spPr>
          <a:xfrm>
            <a:off x="5538060" y="3332255"/>
            <a:ext cx="1115878" cy="105001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39CC6BC7-4B27-FD40-9D70-3F458D453AFB}"/>
              </a:ext>
            </a:extLst>
          </p:cNvPr>
          <p:cNvCxnSpPr>
            <a:cxnSpLocks/>
          </p:cNvCxnSpPr>
          <p:nvPr/>
        </p:nvCxnSpPr>
        <p:spPr>
          <a:xfrm flipV="1">
            <a:off x="6442123" y="2529978"/>
            <a:ext cx="684546" cy="9040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D196E58A-5EB0-EE44-9115-8E0452E5813A}"/>
              </a:ext>
            </a:extLst>
          </p:cNvPr>
          <p:cNvCxnSpPr>
            <a:cxnSpLocks/>
          </p:cNvCxnSpPr>
          <p:nvPr/>
        </p:nvCxnSpPr>
        <p:spPr>
          <a:xfrm flipH="1" flipV="1">
            <a:off x="4277532" y="3062575"/>
            <a:ext cx="1296685" cy="60192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54514E5B-A729-354A-9D3A-1B6F752A09C9}"/>
              </a:ext>
            </a:extLst>
          </p:cNvPr>
          <p:cNvCxnSpPr>
            <a:cxnSpLocks/>
          </p:cNvCxnSpPr>
          <p:nvPr/>
        </p:nvCxnSpPr>
        <p:spPr>
          <a:xfrm flipH="1">
            <a:off x="4530333" y="4091554"/>
            <a:ext cx="1059382" cy="38745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EB110F3F-1F46-CD47-8A02-DF20655489A6}"/>
              </a:ext>
            </a:extLst>
          </p:cNvPr>
          <p:cNvCxnSpPr>
            <a:cxnSpLocks/>
          </p:cNvCxnSpPr>
          <p:nvPr/>
        </p:nvCxnSpPr>
        <p:spPr>
          <a:xfrm flipH="1">
            <a:off x="5444730" y="4334883"/>
            <a:ext cx="434290" cy="106086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FA444086-D39F-9741-B41D-E9CA3566A439}"/>
              </a:ext>
            </a:extLst>
          </p:cNvPr>
          <p:cNvCxnSpPr>
            <a:cxnSpLocks/>
          </p:cNvCxnSpPr>
          <p:nvPr/>
        </p:nvCxnSpPr>
        <p:spPr>
          <a:xfrm>
            <a:off x="6312982" y="4334883"/>
            <a:ext cx="813687" cy="13131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1AF51841-7A62-DB47-807B-E58F3A214E43}"/>
              </a:ext>
            </a:extLst>
          </p:cNvPr>
          <p:cNvCxnSpPr>
            <a:cxnSpLocks/>
          </p:cNvCxnSpPr>
          <p:nvPr/>
        </p:nvCxnSpPr>
        <p:spPr>
          <a:xfrm flipV="1">
            <a:off x="6653938" y="3314424"/>
            <a:ext cx="1182830" cy="43357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A06A3FF1-4B48-F240-8CAD-DE47DF765177}"/>
              </a:ext>
            </a:extLst>
          </p:cNvPr>
          <p:cNvCxnSpPr>
            <a:cxnSpLocks/>
          </p:cNvCxnSpPr>
          <p:nvPr/>
        </p:nvCxnSpPr>
        <p:spPr>
          <a:xfrm>
            <a:off x="6592279" y="4098835"/>
            <a:ext cx="1053888" cy="2587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1B1FE952-816E-4049-877C-3EC89AE7B259}"/>
              </a:ext>
            </a:extLst>
          </p:cNvPr>
          <p:cNvSpPr txBox="1"/>
          <p:nvPr/>
        </p:nvSpPr>
        <p:spPr>
          <a:xfrm>
            <a:off x="751114" y="1286792"/>
            <a:ext cx="108421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i="1" dirty="0">
                <a:solidFill>
                  <a:srgbClr val="C00000"/>
                </a:solidFill>
                <a:latin typeface="Century Gothic" panose="020B0502020202020204" pitchFamily="34" charset="0"/>
              </a:rPr>
              <a:t>À présent notez ce nombre dans votre tableau de numération.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E30EA214-1BEA-4B47-99E8-A5BD35B2A307}"/>
                  </a:ext>
                </a:extLst>
              </p:cNvPr>
              <p:cNvSpPr txBox="1"/>
              <p:nvPr/>
            </p:nvSpPr>
            <p:spPr>
              <a:xfrm>
                <a:off x="5259090" y="3607844"/>
                <a:ext cx="16738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𝟒𝟕</m:t>
                      </m:r>
                    </m:oMath>
                  </m:oMathPara>
                </a14:m>
                <a:endParaRPr lang="fr-FR" sz="2400" b="1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E30EA214-1BEA-4B47-99E8-A5BD35B2A3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9090" y="3607844"/>
                <a:ext cx="1673817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C3087A75-90E1-9442-8FAB-5D5412E07C86}"/>
                  </a:ext>
                </a:extLst>
              </p:cNvPr>
              <p:cNvSpPr txBox="1"/>
              <p:nvPr/>
            </p:nvSpPr>
            <p:spPr>
              <a:xfrm>
                <a:off x="7516508" y="3007369"/>
                <a:ext cx="329740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𝟒𝟕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𝟒𝟕</m:t>
                      </m:r>
                    </m:oMath>
                  </m:oMathPara>
                </a14:m>
                <a:endParaRPr lang="fr-FR" sz="2400" b="1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C3087A75-90E1-9442-8FAB-5D5412E07C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6508" y="3007369"/>
                <a:ext cx="3297403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155C4D77-50A4-D84D-BC45-A32C8EDA7BDB}"/>
                  </a:ext>
                </a:extLst>
              </p:cNvPr>
              <p:cNvSpPr txBox="1"/>
              <p:nvPr/>
            </p:nvSpPr>
            <p:spPr>
              <a:xfrm>
                <a:off x="7247405" y="4108432"/>
                <a:ext cx="427611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𝟒𝟕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𝟎𝟕</m:t>
                      </m:r>
                    </m:oMath>
                  </m:oMathPara>
                </a14:m>
                <a:endParaRPr lang="fr-FR" sz="2400" b="1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155C4D77-50A4-D84D-BC45-A32C8EDA7B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7405" y="4108432"/>
                <a:ext cx="4276112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79053D28-3D0A-E543-BD36-6AB929D1F9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9151760" y="3267675"/>
            <a:ext cx="1100883" cy="49136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01764C88-9E81-5E46-81E6-EA7CB4B38DD6}"/>
                  </a:ext>
                </a:extLst>
              </p:cNvPr>
              <p:cNvSpPr txBox="1"/>
              <p:nvPr/>
            </p:nvSpPr>
            <p:spPr>
              <a:xfrm>
                <a:off x="8857476" y="5813300"/>
                <a:ext cx="330157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24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fr-FR" sz="2400" b="1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2400" b="1" dirty="0">
                    <a:latin typeface="Century Gothic" panose="020B0502020202020204" pitchFamily="34" charset="0"/>
                  </a:rPr>
                  <a:t>     4       7       2,47</a:t>
                </a:r>
              </a:p>
            </p:txBody>
          </p:sp>
        </mc:Choice>
        <mc:Fallback xmlns="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01764C88-9E81-5E46-81E6-EA7CB4B38D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7476" y="5813300"/>
                <a:ext cx="3301574" cy="461665"/>
              </a:xfrm>
              <a:prstGeom prst="rect">
                <a:avLst/>
              </a:prstGeom>
              <a:blipFill>
                <a:blip r:embed="rId7"/>
                <a:stretch>
                  <a:fillRect l="-383" t="-13514" b="-2973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075514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86C4D2E8-2620-D344-9582-8D05F38A21C5}"/>
              </a:ext>
            </a:extLst>
          </p:cNvPr>
          <p:cNvSpPr/>
          <p:nvPr/>
        </p:nvSpPr>
        <p:spPr>
          <a:xfrm>
            <a:off x="313864" y="257588"/>
            <a:ext cx="1929892" cy="78782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7640F19-410A-8E46-B507-B0DD27951509}"/>
              </a:ext>
            </a:extLst>
          </p:cNvPr>
          <p:cNvSpPr txBox="1"/>
          <p:nvPr/>
        </p:nvSpPr>
        <p:spPr>
          <a:xfrm>
            <a:off x="465286" y="420803"/>
            <a:ext cx="1929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CM1-CM2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1394F06-8A54-C64B-8194-5018B402C480}"/>
              </a:ext>
            </a:extLst>
          </p:cNvPr>
          <p:cNvSpPr/>
          <p:nvPr/>
        </p:nvSpPr>
        <p:spPr>
          <a:xfrm>
            <a:off x="2557620" y="257588"/>
            <a:ext cx="9169094" cy="78782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Nombres décimaux : synthèse</a:t>
            </a:r>
            <a:endParaRPr lang="fr-FR" sz="28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B2C6C6C7-A6A9-9346-BC73-5E6F84434B49}"/>
              </a:ext>
            </a:extLst>
          </p:cNvPr>
          <p:cNvSpPr/>
          <p:nvPr/>
        </p:nvSpPr>
        <p:spPr>
          <a:xfrm>
            <a:off x="313864" y="1210017"/>
            <a:ext cx="11412850" cy="54184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04140964-2093-F340-AA11-120D605A2B93}"/>
                  </a:ext>
                </a:extLst>
              </p:cNvPr>
              <p:cNvSpPr txBox="1"/>
              <p:nvPr/>
            </p:nvSpPr>
            <p:spPr>
              <a:xfrm>
                <a:off x="6592279" y="1683918"/>
                <a:ext cx="1673817" cy="79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400" b="1" i="1" smtClean="0">
                              <a:latin typeface="Cambria Math" panose="02040503050406030204" pitchFamily="18" charset="0"/>
                            </a:rPr>
                            <m:t>𝟐𝟒𝟕</m:t>
                          </m:r>
                        </m:num>
                        <m:den>
                          <m:r>
                            <a:rPr lang="fr-FR" sz="2400" b="1" i="1" smtClean="0"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fr-FR" sz="2400" b="1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04140964-2093-F340-AA11-120D605A2B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2279" y="1683918"/>
                <a:ext cx="1673817" cy="791307"/>
              </a:xfrm>
              <a:prstGeom prst="rect">
                <a:avLst/>
              </a:prstGeom>
              <a:blipFill>
                <a:blip r:embed="rId2"/>
                <a:stretch>
                  <a:fillRect b="-634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Ellipse 4">
            <a:extLst>
              <a:ext uri="{FF2B5EF4-FFF2-40B4-BE49-F238E27FC236}">
                <a16:creationId xmlns:a16="http://schemas.microsoft.com/office/drawing/2014/main" id="{B2701486-8968-3546-AF4D-18A8BB189A6D}"/>
              </a:ext>
            </a:extLst>
          </p:cNvPr>
          <p:cNvSpPr/>
          <p:nvPr/>
        </p:nvSpPr>
        <p:spPr>
          <a:xfrm>
            <a:off x="5538060" y="3332255"/>
            <a:ext cx="1115878" cy="105001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39CC6BC7-4B27-FD40-9D70-3F458D453AFB}"/>
              </a:ext>
            </a:extLst>
          </p:cNvPr>
          <p:cNvCxnSpPr>
            <a:cxnSpLocks/>
          </p:cNvCxnSpPr>
          <p:nvPr/>
        </p:nvCxnSpPr>
        <p:spPr>
          <a:xfrm flipV="1">
            <a:off x="6442123" y="2529978"/>
            <a:ext cx="684546" cy="9040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D196E58A-5EB0-EE44-9115-8E0452E5813A}"/>
              </a:ext>
            </a:extLst>
          </p:cNvPr>
          <p:cNvCxnSpPr>
            <a:cxnSpLocks/>
          </p:cNvCxnSpPr>
          <p:nvPr/>
        </p:nvCxnSpPr>
        <p:spPr>
          <a:xfrm flipH="1" flipV="1">
            <a:off x="4277532" y="3062575"/>
            <a:ext cx="1296685" cy="60192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54514E5B-A729-354A-9D3A-1B6F752A09C9}"/>
              </a:ext>
            </a:extLst>
          </p:cNvPr>
          <p:cNvCxnSpPr>
            <a:cxnSpLocks/>
          </p:cNvCxnSpPr>
          <p:nvPr/>
        </p:nvCxnSpPr>
        <p:spPr>
          <a:xfrm flipH="1">
            <a:off x="4530333" y="4091554"/>
            <a:ext cx="1059382" cy="38745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EB110F3F-1F46-CD47-8A02-DF20655489A6}"/>
              </a:ext>
            </a:extLst>
          </p:cNvPr>
          <p:cNvCxnSpPr>
            <a:cxnSpLocks/>
          </p:cNvCxnSpPr>
          <p:nvPr/>
        </p:nvCxnSpPr>
        <p:spPr>
          <a:xfrm flipH="1">
            <a:off x="5444730" y="4334883"/>
            <a:ext cx="434290" cy="106086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FA444086-D39F-9741-B41D-E9CA3566A439}"/>
              </a:ext>
            </a:extLst>
          </p:cNvPr>
          <p:cNvCxnSpPr>
            <a:cxnSpLocks/>
          </p:cNvCxnSpPr>
          <p:nvPr/>
        </p:nvCxnSpPr>
        <p:spPr>
          <a:xfrm>
            <a:off x="6312982" y="4334883"/>
            <a:ext cx="813687" cy="13131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1AF51841-7A62-DB47-807B-E58F3A214E43}"/>
              </a:ext>
            </a:extLst>
          </p:cNvPr>
          <p:cNvCxnSpPr>
            <a:cxnSpLocks/>
          </p:cNvCxnSpPr>
          <p:nvPr/>
        </p:nvCxnSpPr>
        <p:spPr>
          <a:xfrm flipV="1">
            <a:off x="6653938" y="3314424"/>
            <a:ext cx="1182830" cy="43357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A06A3FF1-4B48-F240-8CAD-DE47DF765177}"/>
              </a:ext>
            </a:extLst>
          </p:cNvPr>
          <p:cNvCxnSpPr>
            <a:cxnSpLocks/>
          </p:cNvCxnSpPr>
          <p:nvPr/>
        </p:nvCxnSpPr>
        <p:spPr>
          <a:xfrm>
            <a:off x="6592279" y="4098835"/>
            <a:ext cx="1053888" cy="2587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1B1FE952-816E-4049-877C-3EC89AE7B259}"/>
              </a:ext>
            </a:extLst>
          </p:cNvPr>
          <p:cNvSpPr txBox="1"/>
          <p:nvPr/>
        </p:nvSpPr>
        <p:spPr>
          <a:xfrm>
            <a:off x="751114" y="1286792"/>
            <a:ext cx="108421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i="1" dirty="0">
                <a:solidFill>
                  <a:srgbClr val="C00000"/>
                </a:solidFill>
                <a:latin typeface="Century Gothic" panose="020B0502020202020204" pitchFamily="34" charset="0"/>
              </a:rPr>
              <a:t>Écrivez ce nombre en lettres.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E30EA214-1BEA-4B47-99E8-A5BD35B2A307}"/>
                  </a:ext>
                </a:extLst>
              </p:cNvPr>
              <p:cNvSpPr txBox="1"/>
              <p:nvPr/>
            </p:nvSpPr>
            <p:spPr>
              <a:xfrm>
                <a:off x="5259090" y="3607844"/>
                <a:ext cx="16738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𝟒𝟕</m:t>
                      </m:r>
                    </m:oMath>
                  </m:oMathPara>
                </a14:m>
                <a:endParaRPr lang="fr-FR" sz="2400" b="1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E30EA214-1BEA-4B47-99E8-A5BD35B2A3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9090" y="3607844"/>
                <a:ext cx="1673817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C3087A75-90E1-9442-8FAB-5D5412E07C86}"/>
                  </a:ext>
                </a:extLst>
              </p:cNvPr>
              <p:cNvSpPr txBox="1"/>
              <p:nvPr/>
            </p:nvSpPr>
            <p:spPr>
              <a:xfrm>
                <a:off x="7516508" y="3007369"/>
                <a:ext cx="329740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𝟒𝟕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𝟒𝟕</m:t>
                      </m:r>
                    </m:oMath>
                  </m:oMathPara>
                </a14:m>
                <a:endParaRPr lang="fr-FR" sz="2400" b="1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C3087A75-90E1-9442-8FAB-5D5412E07C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6508" y="3007369"/>
                <a:ext cx="3297403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155C4D77-50A4-D84D-BC45-A32C8EDA7BDB}"/>
                  </a:ext>
                </a:extLst>
              </p:cNvPr>
              <p:cNvSpPr txBox="1"/>
              <p:nvPr/>
            </p:nvSpPr>
            <p:spPr>
              <a:xfrm>
                <a:off x="7247405" y="4108432"/>
                <a:ext cx="427611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𝟒𝟕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𝟎𝟕</m:t>
                      </m:r>
                    </m:oMath>
                  </m:oMathPara>
                </a14:m>
                <a:endParaRPr lang="fr-FR" sz="2400" b="1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155C4D77-50A4-D84D-BC45-A32C8EDA7B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7405" y="4108432"/>
                <a:ext cx="4276112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79053D28-3D0A-E543-BD36-6AB929D1F9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9151760" y="3267675"/>
            <a:ext cx="1100883" cy="49136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01764C88-9E81-5E46-81E6-EA7CB4B38DD6}"/>
                  </a:ext>
                </a:extLst>
              </p:cNvPr>
              <p:cNvSpPr txBox="1"/>
              <p:nvPr/>
            </p:nvSpPr>
            <p:spPr>
              <a:xfrm>
                <a:off x="8857476" y="5813300"/>
                <a:ext cx="330157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24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fr-FR" sz="2400" b="1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2400" b="1" dirty="0">
                    <a:latin typeface="Century Gothic" panose="020B0502020202020204" pitchFamily="34" charset="0"/>
                  </a:rPr>
                  <a:t>     4       7       2,47</a:t>
                </a:r>
              </a:p>
            </p:txBody>
          </p:sp>
        </mc:Choice>
        <mc:Fallback xmlns="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01764C88-9E81-5E46-81E6-EA7CB4B38D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7476" y="5813300"/>
                <a:ext cx="3301574" cy="461665"/>
              </a:xfrm>
              <a:prstGeom prst="rect">
                <a:avLst/>
              </a:prstGeom>
              <a:blipFill>
                <a:blip r:embed="rId7"/>
                <a:stretch>
                  <a:fillRect l="-383" t="-13514" b="-2973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6560318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86C4D2E8-2620-D344-9582-8D05F38A21C5}"/>
              </a:ext>
            </a:extLst>
          </p:cNvPr>
          <p:cNvSpPr/>
          <p:nvPr/>
        </p:nvSpPr>
        <p:spPr>
          <a:xfrm>
            <a:off x="313864" y="257588"/>
            <a:ext cx="1929892" cy="78782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7640F19-410A-8E46-B507-B0DD27951509}"/>
              </a:ext>
            </a:extLst>
          </p:cNvPr>
          <p:cNvSpPr txBox="1"/>
          <p:nvPr/>
        </p:nvSpPr>
        <p:spPr>
          <a:xfrm>
            <a:off x="465286" y="420803"/>
            <a:ext cx="1929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CM1-CM2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1394F06-8A54-C64B-8194-5018B402C480}"/>
              </a:ext>
            </a:extLst>
          </p:cNvPr>
          <p:cNvSpPr/>
          <p:nvPr/>
        </p:nvSpPr>
        <p:spPr>
          <a:xfrm>
            <a:off x="2557620" y="257588"/>
            <a:ext cx="9169094" cy="78782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Nombres décimaux : synthèse</a:t>
            </a:r>
            <a:endParaRPr lang="fr-FR" sz="28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B2C6C6C7-A6A9-9346-BC73-5E6F84434B49}"/>
              </a:ext>
            </a:extLst>
          </p:cNvPr>
          <p:cNvSpPr/>
          <p:nvPr/>
        </p:nvSpPr>
        <p:spPr>
          <a:xfrm>
            <a:off x="313864" y="1210017"/>
            <a:ext cx="11412850" cy="54184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04140964-2093-F340-AA11-120D605A2B93}"/>
                  </a:ext>
                </a:extLst>
              </p:cNvPr>
              <p:cNvSpPr txBox="1"/>
              <p:nvPr/>
            </p:nvSpPr>
            <p:spPr>
              <a:xfrm>
                <a:off x="6592279" y="1683918"/>
                <a:ext cx="1673817" cy="79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400" b="1" i="1" smtClean="0">
                              <a:latin typeface="Cambria Math" panose="02040503050406030204" pitchFamily="18" charset="0"/>
                            </a:rPr>
                            <m:t>𝟐𝟒𝟕</m:t>
                          </m:r>
                        </m:num>
                        <m:den>
                          <m:r>
                            <a:rPr lang="fr-FR" sz="2400" b="1" i="1" smtClean="0"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fr-FR" sz="2400" b="1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04140964-2093-F340-AA11-120D605A2B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2279" y="1683918"/>
                <a:ext cx="1673817" cy="791307"/>
              </a:xfrm>
              <a:prstGeom prst="rect">
                <a:avLst/>
              </a:prstGeom>
              <a:blipFill>
                <a:blip r:embed="rId2"/>
                <a:stretch>
                  <a:fillRect b="-634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Ellipse 4">
            <a:extLst>
              <a:ext uri="{FF2B5EF4-FFF2-40B4-BE49-F238E27FC236}">
                <a16:creationId xmlns:a16="http://schemas.microsoft.com/office/drawing/2014/main" id="{B2701486-8968-3546-AF4D-18A8BB189A6D}"/>
              </a:ext>
            </a:extLst>
          </p:cNvPr>
          <p:cNvSpPr/>
          <p:nvPr/>
        </p:nvSpPr>
        <p:spPr>
          <a:xfrm>
            <a:off x="5538060" y="3332255"/>
            <a:ext cx="1115878" cy="105001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39CC6BC7-4B27-FD40-9D70-3F458D453AFB}"/>
              </a:ext>
            </a:extLst>
          </p:cNvPr>
          <p:cNvCxnSpPr>
            <a:cxnSpLocks/>
          </p:cNvCxnSpPr>
          <p:nvPr/>
        </p:nvCxnSpPr>
        <p:spPr>
          <a:xfrm flipV="1">
            <a:off x="6442123" y="2529978"/>
            <a:ext cx="684546" cy="9040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D196E58A-5EB0-EE44-9115-8E0452E5813A}"/>
              </a:ext>
            </a:extLst>
          </p:cNvPr>
          <p:cNvCxnSpPr>
            <a:cxnSpLocks/>
          </p:cNvCxnSpPr>
          <p:nvPr/>
        </p:nvCxnSpPr>
        <p:spPr>
          <a:xfrm flipH="1" flipV="1">
            <a:off x="4277532" y="3062575"/>
            <a:ext cx="1296685" cy="60192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54514E5B-A729-354A-9D3A-1B6F752A09C9}"/>
              </a:ext>
            </a:extLst>
          </p:cNvPr>
          <p:cNvCxnSpPr>
            <a:cxnSpLocks/>
          </p:cNvCxnSpPr>
          <p:nvPr/>
        </p:nvCxnSpPr>
        <p:spPr>
          <a:xfrm flipH="1">
            <a:off x="4530333" y="4091554"/>
            <a:ext cx="1059382" cy="38745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EB110F3F-1F46-CD47-8A02-DF20655489A6}"/>
              </a:ext>
            </a:extLst>
          </p:cNvPr>
          <p:cNvCxnSpPr>
            <a:cxnSpLocks/>
          </p:cNvCxnSpPr>
          <p:nvPr/>
        </p:nvCxnSpPr>
        <p:spPr>
          <a:xfrm flipH="1">
            <a:off x="5444730" y="4334883"/>
            <a:ext cx="434290" cy="106086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FA444086-D39F-9741-B41D-E9CA3566A439}"/>
              </a:ext>
            </a:extLst>
          </p:cNvPr>
          <p:cNvCxnSpPr>
            <a:cxnSpLocks/>
          </p:cNvCxnSpPr>
          <p:nvPr/>
        </p:nvCxnSpPr>
        <p:spPr>
          <a:xfrm>
            <a:off x="6312982" y="4334883"/>
            <a:ext cx="813687" cy="13131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1AF51841-7A62-DB47-807B-E58F3A214E43}"/>
              </a:ext>
            </a:extLst>
          </p:cNvPr>
          <p:cNvCxnSpPr>
            <a:cxnSpLocks/>
          </p:cNvCxnSpPr>
          <p:nvPr/>
        </p:nvCxnSpPr>
        <p:spPr>
          <a:xfrm flipV="1">
            <a:off x="6653938" y="3314424"/>
            <a:ext cx="1182830" cy="43357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A06A3FF1-4B48-F240-8CAD-DE47DF765177}"/>
              </a:ext>
            </a:extLst>
          </p:cNvPr>
          <p:cNvCxnSpPr>
            <a:cxnSpLocks/>
          </p:cNvCxnSpPr>
          <p:nvPr/>
        </p:nvCxnSpPr>
        <p:spPr>
          <a:xfrm>
            <a:off x="6592279" y="4098835"/>
            <a:ext cx="1053888" cy="2587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1B1FE952-816E-4049-877C-3EC89AE7B259}"/>
              </a:ext>
            </a:extLst>
          </p:cNvPr>
          <p:cNvSpPr txBox="1"/>
          <p:nvPr/>
        </p:nvSpPr>
        <p:spPr>
          <a:xfrm>
            <a:off x="751114" y="1286792"/>
            <a:ext cx="108421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i="1" dirty="0">
                <a:solidFill>
                  <a:srgbClr val="C00000"/>
                </a:solidFill>
                <a:latin typeface="Century Gothic" panose="020B0502020202020204" pitchFamily="34" charset="0"/>
              </a:rPr>
              <a:t>Écrivez ce nombre en lettres.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E30EA214-1BEA-4B47-99E8-A5BD35B2A307}"/>
                  </a:ext>
                </a:extLst>
              </p:cNvPr>
              <p:cNvSpPr txBox="1"/>
              <p:nvPr/>
            </p:nvSpPr>
            <p:spPr>
              <a:xfrm>
                <a:off x="5259090" y="3607844"/>
                <a:ext cx="16738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𝟒𝟕</m:t>
                      </m:r>
                    </m:oMath>
                  </m:oMathPara>
                </a14:m>
                <a:endParaRPr lang="fr-FR" sz="2400" b="1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E30EA214-1BEA-4B47-99E8-A5BD35B2A3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9090" y="3607844"/>
                <a:ext cx="1673817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C3087A75-90E1-9442-8FAB-5D5412E07C86}"/>
                  </a:ext>
                </a:extLst>
              </p:cNvPr>
              <p:cNvSpPr txBox="1"/>
              <p:nvPr/>
            </p:nvSpPr>
            <p:spPr>
              <a:xfrm>
                <a:off x="7516508" y="3007369"/>
                <a:ext cx="329740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𝟒𝟕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𝟒𝟕</m:t>
                      </m:r>
                    </m:oMath>
                  </m:oMathPara>
                </a14:m>
                <a:endParaRPr lang="fr-FR" sz="2400" b="1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C3087A75-90E1-9442-8FAB-5D5412E07C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6508" y="3007369"/>
                <a:ext cx="3297403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155C4D77-50A4-D84D-BC45-A32C8EDA7BDB}"/>
                  </a:ext>
                </a:extLst>
              </p:cNvPr>
              <p:cNvSpPr txBox="1"/>
              <p:nvPr/>
            </p:nvSpPr>
            <p:spPr>
              <a:xfrm>
                <a:off x="7247405" y="4108432"/>
                <a:ext cx="427611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𝟒𝟕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𝟎𝟕</m:t>
                      </m:r>
                    </m:oMath>
                  </m:oMathPara>
                </a14:m>
                <a:endParaRPr lang="fr-FR" sz="2400" b="1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155C4D77-50A4-D84D-BC45-A32C8EDA7B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7405" y="4108432"/>
                <a:ext cx="4276112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79053D28-3D0A-E543-BD36-6AB929D1F9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9151760" y="3267675"/>
            <a:ext cx="1100883" cy="49136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01764C88-9E81-5E46-81E6-EA7CB4B38DD6}"/>
                  </a:ext>
                </a:extLst>
              </p:cNvPr>
              <p:cNvSpPr txBox="1"/>
              <p:nvPr/>
            </p:nvSpPr>
            <p:spPr>
              <a:xfrm>
                <a:off x="8857476" y="5813300"/>
                <a:ext cx="330157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24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fr-FR" sz="2400" b="1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2400" b="1" dirty="0">
                    <a:latin typeface="Century Gothic" panose="020B0502020202020204" pitchFamily="34" charset="0"/>
                  </a:rPr>
                  <a:t>     4       7       2,47</a:t>
                </a:r>
              </a:p>
            </p:txBody>
          </p:sp>
        </mc:Choice>
        <mc:Fallback xmlns="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01764C88-9E81-5E46-81E6-EA7CB4B38D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7476" y="5813300"/>
                <a:ext cx="3301574" cy="461665"/>
              </a:xfrm>
              <a:prstGeom prst="rect">
                <a:avLst/>
              </a:prstGeom>
              <a:blipFill>
                <a:blip r:embed="rId7"/>
                <a:stretch>
                  <a:fillRect l="-383" t="-13514" b="-2973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oneTexte 2">
            <a:extLst>
              <a:ext uri="{FF2B5EF4-FFF2-40B4-BE49-F238E27FC236}">
                <a16:creationId xmlns:a16="http://schemas.microsoft.com/office/drawing/2014/main" id="{7A067C9C-AB77-1748-B977-369276CAFDE5}"/>
              </a:ext>
            </a:extLst>
          </p:cNvPr>
          <p:cNvSpPr txBox="1"/>
          <p:nvPr/>
        </p:nvSpPr>
        <p:spPr>
          <a:xfrm>
            <a:off x="3939931" y="5353675"/>
            <a:ext cx="2968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entury Gothic" panose="020B0502020202020204" pitchFamily="34" charset="0"/>
              </a:rPr>
              <a:t>Deux-cent-quarante-sept-centièmes</a:t>
            </a:r>
          </a:p>
        </p:txBody>
      </p:sp>
    </p:spTree>
    <p:extLst>
      <p:ext uri="{BB962C8B-B14F-4D97-AF65-F5344CB8AC3E}">
        <p14:creationId xmlns:p14="http://schemas.microsoft.com/office/powerpoint/2010/main" val="21822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1</a:t>
              </a:r>
            </a:p>
          </p:txBody>
        </p:sp>
      </p:grpSp>
      <p:sp>
        <p:nvSpPr>
          <p:cNvPr id="11" name="Rectangle : avec coins arrondis en haut 10">
            <a:extLst>
              <a:ext uri="{FF2B5EF4-FFF2-40B4-BE49-F238E27FC236}">
                <a16:creationId xmlns:a16="http://schemas.microsoft.com/office/drawing/2014/main" id="{32CD5423-707E-9A41-A0CB-44C87B64AA64}"/>
              </a:ext>
            </a:extLst>
          </p:cNvPr>
          <p:cNvSpPr/>
          <p:nvPr/>
        </p:nvSpPr>
        <p:spPr>
          <a:xfrm>
            <a:off x="8401049" y="2521527"/>
            <a:ext cx="3347414" cy="3075709"/>
          </a:xfrm>
          <a:prstGeom prst="round2SameRect">
            <a:avLst/>
          </a:prstGeom>
          <a:solidFill>
            <a:srgbClr val="FFF5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Lors de cette mission, vous allez apprendre à tracer une figure particulière en utilisant un instrument de géométrie étrange : le cure-dent.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442AF50-7EA8-5B48-A963-F4679D98D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762" y="1092412"/>
            <a:ext cx="7861491" cy="5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72901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86C4D2E8-2620-D344-9582-8D05F38A21C5}"/>
              </a:ext>
            </a:extLst>
          </p:cNvPr>
          <p:cNvSpPr/>
          <p:nvPr/>
        </p:nvSpPr>
        <p:spPr>
          <a:xfrm>
            <a:off x="313864" y="257588"/>
            <a:ext cx="1929892" cy="78782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7640F19-410A-8E46-B507-B0DD27951509}"/>
              </a:ext>
            </a:extLst>
          </p:cNvPr>
          <p:cNvSpPr txBox="1"/>
          <p:nvPr/>
        </p:nvSpPr>
        <p:spPr>
          <a:xfrm>
            <a:off x="465286" y="420803"/>
            <a:ext cx="1929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CM1-CM2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1394F06-8A54-C64B-8194-5018B402C480}"/>
              </a:ext>
            </a:extLst>
          </p:cNvPr>
          <p:cNvSpPr/>
          <p:nvPr/>
        </p:nvSpPr>
        <p:spPr>
          <a:xfrm>
            <a:off x="2557620" y="257588"/>
            <a:ext cx="9169094" cy="78782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Nombres décimaux : synthèse</a:t>
            </a:r>
            <a:endParaRPr lang="fr-FR" sz="28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B2C6C6C7-A6A9-9346-BC73-5E6F84434B49}"/>
              </a:ext>
            </a:extLst>
          </p:cNvPr>
          <p:cNvSpPr/>
          <p:nvPr/>
        </p:nvSpPr>
        <p:spPr>
          <a:xfrm>
            <a:off x="313864" y="1210017"/>
            <a:ext cx="11412850" cy="54184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04140964-2093-F340-AA11-120D605A2B93}"/>
                  </a:ext>
                </a:extLst>
              </p:cNvPr>
              <p:cNvSpPr txBox="1"/>
              <p:nvPr/>
            </p:nvSpPr>
            <p:spPr>
              <a:xfrm>
                <a:off x="6592279" y="1683918"/>
                <a:ext cx="1673817" cy="79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400" b="1" i="1" smtClean="0">
                              <a:latin typeface="Cambria Math" panose="02040503050406030204" pitchFamily="18" charset="0"/>
                            </a:rPr>
                            <m:t>𝟐𝟒𝟕</m:t>
                          </m:r>
                        </m:num>
                        <m:den>
                          <m:r>
                            <a:rPr lang="fr-FR" sz="2400" b="1" i="1" smtClean="0"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fr-FR" sz="2400" b="1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04140964-2093-F340-AA11-120D605A2B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2279" y="1683918"/>
                <a:ext cx="1673817" cy="791307"/>
              </a:xfrm>
              <a:prstGeom prst="rect">
                <a:avLst/>
              </a:prstGeom>
              <a:blipFill>
                <a:blip r:embed="rId2"/>
                <a:stretch>
                  <a:fillRect b="-634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Ellipse 4">
            <a:extLst>
              <a:ext uri="{FF2B5EF4-FFF2-40B4-BE49-F238E27FC236}">
                <a16:creationId xmlns:a16="http://schemas.microsoft.com/office/drawing/2014/main" id="{B2701486-8968-3546-AF4D-18A8BB189A6D}"/>
              </a:ext>
            </a:extLst>
          </p:cNvPr>
          <p:cNvSpPr/>
          <p:nvPr/>
        </p:nvSpPr>
        <p:spPr>
          <a:xfrm>
            <a:off x="5538060" y="3332255"/>
            <a:ext cx="1115878" cy="105001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39CC6BC7-4B27-FD40-9D70-3F458D453AFB}"/>
              </a:ext>
            </a:extLst>
          </p:cNvPr>
          <p:cNvCxnSpPr>
            <a:cxnSpLocks/>
          </p:cNvCxnSpPr>
          <p:nvPr/>
        </p:nvCxnSpPr>
        <p:spPr>
          <a:xfrm flipV="1">
            <a:off x="6442123" y="2529978"/>
            <a:ext cx="684546" cy="9040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D196E58A-5EB0-EE44-9115-8E0452E5813A}"/>
              </a:ext>
            </a:extLst>
          </p:cNvPr>
          <p:cNvCxnSpPr>
            <a:cxnSpLocks/>
          </p:cNvCxnSpPr>
          <p:nvPr/>
        </p:nvCxnSpPr>
        <p:spPr>
          <a:xfrm flipH="1" flipV="1">
            <a:off x="4277532" y="3062575"/>
            <a:ext cx="1296685" cy="60192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54514E5B-A729-354A-9D3A-1B6F752A09C9}"/>
              </a:ext>
            </a:extLst>
          </p:cNvPr>
          <p:cNvCxnSpPr>
            <a:cxnSpLocks/>
          </p:cNvCxnSpPr>
          <p:nvPr/>
        </p:nvCxnSpPr>
        <p:spPr>
          <a:xfrm flipH="1">
            <a:off x="4530333" y="4091554"/>
            <a:ext cx="1059382" cy="38745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EB110F3F-1F46-CD47-8A02-DF20655489A6}"/>
              </a:ext>
            </a:extLst>
          </p:cNvPr>
          <p:cNvCxnSpPr>
            <a:cxnSpLocks/>
          </p:cNvCxnSpPr>
          <p:nvPr/>
        </p:nvCxnSpPr>
        <p:spPr>
          <a:xfrm flipH="1">
            <a:off x="5444730" y="4334883"/>
            <a:ext cx="434290" cy="106086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FA444086-D39F-9741-B41D-E9CA3566A439}"/>
              </a:ext>
            </a:extLst>
          </p:cNvPr>
          <p:cNvCxnSpPr>
            <a:cxnSpLocks/>
          </p:cNvCxnSpPr>
          <p:nvPr/>
        </p:nvCxnSpPr>
        <p:spPr>
          <a:xfrm>
            <a:off x="6312982" y="4334883"/>
            <a:ext cx="813687" cy="13131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1AF51841-7A62-DB47-807B-E58F3A214E43}"/>
              </a:ext>
            </a:extLst>
          </p:cNvPr>
          <p:cNvCxnSpPr>
            <a:cxnSpLocks/>
          </p:cNvCxnSpPr>
          <p:nvPr/>
        </p:nvCxnSpPr>
        <p:spPr>
          <a:xfrm flipV="1">
            <a:off x="6653938" y="3314424"/>
            <a:ext cx="1182830" cy="43357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A06A3FF1-4B48-F240-8CAD-DE47DF765177}"/>
              </a:ext>
            </a:extLst>
          </p:cNvPr>
          <p:cNvCxnSpPr>
            <a:cxnSpLocks/>
          </p:cNvCxnSpPr>
          <p:nvPr/>
        </p:nvCxnSpPr>
        <p:spPr>
          <a:xfrm>
            <a:off x="6592279" y="4098835"/>
            <a:ext cx="1053888" cy="2587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1B1FE952-816E-4049-877C-3EC89AE7B259}"/>
              </a:ext>
            </a:extLst>
          </p:cNvPr>
          <p:cNvSpPr txBox="1"/>
          <p:nvPr/>
        </p:nvSpPr>
        <p:spPr>
          <a:xfrm>
            <a:off x="751114" y="1286792"/>
            <a:ext cx="108421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i="1" dirty="0">
                <a:solidFill>
                  <a:srgbClr val="C00000"/>
                </a:solidFill>
                <a:latin typeface="Century Gothic" panose="020B0502020202020204" pitchFamily="34" charset="0"/>
              </a:rPr>
              <a:t>Encadrez-le maintenant entre deux entiers qui se suivent.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E30EA214-1BEA-4B47-99E8-A5BD35B2A307}"/>
                  </a:ext>
                </a:extLst>
              </p:cNvPr>
              <p:cNvSpPr txBox="1"/>
              <p:nvPr/>
            </p:nvSpPr>
            <p:spPr>
              <a:xfrm>
                <a:off x="5259090" y="3607844"/>
                <a:ext cx="16738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𝟒𝟕</m:t>
                      </m:r>
                    </m:oMath>
                  </m:oMathPara>
                </a14:m>
                <a:endParaRPr lang="fr-FR" sz="2400" b="1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E30EA214-1BEA-4B47-99E8-A5BD35B2A3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9090" y="3607844"/>
                <a:ext cx="1673817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C3087A75-90E1-9442-8FAB-5D5412E07C86}"/>
                  </a:ext>
                </a:extLst>
              </p:cNvPr>
              <p:cNvSpPr txBox="1"/>
              <p:nvPr/>
            </p:nvSpPr>
            <p:spPr>
              <a:xfrm>
                <a:off x="7516508" y="3007369"/>
                <a:ext cx="329740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𝟒𝟕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𝟒𝟕</m:t>
                      </m:r>
                    </m:oMath>
                  </m:oMathPara>
                </a14:m>
                <a:endParaRPr lang="fr-FR" sz="2400" b="1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C3087A75-90E1-9442-8FAB-5D5412E07C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6508" y="3007369"/>
                <a:ext cx="3297403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155C4D77-50A4-D84D-BC45-A32C8EDA7BDB}"/>
                  </a:ext>
                </a:extLst>
              </p:cNvPr>
              <p:cNvSpPr txBox="1"/>
              <p:nvPr/>
            </p:nvSpPr>
            <p:spPr>
              <a:xfrm>
                <a:off x="7247405" y="4108432"/>
                <a:ext cx="427611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𝟒𝟕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𝟎𝟕</m:t>
                      </m:r>
                    </m:oMath>
                  </m:oMathPara>
                </a14:m>
                <a:endParaRPr lang="fr-FR" sz="2400" b="1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155C4D77-50A4-D84D-BC45-A32C8EDA7B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7405" y="4108432"/>
                <a:ext cx="4276112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79053D28-3D0A-E543-BD36-6AB929D1F9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9151760" y="3267675"/>
            <a:ext cx="1100883" cy="49136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01764C88-9E81-5E46-81E6-EA7CB4B38DD6}"/>
                  </a:ext>
                </a:extLst>
              </p:cNvPr>
              <p:cNvSpPr txBox="1"/>
              <p:nvPr/>
            </p:nvSpPr>
            <p:spPr>
              <a:xfrm>
                <a:off x="8857476" y="5813300"/>
                <a:ext cx="330157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24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fr-FR" sz="2400" b="1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2400" b="1" dirty="0">
                    <a:latin typeface="Century Gothic" panose="020B0502020202020204" pitchFamily="34" charset="0"/>
                  </a:rPr>
                  <a:t>     4       7       2,47</a:t>
                </a:r>
              </a:p>
            </p:txBody>
          </p:sp>
        </mc:Choice>
        <mc:Fallback xmlns="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01764C88-9E81-5E46-81E6-EA7CB4B38D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7476" y="5813300"/>
                <a:ext cx="3301574" cy="461665"/>
              </a:xfrm>
              <a:prstGeom prst="rect">
                <a:avLst/>
              </a:prstGeom>
              <a:blipFill>
                <a:blip r:embed="rId7"/>
                <a:stretch>
                  <a:fillRect l="-383" t="-13514" b="-2973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oneTexte 2">
            <a:extLst>
              <a:ext uri="{FF2B5EF4-FFF2-40B4-BE49-F238E27FC236}">
                <a16:creationId xmlns:a16="http://schemas.microsoft.com/office/drawing/2014/main" id="{7A067C9C-AB77-1748-B977-369276CAFDE5}"/>
              </a:ext>
            </a:extLst>
          </p:cNvPr>
          <p:cNvSpPr txBox="1"/>
          <p:nvPr/>
        </p:nvSpPr>
        <p:spPr>
          <a:xfrm>
            <a:off x="3939931" y="5353675"/>
            <a:ext cx="2968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entury Gothic" panose="020B0502020202020204" pitchFamily="34" charset="0"/>
              </a:rPr>
              <a:t>Deux-cent-quarante-sept-centièmes</a:t>
            </a:r>
          </a:p>
        </p:txBody>
      </p:sp>
    </p:spTree>
    <p:extLst>
      <p:ext uri="{BB962C8B-B14F-4D97-AF65-F5344CB8AC3E}">
        <p14:creationId xmlns:p14="http://schemas.microsoft.com/office/powerpoint/2010/main" val="292982337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86C4D2E8-2620-D344-9582-8D05F38A21C5}"/>
              </a:ext>
            </a:extLst>
          </p:cNvPr>
          <p:cNvSpPr/>
          <p:nvPr/>
        </p:nvSpPr>
        <p:spPr>
          <a:xfrm>
            <a:off x="313864" y="257588"/>
            <a:ext cx="1929892" cy="78782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7640F19-410A-8E46-B507-B0DD27951509}"/>
              </a:ext>
            </a:extLst>
          </p:cNvPr>
          <p:cNvSpPr txBox="1"/>
          <p:nvPr/>
        </p:nvSpPr>
        <p:spPr>
          <a:xfrm>
            <a:off x="465286" y="420803"/>
            <a:ext cx="1929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CM1-CM2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1394F06-8A54-C64B-8194-5018B402C480}"/>
              </a:ext>
            </a:extLst>
          </p:cNvPr>
          <p:cNvSpPr/>
          <p:nvPr/>
        </p:nvSpPr>
        <p:spPr>
          <a:xfrm>
            <a:off x="2557620" y="257588"/>
            <a:ext cx="9169094" cy="78782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Nombres décimaux : synthèse</a:t>
            </a:r>
            <a:endParaRPr lang="fr-FR" sz="28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B2C6C6C7-A6A9-9346-BC73-5E6F84434B49}"/>
              </a:ext>
            </a:extLst>
          </p:cNvPr>
          <p:cNvSpPr/>
          <p:nvPr/>
        </p:nvSpPr>
        <p:spPr>
          <a:xfrm>
            <a:off x="313864" y="1210017"/>
            <a:ext cx="11412850" cy="54184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04140964-2093-F340-AA11-120D605A2B93}"/>
                  </a:ext>
                </a:extLst>
              </p:cNvPr>
              <p:cNvSpPr txBox="1"/>
              <p:nvPr/>
            </p:nvSpPr>
            <p:spPr>
              <a:xfrm>
                <a:off x="6592279" y="1683918"/>
                <a:ext cx="1673817" cy="79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400" b="1" i="1" smtClean="0">
                              <a:latin typeface="Cambria Math" panose="02040503050406030204" pitchFamily="18" charset="0"/>
                            </a:rPr>
                            <m:t>𝟐𝟒𝟕</m:t>
                          </m:r>
                        </m:num>
                        <m:den>
                          <m:r>
                            <a:rPr lang="fr-FR" sz="2400" b="1" i="1" smtClean="0"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fr-FR" sz="2400" b="1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04140964-2093-F340-AA11-120D605A2B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2279" y="1683918"/>
                <a:ext cx="1673817" cy="791307"/>
              </a:xfrm>
              <a:prstGeom prst="rect">
                <a:avLst/>
              </a:prstGeom>
              <a:blipFill>
                <a:blip r:embed="rId2"/>
                <a:stretch>
                  <a:fillRect b="-634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Ellipse 4">
            <a:extLst>
              <a:ext uri="{FF2B5EF4-FFF2-40B4-BE49-F238E27FC236}">
                <a16:creationId xmlns:a16="http://schemas.microsoft.com/office/drawing/2014/main" id="{B2701486-8968-3546-AF4D-18A8BB189A6D}"/>
              </a:ext>
            </a:extLst>
          </p:cNvPr>
          <p:cNvSpPr/>
          <p:nvPr/>
        </p:nvSpPr>
        <p:spPr>
          <a:xfrm>
            <a:off x="5538060" y="3332255"/>
            <a:ext cx="1115878" cy="105001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39CC6BC7-4B27-FD40-9D70-3F458D453AFB}"/>
              </a:ext>
            </a:extLst>
          </p:cNvPr>
          <p:cNvCxnSpPr>
            <a:cxnSpLocks/>
          </p:cNvCxnSpPr>
          <p:nvPr/>
        </p:nvCxnSpPr>
        <p:spPr>
          <a:xfrm flipV="1">
            <a:off x="6442123" y="2529978"/>
            <a:ext cx="684546" cy="9040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54514E5B-A729-354A-9D3A-1B6F752A09C9}"/>
              </a:ext>
            </a:extLst>
          </p:cNvPr>
          <p:cNvCxnSpPr>
            <a:cxnSpLocks/>
          </p:cNvCxnSpPr>
          <p:nvPr/>
        </p:nvCxnSpPr>
        <p:spPr>
          <a:xfrm flipH="1">
            <a:off x="4530333" y="4091554"/>
            <a:ext cx="1059382" cy="38745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EB110F3F-1F46-CD47-8A02-DF20655489A6}"/>
              </a:ext>
            </a:extLst>
          </p:cNvPr>
          <p:cNvCxnSpPr>
            <a:cxnSpLocks/>
          </p:cNvCxnSpPr>
          <p:nvPr/>
        </p:nvCxnSpPr>
        <p:spPr>
          <a:xfrm flipH="1">
            <a:off x="5444730" y="4334883"/>
            <a:ext cx="434290" cy="106086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FA444086-D39F-9741-B41D-E9CA3566A439}"/>
              </a:ext>
            </a:extLst>
          </p:cNvPr>
          <p:cNvCxnSpPr>
            <a:cxnSpLocks/>
          </p:cNvCxnSpPr>
          <p:nvPr/>
        </p:nvCxnSpPr>
        <p:spPr>
          <a:xfrm>
            <a:off x="6312982" y="4334883"/>
            <a:ext cx="813687" cy="13131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1AF51841-7A62-DB47-807B-E58F3A214E43}"/>
              </a:ext>
            </a:extLst>
          </p:cNvPr>
          <p:cNvCxnSpPr>
            <a:cxnSpLocks/>
          </p:cNvCxnSpPr>
          <p:nvPr/>
        </p:nvCxnSpPr>
        <p:spPr>
          <a:xfrm flipV="1">
            <a:off x="6653938" y="3314424"/>
            <a:ext cx="1182830" cy="43357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A06A3FF1-4B48-F240-8CAD-DE47DF765177}"/>
              </a:ext>
            </a:extLst>
          </p:cNvPr>
          <p:cNvCxnSpPr>
            <a:cxnSpLocks/>
          </p:cNvCxnSpPr>
          <p:nvPr/>
        </p:nvCxnSpPr>
        <p:spPr>
          <a:xfrm>
            <a:off x="6592279" y="4098835"/>
            <a:ext cx="1053888" cy="2587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1B1FE952-816E-4049-877C-3EC89AE7B259}"/>
              </a:ext>
            </a:extLst>
          </p:cNvPr>
          <p:cNvSpPr txBox="1"/>
          <p:nvPr/>
        </p:nvSpPr>
        <p:spPr>
          <a:xfrm>
            <a:off x="751114" y="1286792"/>
            <a:ext cx="108421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i="1" dirty="0">
                <a:solidFill>
                  <a:srgbClr val="C00000"/>
                </a:solidFill>
                <a:latin typeface="Century Gothic" panose="020B0502020202020204" pitchFamily="34" charset="0"/>
              </a:rPr>
              <a:t>Encadrez-le maintenant entre deux entiers qui se suivent.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E30EA214-1BEA-4B47-99E8-A5BD35B2A307}"/>
                  </a:ext>
                </a:extLst>
              </p:cNvPr>
              <p:cNvSpPr txBox="1"/>
              <p:nvPr/>
            </p:nvSpPr>
            <p:spPr>
              <a:xfrm>
                <a:off x="5259090" y="3607844"/>
                <a:ext cx="16738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𝟒𝟕</m:t>
                      </m:r>
                    </m:oMath>
                  </m:oMathPara>
                </a14:m>
                <a:endParaRPr lang="fr-FR" sz="2400" b="1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E30EA214-1BEA-4B47-99E8-A5BD35B2A3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9090" y="3607844"/>
                <a:ext cx="1673817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C3087A75-90E1-9442-8FAB-5D5412E07C86}"/>
                  </a:ext>
                </a:extLst>
              </p:cNvPr>
              <p:cNvSpPr txBox="1"/>
              <p:nvPr/>
            </p:nvSpPr>
            <p:spPr>
              <a:xfrm>
                <a:off x="7516508" y="3007369"/>
                <a:ext cx="329740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𝟒𝟕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𝟒𝟕</m:t>
                      </m:r>
                    </m:oMath>
                  </m:oMathPara>
                </a14:m>
                <a:endParaRPr lang="fr-FR" sz="2400" b="1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C3087A75-90E1-9442-8FAB-5D5412E07C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6508" y="3007369"/>
                <a:ext cx="3297403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155C4D77-50A4-D84D-BC45-A32C8EDA7BDB}"/>
                  </a:ext>
                </a:extLst>
              </p:cNvPr>
              <p:cNvSpPr txBox="1"/>
              <p:nvPr/>
            </p:nvSpPr>
            <p:spPr>
              <a:xfrm>
                <a:off x="7247405" y="4108432"/>
                <a:ext cx="427611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𝟒𝟕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𝟎𝟕</m:t>
                      </m:r>
                    </m:oMath>
                  </m:oMathPara>
                </a14:m>
                <a:endParaRPr lang="fr-FR" sz="2400" b="1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155C4D77-50A4-D84D-BC45-A32C8EDA7B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7405" y="4108432"/>
                <a:ext cx="4276112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79053D28-3D0A-E543-BD36-6AB929D1F9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9151760" y="3267675"/>
            <a:ext cx="1100883" cy="49136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01764C88-9E81-5E46-81E6-EA7CB4B38DD6}"/>
                  </a:ext>
                </a:extLst>
              </p:cNvPr>
              <p:cNvSpPr txBox="1"/>
              <p:nvPr/>
            </p:nvSpPr>
            <p:spPr>
              <a:xfrm>
                <a:off x="8857476" y="5813300"/>
                <a:ext cx="330157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24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fr-FR" sz="2400" b="1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2400" b="1" dirty="0">
                    <a:latin typeface="Century Gothic" panose="020B0502020202020204" pitchFamily="34" charset="0"/>
                  </a:rPr>
                  <a:t>     4       7       2,47</a:t>
                </a:r>
              </a:p>
            </p:txBody>
          </p:sp>
        </mc:Choice>
        <mc:Fallback xmlns="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01764C88-9E81-5E46-81E6-EA7CB4B38D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7476" y="5813300"/>
                <a:ext cx="3301574" cy="461665"/>
              </a:xfrm>
              <a:prstGeom prst="rect">
                <a:avLst/>
              </a:prstGeom>
              <a:blipFill>
                <a:blip r:embed="rId7"/>
                <a:stretch>
                  <a:fillRect l="-383" t="-13514" b="-2973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oneTexte 2">
            <a:extLst>
              <a:ext uri="{FF2B5EF4-FFF2-40B4-BE49-F238E27FC236}">
                <a16:creationId xmlns:a16="http://schemas.microsoft.com/office/drawing/2014/main" id="{7A067C9C-AB77-1748-B977-369276CAFDE5}"/>
              </a:ext>
            </a:extLst>
          </p:cNvPr>
          <p:cNvSpPr txBox="1"/>
          <p:nvPr/>
        </p:nvSpPr>
        <p:spPr>
          <a:xfrm>
            <a:off x="3939931" y="5353675"/>
            <a:ext cx="2968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entury Gothic" panose="020B0502020202020204" pitchFamily="34" charset="0"/>
              </a:rPr>
              <a:t>Deux-cent-quarante-sept-centièmes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62AACA13-518D-0B47-8EAC-B3AA8548637A}"/>
                  </a:ext>
                </a:extLst>
              </p:cNvPr>
              <p:cNvSpPr txBox="1"/>
              <p:nvPr/>
            </p:nvSpPr>
            <p:spPr>
              <a:xfrm>
                <a:off x="1323938" y="4347257"/>
                <a:ext cx="427611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𝟒𝟕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fr-FR" sz="2400" b="1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62AACA13-518D-0B47-8EAC-B3AA854863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3938" y="4347257"/>
                <a:ext cx="4276112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D196E58A-5EB0-EE44-9115-8E0452E5813A}"/>
              </a:ext>
            </a:extLst>
          </p:cNvPr>
          <p:cNvCxnSpPr>
            <a:cxnSpLocks/>
          </p:cNvCxnSpPr>
          <p:nvPr/>
        </p:nvCxnSpPr>
        <p:spPr>
          <a:xfrm flipH="1" flipV="1">
            <a:off x="4277532" y="3062575"/>
            <a:ext cx="1296685" cy="60192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430926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86C4D2E8-2620-D344-9582-8D05F38A21C5}"/>
              </a:ext>
            </a:extLst>
          </p:cNvPr>
          <p:cNvSpPr/>
          <p:nvPr/>
        </p:nvSpPr>
        <p:spPr>
          <a:xfrm>
            <a:off x="313864" y="257588"/>
            <a:ext cx="1929892" cy="78782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7640F19-410A-8E46-B507-B0DD27951509}"/>
              </a:ext>
            </a:extLst>
          </p:cNvPr>
          <p:cNvSpPr txBox="1"/>
          <p:nvPr/>
        </p:nvSpPr>
        <p:spPr>
          <a:xfrm>
            <a:off x="465286" y="420803"/>
            <a:ext cx="1929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CM1-CM2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1394F06-8A54-C64B-8194-5018B402C480}"/>
              </a:ext>
            </a:extLst>
          </p:cNvPr>
          <p:cNvSpPr/>
          <p:nvPr/>
        </p:nvSpPr>
        <p:spPr>
          <a:xfrm>
            <a:off x="2557620" y="257588"/>
            <a:ext cx="9169094" cy="78782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Nombres décimaux : synthèse</a:t>
            </a:r>
            <a:endParaRPr lang="fr-FR" sz="28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B2C6C6C7-A6A9-9346-BC73-5E6F84434B49}"/>
              </a:ext>
            </a:extLst>
          </p:cNvPr>
          <p:cNvSpPr/>
          <p:nvPr/>
        </p:nvSpPr>
        <p:spPr>
          <a:xfrm>
            <a:off x="313864" y="1210017"/>
            <a:ext cx="11412850" cy="54184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04140964-2093-F340-AA11-120D605A2B93}"/>
                  </a:ext>
                </a:extLst>
              </p:cNvPr>
              <p:cNvSpPr txBox="1"/>
              <p:nvPr/>
            </p:nvSpPr>
            <p:spPr>
              <a:xfrm>
                <a:off x="6592279" y="1683918"/>
                <a:ext cx="1673817" cy="79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400" b="1" i="1" smtClean="0">
                              <a:latin typeface="Cambria Math" panose="02040503050406030204" pitchFamily="18" charset="0"/>
                            </a:rPr>
                            <m:t>𝟐𝟒𝟕</m:t>
                          </m:r>
                        </m:num>
                        <m:den>
                          <m:r>
                            <a:rPr lang="fr-FR" sz="2400" b="1" i="1" smtClean="0"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fr-FR" sz="2400" b="1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04140964-2093-F340-AA11-120D605A2B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2279" y="1683918"/>
                <a:ext cx="1673817" cy="791307"/>
              </a:xfrm>
              <a:prstGeom prst="rect">
                <a:avLst/>
              </a:prstGeom>
              <a:blipFill>
                <a:blip r:embed="rId2"/>
                <a:stretch>
                  <a:fillRect b="-634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Ellipse 4">
            <a:extLst>
              <a:ext uri="{FF2B5EF4-FFF2-40B4-BE49-F238E27FC236}">
                <a16:creationId xmlns:a16="http://schemas.microsoft.com/office/drawing/2014/main" id="{B2701486-8968-3546-AF4D-18A8BB189A6D}"/>
              </a:ext>
            </a:extLst>
          </p:cNvPr>
          <p:cNvSpPr/>
          <p:nvPr/>
        </p:nvSpPr>
        <p:spPr>
          <a:xfrm>
            <a:off x="5538060" y="3332255"/>
            <a:ext cx="1115878" cy="105001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39CC6BC7-4B27-FD40-9D70-3F458D453AFB}"/>
              </a:ext>
            </a:extLst>
          </p:cNvPr>
          <p:cNvCxnSpPr>
            <a:cxnSpLocks/>
          </p:cNvCxnSpPr>
          <p:nvPr/>
        </p:nvCxnSpPr>
        <p:spPr>
          <a:xfrm flipV="1">
            <a:off x="6442123" y="2529978"/>
            <a:ext cx="684546" cy="9040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54514E5B-A729-354A-9D3A-1B6F752A09C9}"/>
              </a:ext>
            </a:extLst>
          </p:cNvPr>
          <p:cNvCxnSpPr>
            <a:cxnSpLocks/>
          </p:cNvCxnSpPr>
          <p:nvPr/>
        </p:nvCxnSpPr>
        <p:spPr>
          <a:xfrm flipH="1">
            <a:off x="4530333" y="4091554"/>
            <a:ext cx="1059382" cy="38745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EB110F3F-1F46-CD47-8A02-DF20655489A6}"/>
              </a:ext>
            </a:extLst>
          </p:cNvPr>
          <p:cNvCxnSpPr>
            <a:cxnSpLocks/>
          </p:cNvCxnSpPr>
          <p:nvPr/>
        </p:nvCxnSpPr>
        <p:spPr>
          <a:xfrm flipH="1">
            <a:off x="5444730" y="4334883"/>
            <a:ext cx="434290" cy="106086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FA444086-D39F-9741-B41D-E9CA3566A439}"/>
              </a:ext>
            </a:extLst>
          </p:cNvPr>
          <p:cNvCxnSpPr>
            <a:cxnSpLocks/>
          </p:cNvCxnSpPr>
          <p:nvPr/>
        </p:nvCxnSpPr>
        <p:spPr>
          <a:xfrm>
            <a:off x="6312982" y="4334883"/>
            <a:ext cx="813687" cy="13131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1AF51841-7A62-DB47-807B-E58F3A214E43}"/>
              </a:ext>
            </a:extLst>
          </p:cNvPr>
          <p:cNvCxnSpPr>
            <a:cxnSpLocks/>
          </p:cNvCxnSpPr>
          <p:nvPr/>
        </p:nvCxnSpPr>
        <p:spPr>
          <a:xfrm flipV="1">
            <a:off x="6653938" y="3314424"/>
            <a:ext cx="1182830" cy="43357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A06A3FF1-4B48-F240-8CAD-DE47DF765177}"/>
              </a:ext>
            </a:extLst>
          </p:cNvPr>
          <p:cNvCxnSpPr>
            <a:cxnSpLocks/>
          </p:cNvCxnSpPr>
          <p:nvPr/>
        </p:nvCxnSpPr>
        <p:spPr>
          <a:xfrm>
            <a:off x="6592279" y="4098835"/>
            <a:ext cx="1053888" cy="2587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1B1FE952-816E-4049-877C-3EC89AE7B259}"/>
              </a:ext>
            </a:extLst>
          </p:cNvPr>
          <p:cNvSpPr txBox="1"/>
          <p:nvPr/>
        </p:nvSpPr>
        <p:spPr>
          <a:xfrm>
            <a:off x="653140" y="1286792"/>
            <a:ext cx="108421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i="1" dirty="0">
                <a:solidFill>
                  <a:srgbClr val="C00000"/>
                </a:solidFill>
                <a:latin typeface="Century Gothic" panose="020B0502020202020204" pitchFamily="34" charset="0"/>
              </a:rPr>
              <a:t>À l’aide de l’outil loupe, comment inscrire ce nombre sur une droite graduée 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E30EA214-1BEA-4B47-99E8-A5BD35B2A307}"/>
                  </a:ext>
                </a:extLst>
              </p:cNvPr>
              <p:cNvSpPr txBox="1"/>
              <p:nvPr/>
            </p:nvSpPr>
            <p:spPr>
              <a:xfrm>
                <a:off x="5259090" y="3607844"/>
                <a:ext cx="16738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𝟒𝟕</m:t>
                      </m:r>
                    </m:oMath>
                  </m:oMathPara>
                </a14:m>
                <a:endParaRPr lang="fr-FR" sz="2400" b="1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E30EA214-1BEA-4B47-99E8-A5BD35B2A3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9090" y="3607844"/>
                <a:ext cx="1673817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C3087A75-90E1-9442-8FAB-5D5412E07C86}"/>
                  </a:ext>
                </a:extLst>
              </p:cNvPr>
              <p:cNvSpPr txBox="1"/>
              <p:nvPr/>
            </p:nvSpPr>
            <p:spPr>
              <a:xfrm>
                <a:off x="7516508" y="3007369"/>
                <a:ext cx="329740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𝟒𝟕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𝟒𝟕</m:t>
                      </m:r>
                    </m:oMath>
                  </m:oMathPara>
                </a14:m>
                <a:endParaRPr lang="fr-FR" sz="2400" b="1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C3087A75-90E1-9442-8FAB-5D5412E07C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6508" y="3007369"/>
                <a:ext cx="3297403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155C4D77-50A4-D84D-BC45-A32C8EDA7BDB}"/>
                  </a:ext>
                </a:extLst>
              </p:cNvPr>
              <p:cNvSpPr txBox="1"/>
              <p:nvPr/>
            </p:nvSpPr>
            <p:spPr>
              <a:xfrm>
                <a:off x="7247405" y="4108432"/>
                <a:ext cx="427611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𝟒𝟕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𝟎𝟕</m:t>
                      </m:r>
                    </m:oMath>
                  </m:oMathPara>
                </a14:m>
                <a:endParaRPr lang="fr-FR" sz="2400" b="1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155C4D77-50A4-D84D-BC45-A32C8EDA7B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7405" y="4108432"/>
                <a:ext cx="4276112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79053D28-3D0A-E543-BD36-6AB929D1F9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9151760" y="3267675"/>
            <a:ext cx="1100883" cy="49136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01764C88-9E81-5E46-81E6-EA7CB4B38DD6}"/>
                  </a:ext>
                </a:extLst>
              </p:cNvPr>
              <p:cNvSpPr txBox="1"/>
              <p:nvPr/>
            </p:nvSpPr>
            <p:spPr>
              <a:xfrm>
                <a:off x="8857476" y="5813300"/>
                <a:ext cx="330157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24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fr-FR" sz="2400" b="1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2400" b="1" dirty="0">
                    <a:latin typeface="Century Gothic" panose="020B0502020202020204" pitchFamily="34" charset="0"/>
                  </a:rPr>
                  <a:t>     4       7       2,47</a:t>
                </a:r>
              </a:p>
            </p:txBody>
          </p:sp>
        </mc:Choice>
        <mc:Fallback xmlns="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01764C88-9E81-5E46-81E6-EA7CB4B38D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7476" y="5813300"/>
                <a:ext cx="3301574" cy="461665"/>
              </a:xfrm>
              <a:prstGeom prst="rect">
                <a:avLst/>
              </a:prstGeom>
              <a:blipFill>
                <a:blip r:embed="rId7"/>
                <a:stretch>
                  <a:fillRect l="-383" t="-13514" b="-2973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oneTexte 2">
            <a:extLst>
              <a:ext uri="{FF2B5EF4-FFF2-40B4-BE49-F238E27FC236}">
                <a16:creationId xmlns:a16="http://schemas.microsoft.com/office/drawing/2014/main" id="{7A067C9C-AB77-1748-B977-369276CAFDE5}"/>
              </a:ext>
            </a:extLst>
          </p:cNvPr>
          <p:cNvSpPr txBox="1"/>
          <p:nvPr/>
        </p:nvSpPr>
        <p:spPr>
          <a:xfrm>
            <a:off x="3939931" y="5353675"/>
            <a:ext cx="2968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entury Gothic" panose="020B0502020202020204" pitchFamily="34" charset="0"/>
              </a:rPr>
              <a:t>Deux-cent-quarante-sept-centièmes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62AACA13-518D-0B47-8EAC-B3AA8548637A}"/>
                  </a:ext>
                </a:extLst>
              </p:cNvPr>
              <p:cNvSpPr txBox="1"/>
              <p:nvPr/>
            </p:nvSpPr>
            <p:spPr>
              <a:xfrm>
                <a:off x="1323938" y="4347257"/>
                <a:ext cx="427611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𝟒𝟕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fr-FR" sz="2400" b="1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62AACA13-518D-0B47-8EAC-B3AA854863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3938" y="4347257"/>
                <a:ext cx="4276112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D196E58A-5EB0-EE44-9115-8E0452E5813A}"/>
              </a:ext>
            </a:extLst>
          </p:cNvPr>
          <p:cNvCxnSpPr>
            <a:cxnSpLocks/>
          </p:cNvCxnSpPr>
          <p:nvPr/>
        </p:nvCxnSpPr>
        <p:spPr>
          <a:xfrm flipH="1" flipV="1">
            <a:off x="4277532" y="3062575"/>
            <a:ext cx="1296685" cy="60192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702888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86C4D2E8-2620-D344-9582-8D05F38A21C5}"/>
              </a:ext>
            </a:extLst>
          </p:cNvPr>
          <p:cNvSpPr/>
          <p:nvPr/>
        </p:nvSpPr>
        <p:spPr>
          <a:xfrm>
            <a:off x="313864" y="257588"/>
            <a:ext cx="1929892" cy="78782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7640F19-410A-8E46-B507-B0DD27951509}"/>
              </a:ext>
            </a:extLst>
          </p:cNvPr>
          <p:cNvSpPr txBox="1"/>
          <p:nvPr/>
        </p:nvSpPr>
        <p:spPr>
          <a:xfrm>
            <a:off x="465286" y="420803"/>
            <a:ext cx="1929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CM1-CM2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1394F06-8A54-C64B-8194-5018B402C480}"/>
              </a:ext>
            </a:extLst>
          </p:cNvPr>
          <p:cNvSpPr/>
          <p:nvPr/>
        </p:nvSpPr>
        <p:spPr>
          <a:xfrm>
            <a:off x="2557620" y="257588"/>
            <a:ext cx="9169094" cy="78782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Nombres décimaux : synthèse</a:t>
            </a:r>
            <a:endParaRPr lang="fr-FR" sz="28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B2C6C6C7-A6A9-9346-BC73-5E6F84434B49}"/>
              </a:ext>
            </a:extLst>
          </p:cNvPr>
          <p:cNvSpPr/>
          <p:nvPr/>
        </p:nvSpPr>
        <p:spPr>
          <a:xfrm>
            <a:off x="313864" y="1210017"/>
            <a:ext cx="11412850" cy="54184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04140964-2093-F340-AA11-120D605A2B93}"/>
                  </a:ext>
                </a:extLst>
              </p:cNvPr>
              <p:cNvSpPr txBox="1"/>
              <p:nvPr/>
            </p:nvSpPr>
            <p:spPr>
              <a:xfrm>
                <a:off x="6592279" y="1683918"/>
                <a:ext cx="1673817" cy="79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400" b="1" i="1" smtClean="0">
                              <a:latin typeface="Cambria Math" panose="02040503050406030204" pitchFamily="18" charset="0"/>
                            </a:rPr>
                            <m:t>𝟐𝟒𝟕</m:t>
                          </m:r>
                        </m:num>
                        <m:den>
                          <m:r>
                            <a:rPr lang="fr-FR" sz="2400" b="1" i="1" smtClean="0"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fr-FR" sz="2400" b="1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04140964-2093-F340-AA11-120D605A2B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2279" y="1683918"/>
                <a:ext cx="1673817" cy="791307"/>
              </a:xfrm>
              <a:prstGeom prst="rect">
                <a:avLst/>
              </a:prstGeom>
              <a:blipFill>
                <a:blip r:embed="rId2"/>
                <a:stretch>
                  <a:fillRect b="-634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Ellipse 4">
            <a:extLst>
              <a:ext uri="{FF2B5EF4-FFF2-40B4-BE49-F238E27FC236}">
                <a16:creationId xmlns:a16="http://schemas.microsoft.com/office/drawing/2014/main" id="{B2701486-8968-3546-AF4D-18A8BB189A6D}"/>
              </a:ext>
            </a:extLst>
          </p:cNvPr>
          <p:cNvSpPr/>
          <p:nvPr/>
        </p:nvSpPr>
        <p:spPr>
          <a:xfrm>
            <a:off x="5538060" y="3332255"/>
            <a:ext cx="1115878" cy="105001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39CC6BC7-4B27-FD40-9D70-3F458D453AFB}"/>
              </a:ext>
            </a:extLst>
          </p:cNvPr>
          <p:cNvCxnSpPr>
            <a:cxnSpLocks/>
          </p:cNvCxnSpPr>
          <p:nvPr/>
        </p:nvCxnSpPr>
        <p:spPr>
          <a:xfrm flipV="1">
            <a:off x="6442123" y="2529978"/>
            <a:ext cx="684546" cy="9040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54514E5B-A729-354A-9D3A-1B6F752A09C9}"/>
              </a:ext>
            </a:extLst>
          </p:cNvPr>
          <p:cNvCxnSpPr>
            <a:cxnSpLocks/>
          </p:cNvCxnSpPr>
          <p:nvPr/>
        </p:nvCxnSpPr>
        <p:spPr>
          <a:xfrm flipH="1">
            <a:off x="4530333" y="4091554"/>
            <a:ext cx="1059382" cy="38745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EB110F3F-1F46-CD47-8A02-DF20655489A6}"/>
              </a:ext>
            </a:extLst>
          </p:cNvPr>
          <p:cNvCxnSpPr>
            <a:cxnSpLocks/>
          </p:cNvCxnSpPr>
          <p:nvPr/>
        </p:nvCxnSpPr>
        <p:spPr>
          <a:xfrm flipH="1">
            <a:off x="5444730" y="4334883"/>
            <a:ext cx="434290" cy="106086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FA444086-D39F-9741-B41D-E9CA3566A439}"/>
              </a:ext>
            </a:extLst>
          </p:cNvPr>
          <p:cNvCxnSpPr>
            <a:cxnSpLocks/>
          </p:cNvCxnSpPr>
          <p:nvPr/>
        </p:nvCxnSpPr>
        <p:spPr>
          <a:xfrm>
            <a:off x="6312982" y="4334883"/>
            <a:ext cx="813687" cy="13131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1AF51841-7A62-DB47-807B-E58F3A214E43}"/>
              </a:ext>
            </a:extLst>
          </p:cNvPr>
          <p:cNvCxnSpPr>
            <a:cxnSpLocks/>
          </p:cNvCxnSpPr>
          <p:nvPr/>
        </p:nvCxnSpPr>
        <p:spPr>
          <a:xfrm flipV="1">
            <a:off x="6653938" y="3314424"/>
            <a:ext cx="1182830" cy="43357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A06A3FF1-4B48-F240-8CAD-DE47DF765177}"/>
              </a:ext>
            </a:extLst>
          </p:cNvPr>
          <p:cNvCxnSpPr>
            <a:cxnSpLocks/>
          </p:cNvCxnSpPr>
          <p:nvPr/>
        </p:nvCxnSpPr>
        <p:spPr>
          <a:xfrm>
            <a:off x="6592279" y="4098835"/>
            <a:ext cx="1053888" cy="2587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1B1FE952-816E-4049-877C-3EC89AE7B259}"/>
              </a:ext>
            </a:extLst>
          </p:cNvPr>
          <p:cNvSpPr txBox="1"/>
          <p:nvPr/>
        </p:nvSpPr>
        <p:spPr>
          <a:xfrm>
            <a:off x="653140" y="1286792"/>
            <a:ext cx="108421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i="1" dirty="0">
                <a:solidFill>
                  <a:srgbClr val="C00000"/>
                </a:solidFill>
                <a:latin typeface="Century Gothic" panose="020B0502020202020204" pitchFamily="34" charset="0"/>
              </a:rPr>
              <a:t>À l’aide de l’outil loupe, comment inscrire ce nombre sur une droite graduée 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E30EA214-1BEA-4B47-99E8-A5BD35B2A307}"/>
                  </a:ext>
                </a:extLst>
              </p:cNvPr>
              <p:cNvSpPr txBox="1"/>
              <p:nvPr/>
            </p:nvSpPr>
            <p:spPr>
              <a:xfrm>
                <a:off x="5259090" y="3607844"/>
                <a:ext cx="16738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𝟒𝟕</m:t>
                      </m:r>
                    </m:oMath>
                  </m:oMathPara>
                </a14:m>
                <a:endParaRPr lang="fr-FR" sz="2400" b="1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E30EA214-1BEA-4B47-99E8-A5BD35B2A3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9090" y="3607844"/>
                <a:ext cx="1673817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C3087A75-90E1-9442-8FAB-5D5412E07C86}"/>
                  </a:ext>
                </a:extLst>
              </p:cNvPr>
              <p:cNvSpPr txBox="1"/>
              <p:nvPr/>
            </p:nvSpPr>
            <p:spPr>
              <a:xfrm>
                <a:off x="7516508" y="3007369"/>
                <a:ext cx="329740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𝟒𝟕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𝟒𝟕</m:t>
                      </m:r>
                    </m:oMath>
                  </m:oMathPara>
                </a14:m>
                <a:endParaRPr lang="fr-FR" sz="2400" b="1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C3087A75-90E1-9442-8FAB-5D5412E07C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6508" y="3007369"/>
                <a:ext cx="3297403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155C4D77-50A4-D84D-BC45-A32C8EDA7BDB}"/>
                  </a:ext>
                </a:extLst>
              </p:cNvPr>
              <p:cNvSpPr txBox="1"/>
              <p:nvPr/>
            </p:nvSpPr>
            <p:spPr>
              <a:xfrm>
                <a:off x="7247405" y="4108432"/>
                <a:ext cx="427611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𝟒𝟕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𝟎𝟕</m:t>
                      </m:r>
                    </m:oMath>
                  </m:oMathPara>
                </a14:m>
                <a:endParaRPr lang="fr-FR" sz="2400" b="1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155C4D77-50A4-D84D-BC45-A32C8EDA7B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7405" y="4108432"/>
                <a:ext cx="4276112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79053D28-3D0A-E543-BD36-6AB929D1F9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9151760" y="3267675"/>
            <a:ext cx="1100883" cy="49136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01764C88-9E81-5E46-81E6-EA7CB4B38DD6}"/>
                  </a:ext>
                </a:extLst>
              </p:cNvPr>
              <p:cNvSpPr txBox="1"/>
              <p:nvPr/>
            </p:nvSpPr>
            <p:spPr>
              <a:xfrm>
                <a:off x="8857476" y="5813300"/>
                <a:ext cx="330157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24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fr-FR" sz="2400" b="1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2400" b="1" dirty="0">
                    <a:latin typeface="Century Gothic" panose="020B0502020202020204" pitchFamily="34" charset="0"/>
                  </a:rPr>
                  <a:t>     4       7       2,47</a:t>
                </a:r>
              </a:p>
            </p:txBody>
          </p:sp>
        </mc:Choice>
        <mc:Fallback xmlns="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01764C88-9E81-5E46-81E6-EA7CB4B38D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7476" y="5813300"/>
                <a:ext cx="3301574" cy="461665"/>
              </a:xfrm>
              <a:prstGeom prst="rect">
                <a:avLst/>
              </a:prstGeom>
              <a:blipFill>
                <a:blip r:embed="rId7"/>
                <a:stretch>
                  <a:fillRect l="-383" t="-13514" b="-2973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oneTexte 2">
            <a:extLst>
              <a:ext uri="{FF2B5EF4-FFF2-40B4-BE49-F238E27FC236}">
                <a16:creationId xmlns:a16="http://schemas.microsoft.com/office/drawing/2014/main" id="{7A067C9C-AB77-1748-B977-369276CAFDE5}"/>
              </a:ext>
            </a:extLst>
          </p:cNvPr>
          <p:cNvSpPr txBox="1"/>
          <p:nvPr/>
        </p:nvSpPr>
        <p:spPr>
          <a:xfrm>
            <a:off x="3939931" y="5353675"/>
            <a:ext cx="2968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entury Gothic" panose="020B0502020202020204" pitchFamily="34" charset="0"/>
              </a:rPr>
              <a:t>Deux-cent-quarante-sept-centièmes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62AACA13-518D-0B47-8EAC-B3AA8548637A}"/>
                  </a:ext>
                </a:extLst>
              </p:cNvPr>
              <p:cNvSpPr txBox="1"/>
              <p:nvPr/>
            </p:nvSpPr>
            <p:spPr>
              <a:xfrm>
                <a:off x="1323938" y="4347257"/>
                <a:ext cx="427611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𝟒𝟕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fr-FR" sz="2400" b="1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62AACA13-518D-0B47-8EAC-B3AA854863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3938" y="4347257"/>
                <a:ext cx="4276112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Groupe 29">
            <a:extLst>
              <a:ext uri="{FF2B5EF4-FFF2-40B4-BE49-F238E27FC236}">
                <a16:creationId xmlns:a16="http://schemas.microsoft.com/office/drawing/2014/main" id="{BF9E6C3C-536B-6C4B-A1B0-F9754C19B7F5}"/>
              </a:ext>
            </a:extLst>
          </p:cNvPr>
          <p:cNvGrpSpPr/>
          <p:nvPr/>
        </p:nvGrpSpPr>
        <p:grpSpPr>
          <a:xfrm>
            <a:off x="664335" y="1806696"/>
            <a:ext cx="4483886" cy="1556991"/>
            <a:chOff x="959263" y="1872009"/>
            <a:chExt cx="6441302" cy="2236687"/>
          </a:xfrm>
        </p:grpSpPr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F1006DD1-7AF2-674E-89FF-766F7824EF62}"/>
                </a:ext>
              </a:extLst>
            </p:cNvPr>
            <p:cNvGrpSpPr/>
            <p:nvPr/>
          </p:nvGrpSpPr>
          <p:grpSpPr>
            <a:xfrm>
              <a:off x="1568047" y="2073339"/>
              <a:ext cx="5758190" cy="2035357"/>
              <a:chOff x="1430232" y="3835304"/>
              <a:chExt cx="5758190" cy="2035357"/>
            </a:xfrm>
          </p:grpSpPr>
          <p:grpSp>
            <p:nvGrpSpPr>
              <p:cNvPr id="34" name="Groupe 33">
                <a:extLst>
                  <a:ext uri="{FF2B5EF4-FFF2-40B4-BE49-F238E27FC236}">
                    <a16:creationId xmlns:a16="http://schemas.microsoft.com/office/drawing/2014/main" id="{7840382C-ACFC-B145-A752-25E9E0062B5A}"/>
                  </a:ext>
                </a:extLst>
              </p:cNvPr>
              <p:cNvGrpSpPr/>
              <p:nvPr/>
            </p:nvGrpSpPr>
            <p:grpSpPr>
              <a:xfrm>
                <a:off x="1430232" y="3835304"/>
                <a:ext cx="5758190" cy="1956730"/>
                <a:chOff x="599729" y="3461832"/>
                <a:chExt cx="6608024" cy="2245518"/>
              </a:xfrm>
            </p:grpSpPr>
            <p:pic>
              <p:nvPicPr>
                <p:cNvPr id="37" name="Image 36">
                  <a:extLst>
                    <a:ext uri="{FF2B5EF4-FFF2-40B4-BE49-F238E27FC236}">
                      <a16:creationId xmlns:a16="http://schemas.microsoft.com/office/drawing/2014/main" id="{F8EBFE70-6076-014B-81CC-31B680675D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185250" y="3628645"/>
                  <a:ext cx="5914062" cy="2078705"/>
                </a:xfrm>
                <a:prstGeom prst="rect">
                  <a:avLst/>
                </a:prstGeom>
              </p:spPr>
            </p:pic>
            <p:sp>
              <p:nvSpPr>
                <p:cNvPr id="38" name="Ellipse 37">
                  <a:extLst>
                    <a:ext uri="{FF2B5EF4-FFF2-40B4-BE49-F238E27FC236}">
                      <a16:creationId xmlns:a16="http://schemas.microsoft.com/office/drawing/2014/main" id="{0B9ABF13-A479-7544-B9FF-9AA0339D489D}"/>
                    </a:ext>
                  </a:extLst>
                </p:cNvPr>
                <p:cNvSpPr/>
                <p:nvPr/>
              </p:nvSpPr>
              <p:spPr>
                <a:xfrm rot="1015137">
                  <a:off x="4355200" y="3533546"/>
                  <a:ext cx="1833452" cy="61151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9" name="Ellipse 38">
                  <a:extLst>
                    <a:ext uri="{FF2B5EF4-FFF2-40B4-BE49-F238E27FC236}">
                      <a16:creationId xmlns:a16="http://schemas.microsoft.com/office/drawing/2014/main" id="{A46DED25-A23F-EC42-8B8A-6B3AC31D9887}"/>
                    </a:ext>
                  </a:extLst>
                </p:cNvPr>
                <p:cNvSpPr/>
                <p:nvPr/>
              </p:nvSpPr>
              <p:spPr>
                <a:xfrm rot="1015137">
                  <a:off x="5374301" y="3848743"/>
                  <a:ext cx="1833452" cy="61151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0" name="Ellipse 39">
                  <a:extLst>
                    <a:ext uri="{FF2B5EF4-FFF2-40B4-BE49-F238E27FC236}">
                      <a16:creationId xmlns:a16="http://schemas.microsoft.com/office/drawing/2014/main" id="{8242CC95-457C-CE4B-A37C-D526DD16EBB4}"/>
                    </a:ext>
                  </a:extLst>
                </p:cNvPr>
                <p:cNvSpPr/>
                <p:nvPr/>
              </p:nvSpPr>
              <p:spPr>
                <a:xfrm rot="19895801">
                  <a:off x="1669175" y="3461832"/>
                  <a:ext cx="1833452" cy="61151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1" name="Ellipse 40">
                  <a:extLst>
                    <a:ext uri="{FF2B5EF4-FFF2-40B4-BE49-F238E27FC236}">
                      <a16:creationId xmlns:a16="http://schemas.microsoft.com/office/drawing/2014/main" id="{C6384E42-5CB4-D94B-BFC6-AA8336410B90}"/>
                    </a:ext>
                  </a:extLst>
                </p:cNvPr>
                <p:cNvSpPr/>
                <p:nvPr/>
              </p:nvSpPr>
              <p:spPr>
                <a:xfrm rot="19895801">
                  <a:off x="599729" y="3828258"/>
                  <a:ext cx="1833452" cy="61151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</p:grp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EE89C9A1-708F-034B-91AA-7E772C8FF917}"/>
                  </a:ext>
                </a:extLst>
              </p:cNvPr>
              <p:cNvSpPr/>
              <p:nvPr/>
            </p:nvSpPr>
            <p:spPr>
              <a:xfrm>
                <a:off x="1876851" y="5231897"/>
                <a:ext cx="887141" cy="60304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AA79876F-BC1E-7E41-851D-F68B0A820E1E}"/>
                  </a:ext>
                </a:extLst>
              </p:cNvPr>
              <p:cNvSpPr/>
              <p:nvPr/>
            </p:nvSpPr>
            <p:spPr>
              <a:xfrm>
                <a:off x="6252406" y="5267612"/>
                <a:ext cx="887141" cy="60304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32136E8D-C2BE-D747-942C-C82CFFEB1A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23796" t="5578" b="83594"/>
            <a:stretch/>
          </p:blipFill>
          <p:spPr>
            <a:xfrm>
              <a:off x="2374321" y="1945018"/>
              <a:ext cx="5026244" cy="349599"/>
            </a:xfrm>
            <a:prstGeom prst="rect">
              <a:avLst/>
            </a:prstGeom>
          </p:spPr>
        </p:pic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FFE7912C-DE35-8844-B9DB-8F12C75F9D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79029" b="46524"/>
            <a:stretch/>
          </p:blipFill>
          <p:spPr>
            <a:xfrm>
              <a:off x="959263" y="1872009"/>
              <a:ext cx="1383201" cy="1726687"/>
            </a:xfrm>
            <a:prstGeom prst="rect">
              <a:avLst/>
            </a:prstGeom>
          </p:spPr>
        </p:pic>
      </p:grp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D196E58A-5EB0-EE44-9115-8E0452E5813A}"/>
              </a:ext>
            </a:extLst>
          </p:cNvPr>
          <p:cNvCxnSpPr>
            <a:cxnSpLocks/>
          </p:cNvCxnSpPr>
          <p:nvPr/>
        </p:nvCxnSpPr>
        <p:spPr>
          <a:xfrm flipH="1" flipV="1">
            <a:off x="4277532" y="3062575"/>
            <a:ext cx="1296685" cy="60192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071455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86C4D2E8-2620-D344-9582-8D05F38A21C5}"/>
              </a:ext>
            </a:extLst>
          </p:cNvPr>
          <p:cNvSpPr/>
          <p:nvPr/>
        </p:nvSpPr>
        <p:spPr>
          <a:xfrm>
            <a:off x="313864" y="257588"/>
            <a:ext cx="1929892" cy="78782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7640F19-410A-8E46-B507-B0DD27951509}"/>
              </a:ext>
            </a:extLst>
          </p:cNvPr>
          <p:cNvSpPr txBox="1"/>
          <p:nvPr/>
        </p:nvSpPr>
        <p:spPr>
          <a:xfrm>
            <a:off x="465286" y="420803"/>
            <a:ext cx="1929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CM1-CM2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1394F06-8A54-C64B-8194-5018B402C480}"/>
              </a:ext>
            </a:extLst>
          </p:cNvPr>
          <p:cNvSpPr/>
          <p:nvPr/>
        </p:nvSpPr>
        <p:spPr>
          <a:xfrm>
            <a:off x="2557620" y="257588"/>
            <a:ext cx="9169094" cy="78782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Nombres décimaux : synthèse</a:t>
            </a:r>
            <a:endParaRPr lang="fr-FR" sz="28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B2C6C6C7-A6A9-9346-BC73-5E6F84434B49}"/>
              </a:ext>
            </a:extLst>
          </p:cNvPr>
          <p:cNvSpPr/>
          <p:nvPr/>
        </p:nvSpPr>
        <p:spPr>
          <a:xfrm>
            <a:off x="313864" y="1210017"/>
            <a:ext cx="11412850" cy="54184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04140964-2093-F340-AA11-120D605A2B93}"/>
                  </a:ext>
                </a:extLst>
              </p:cNvPr>
              <p:cNvSpPr txBox="1"/>
              <p:nvPr/>
            </p:nvSpPr>
            <p:spPr>
              <a:xfrm>
                <a:off x="6592279" y="1683918"/>
                <a:ext cx="1673817" cy="79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400" b="1" i="1" smtClean="0">
                              <a:latin typeface="Cambria Math" panose="02040503050406030204" pitchFamily="18" charset="0"/>
                            </a:rPr>
                            <m:t>𝟐𝟒𝟕</m:t>
                          </m:r>
                        </m:num>
                        <m:den>
                          <m:r>
                            <a:rPr lang="fr-FR" sz="2400" b="1" i="1" smtClean="0"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fr-FR" sz="2400" b="1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04140964-2093-F340-AA11-120D605A2B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2279" y="1683918"/>
                <a:ext cx="1673817" cy="791307"/>
              </a:xfrm>
              <a:prstGeom prst="rect">
                <a:avLst/>
              </a:prstGeom>
              <a:blipFill>
                <a:blip r:embed="rId2"/>
                <a:stretch>
                  <a:fillRect b="-634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Ellipse 4">
            <a:extLst>
              <a:ext uri="{FF2B5EF4-FFF2-40B4-BE49-F238E27FC236}">
                <a16:creationId xmlns:a16="http://schemas.microsoft.com/office/drawing/2014/main" id="{B2701486-8968-3546-AF4D-18A8BB189A6D}"/>
              </a:ext>
            </a:extLst>
          </p:cNvPr>
          <p:cNvSpPr/>
          <p:nvPr/>
        </p:nvSpPr>
        <p:spPr>
          <a:xfrm>
            <a:off x="5538060" y="3332255"/>
            <a:ext cx="1115878" cy="105001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39CC6BC7-4B27-FD40-9D70-3F458D453AFB}"/>
              </a:ext>
            </a:extLst>
          </p:cNvPr>
          <p:cNvCxnSpPr>
            <a:cxnSpLocks/>
          </p:cNvCxnSpPr>
          <p:nvPr/>
        </p:nvCxnSpPr>
        <p:spPr>
          <a:xfrm flipV="1">
            <a:off x="6442123" y="2529978"/>
            <a:ext cx="684546" cy="9040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54514E5B-A729-354A-9D3A-1B6F752A09C9}"/>
              </a:ext>
            </a:extLst>
          </p:cNvPr>
          <p:cNvCxnSpPr>
            <a:cxnSpLocks/>
          </p:cNvCxnSpPr>
          <p:nvPr/>
        </p:nvCxnSpPr>
        <p:spPr>
          <a:xfrm flipH="1">
            <a:off x="4530333" y="4091554"/>
            <a:ext cx="1059382" cy="38745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EB110F3F-1F46-CD47-8A02-DF20655489A6}"/>
              </a:ext>
            </a:extLst>
          </p:cNvPr>
          <p:cNvCxnSpPr>
            <a:cxnSpLocks/>
          </p:cNvCxnSpPr>
          <p:nvPr/>
        </p:nvCxnSpPr>
        <p:spPr>
          <a:xfrm flipH="1">
            <a:off x="5444730" y="4334883"/>
            <a:ext cx="434290" cy="106086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FA444086-D39F-9741-B41D-E9CA3566A439}"/>
              </a:ext>
            </a:extLst>
          </p:cNvPr>
          <p:cNvCxnSpPr>
            <a:cxnSpLocks/>
          </p:cNvCxnSpPr>
          <p:nvPr/>
        </p:nvCxnSpPr>
        <p:spPr>
          <a:xfrm>
            <a:off x="6312982" y="4334883"/>
            <a:ext cx="813687" cy="13131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1AF51841-7A62-DB47-807B-E58F3A214E43}"/>
              </a:ext>
            </a:extLst>
          </p:cNvPr>
          <p:cNvCxnSpPr>
            <a:cxnSpLocks/>
          </p:cNvCxnSpPr>
          <p:nvPr/>
        </p:nvCxnSpPr>
        <p:spPr>
          <a:xfrm flipV="1">
            <a:off x="6653938" y="3314424"/>
            <a:ext cx="1182830" cy="43357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A06A3FF1-4B48-F240-8CAD-DE47DF765177}"/>
              </a:ext>
            </a:extLst>
          </p:cNvPr>
          <p:cNvCxnSpPr>
            <a:cxnSpLocks/>
          </p:cNvCxnSpPr>
          <p:nvPr/>
        </p:nvCxnSpPr>
        <p:spPr>
          <a:xfrm>
            <a:off x="6592279" y="4098835"/>
            <a:ext cx="1053888" cy="2587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1B1FE952-816E-4049-877C-3EC89AE7B259}"/>
              </a:ext>
            </a:extLst>
          </p:cNvPr>
          <p:cNvSpPr txBox="1"/>
          <p:nvPr/>
        </p:nvSpPr>
        <p:spPr>
          <a:xfrm>
            <a:off x="653140" y="1286792"/>
            <a:ext cx="108421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i="1" dirty="0">
                <a:solidFill>
                  <a:srgbClr val="C00000"/>
                </a:solidFill>
                <a:latin typeface="Century Gothic" panose="020B0502020202020204" pitchFamily="34" charset="0"/>
              </a:rPr>
              <a:t>À l’aide de l’outil loupe, comment inscrire ce nombre sur une droite graduée 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E30EA214-1BEA-4B47-99E8-A5BD35B2A307}"/>
                  </a:ext>
                </a:extLst>
              </p:cNvPr>
              <p:cNvSpPr txBox="1"/>
              <p:nvPr/>
            </p:nvSpPr>
            <p:spPr>
              <a:xfrm>
                <a:off x="5259090" y="3607844"/>
                <a:ext cx="16738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𝟒𝟕</m:t>
                      </m:r>
                    </m:oMath>
                  </m:oMathPara>
                </a14:m>
                <a:endParaRPr lang="fr-FR" sz="2400" b="1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E30EA214-1BEA-4B47-99E8-A5BD35B2A3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9090" y="3607844"/>
                <a:ext cx="1673817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C3087A75-90E1-9442-8FAB-5D5412E07C86}"/>
                  </a:ext>
                </a:extLst>
              </p:cNvPr>
              <p:cNvSpPr txBox="1"/>
              <p:nvPr/>
            </p:nvSpPr>
            <p:spPr>
              <a:xfrm>
                <a:off x="7516508" y="3007369"/>
                <a:ext cx="329740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𝟒𝟕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𝟒𝟕</m:t>
                      </m:r>
                    </m:oMath>
                  </m:oMathPara>
                </a14:m>
                <a:endParaRPr lang="fr-FR" sz="2400" b="1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C3087A75-90E1-9442-8FAB-5D5412E07C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6508" y="3007369"/>
                <a:ext cx="3297403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155C4D77-50A4-D84D-BC45-A32C8EDA7BDB}"/>
                  </a:ext>
                </a:extLst>
              </p:cNvPr>
              <p:cNvSpPr txBox="1"/>
              <p:nvPr/>
            </p:nvSpPr>
            <p:spPr>
              <a:xfrm>
                <a:off x="7247405" y="4108432"/>
                <a:ext cx="427611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𝟒𝟕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𝟎𝟕</m:t>
                      </m:r>
                    </m:oMath>
                  </m:oMathPara>
                </a14:m>
                <a:endParaRPr lang="fr-FR" sz="2400" b="1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155C4D77-50A4-D84D-BC45-A32C8EDA7B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7405" y="4108432"/>
                <a:ext cx="4276112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79053D28-3D0A-E543-BD36-6AB929D1F9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9151760" y="3267675"/>
            <a:ext cx="1100883" cy="49136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01764C88-9E81-5E46-81E6-EA7CB4B38DD6}"/>
                  </a:ext>
                </a:extLst>
              </p:cNvPr>
              <p:cNvSpPr txBox="1"/>
              <p:nvPr/>
            </p:nvSpPr>
            <p:spPr>
              <a:xfrm>
                <a:off x="8857476" y="5813300"/>
                <a:ext cx="330157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24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fr-FR" sz="2400" b="1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2400" b="1" dirty="0">
                    <a:latin typeface="Century Gothic" panose="020B0502020202020204" pitchFamily="34" charset="0"/>
                  </a:rPr>
                  <a:t>     4       7       2,47</a:t>
                </a:r>
              </a:p>
            </p:txBody>
          </p:sp>
        </mc:Choice>
        <mc:Fallback xmlns="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01764C88-9E81-5E46-81E6-EA7CB4B38D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7476" y="5813300"/>
                <a:ext cx="3301574" cy="461665"/>
              </a:xfrm>
              <a:prstGeom prst="rect">
                <a:avLst/>
              </a:prstGeom>
              <a:blipFill>
                <a:blip r:embed="rId7"/>
                <a:stretch>
                  <a:fillRect l="-383" t="-13514" b="-2973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oneTexte 2">
            <a:extLst>
              <a:ext uri="{FF2B5EF4-FFF2-40B4-BE49-F238E27FC236}">
                <a16:creationId xmlns:a16="http://schemas.microsoft.com/office/drawing/2014/main" id="{7A067C9C-AB77-1748-B977-369276CAFDE5}"/>
              </a:ext>
            </a:extLst>
          </p:cNvPr>
          <p:cNvSpPr txBox="1"/>
          <p:nvPr/>
        </p:nvSpPr>
        <p:spPr>
          <a:xfrm>
            <a:off x="3939931" y="5353675"/>
            <a:ext cx="2968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entury Gothic" panose="020B0502020202020204" pitchFamily="34" charset="0"/>
              </a:rPr>
              <a:t>Deux-cent-quarante-sept-centièmes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62AACA13-518D-0B47-8EAC-B3AA8548637A}"/>
                  </a:ext>
                </a:extLst>
              </p:cNvPr>
              <p:cNvSpPr txBox="1"/>
              <p:nvPr/>
            </p:nvSpPr>
            <p:spPr>
              <a:xfrm>
                <a:off x="1323938" y="4347257"/>
                <a:ext cx="427611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𝟒𝟕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fr-FR" sz="2400" b="1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62AACA13-518D-0B47-8EAC-B3AA854863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3938" y="4347257"/>
                <a:ext cx="4276112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Groupe 29">
            <a:extLst>
              <a:ext uri="{FF2B5EF4-FFF2-40B4-BE49-F238E27FC236}">
                <a16:creationId xmlns:a16="http://schemas.microsoft.com/office/drawing/2014/main" id="{BF9E6C3C-536B-6C4B-A1B0-F9754C19B7F5}"/>
              </a:ext>
            </a:extLst>
          </p:cNvPr>
          <p:cNvGrpSpPr/>
          <p:nvPr/>
        </p:nvGrpSpPr>
        <p:grpSpPr>
          <a:xfrm>
            <a:off x="664335" y="1806696"/>
            <a:ext cx="4483886" cy="1556991"/>
            <a:chOff x="959263" y="1872009"/>
            <a:chExt cx="6441302" cy="2236687"/>
          </a:xfrm>
        </p:grpSpPr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F1006DD1-7AF2-674E-89FF-766F7824EF62}"/>
                </a:ext>
              </a:extLst>
            </p:cNvPr>
            <p:cNvGrpSpPr/>
            <p:nvPr/>
          </p:nvGrpSpPr>
          <p:grpSpPr>
            <a:xfrm>
              <a:off x="1568047" y="2073339"/>
              <a:ext cx="5758190" cy="2035357"/>
              <a:chOff x="1430232" y="3835304"/>
              <a:chExt cx="5758190" cy="2035357"/>
            </a:xfrm>
          </p:grpSpPr>
          <p:grpSp>
            <p:nvGrpSpPr>
              <p:cNvPr id="34" name="Groupe 33">
                <a:extLst>
                  <a:ext uri="{FF2B5EF4-FFF2-40B4-BE49-F238E27FC236}">
                    <a16:creationId xmlns:a16="http://schemas.microsoft.com/office/drawing/2014/main" id="{7840382C-ACFC-B145-A752-25E9E0062B5A}"/>
                  </a:ext>
                </a:extLst>
              </p:cNvPr>
              <p:cNvGrpSpPr/>
              <p:nvPr/>
            </p:nvGrpSpPr>
            <p:grpSpPr>
              <a:xfrm>
                <a:off x="1430232" y="3835304"/>
                <a:ext cx="5758190" cy="1956730"/>
                <a:chOff x="599729" y="3461832"/>
                <a:chExt cx="6608024" cy="2245518"/>
              </a:xfrm>
            </p:grpSpPr>
            <p:pic>
              <p:nvPicPr>
                <p:cNvPr id="37" name="Image 36">
                  <a:extLst>
                    <a:ext uri="{FF2B5EF4-FFF2-40B4-BE49-F238E27FC236}">
                      <a16:creationId xmlns:a16="http://schemas.microsoft.com/office/drawing/2014/main" id="{F8EBFE70-6076-014B-81CC-31B680675D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185250" y="3628645"/>
                  <a:ext cx="5914062" cy="2078705"/>
                </a:xfrm>
                <a:prstGeom prst="rect">
                  <a:avLst/>
                </a:prstGeom>
              </p:spPr>
            </p:pic>
            <p:sp>
              <p:nvSpPr>
                <p:cNvPr id="38" name="Ellipse 37">
                  <a:extLst>
                    <a:ext uri="{FF2B5EF4-FFF2-40B4-BE49-F238E27FC236}">
                      <a16:creationId xmlns:a16="http://schemas.microsoft.com/office/drawing/2014/main" id="{0B9ABF13-A479-7544-B9FF-9AA0339D489D}"/>
                    </a:ext>
                  </a:extLst>
                </p:cNvPr>
                <p:cNvSpPr/>
                <p:nvPr/>
              </p:nvSpPr>
              <p:spPr>
                <a:xfrm rot="1015137">
                  <a:off x="4355200" y="3533546"/>
                  <a:ext cx="1833452" cy="61151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9" name="Ellipse 38">
                  <a:extLst>
                    <a:ext uri="{FF2B5EF4-FFF2-40B4-BE49-F238E27FC236}">
                      <a16:creationId xmlns:a16="http://schemas.microsoft.com/office/drawing/2014/main" id="{A46DED25-A23F-EC42-8B8A-6B3AC31D9887}"/>
                    </a:ext>
                  </a:extLst>
                </p:cNvPr>
                <p:cNvSpPr/>
                <p:nvPr/>
              </p:nvSpPr>
              <p:spPr>
                <a:xfrm rot="1015137">
                  <a:off x="5374301" y="3848743"/>
                  <a:ext cx="1833452" cy="61151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0" name="Ellipse 39">
                  <a:extLst>
                    <a:ext uri="{FF2B5EF4-FFF2-40B4-BE49-F238E27FC236}">
                      <a16:creationId xmlns:a16="http://schemas.microsoft.com/office/drawing/2014/main" id="{8242CC95-457C-CE4B-A37C-D526DD16EBB4}"/>
                    </a:ext>
                  </a:extLst>
                </p:cNvPr>
                <p:cNvSpPr/>
                <p:nvPr/>
              </p:nvSpPr>
              <p:spPr>
                <a:xfrm rot="19895801">
                  <a:off x="1669175" y="3461832"/>
                  <a:ext cx="1833452" cy="61151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1" name="Ellipse 40">
                  <a:extLst>
                    <a:ext uri="{FF2B5EF4-FFF2-40B4-BE49-F238E27FC236}">
                      <a16:creationId xmlns:a16="http://schemas.microsoft.com/office/drawing/2014/main" id="{C6384E42-5CB4-D94B-BFC6-AA8336410B90}"/>
                    </a:ext>
                  </a:extLst>
                </p:cNvPr>
                <p:cNvSpPr/>
                <p:nvPr/>
              </p:nvSpPr>
              <p:spPr>
                <a:xfrm rot="19895801">
                  <a:off x="599729" y="3828258"/>
                  <a:ext cx="1833452" cy="61151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</p:grp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EE89C9A1-708F-034B-91AA-7E772C8FF917}"/>
                  </a:ext>
                </a:extLst>
              </p:cNvPr>
              <p:cNvSpPr/>
              <p:nvPr/>
            </p:nvSpPr>
            <p:spPr>
              <a:xfrm>
                <a:off x="1876851" y="5231897"/>
                <a:ext cx="887141" cy="60304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AA79876F-BC1E-7E41-851D-F68B0A820E1E}"/>
                  </a:ext>
                </a:extLst>
              </p:cNvPr>
              <p:cNvSpPr/>
              <p:nvPr/>
            </p:nvSpPr>
            <p:spPr>
              <a:xfrm>
                <a:off x="6252406" y="5267612"/>
                <a:ext cx="887141" cy="60304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32136E8D-C2BE-D747-942C-C82CFFEB1A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23796" t="5578" b="83594"/>
            <a:stretch/>
          </p:blipFill>
          <p:spPr>
            <a:xfrm>
              <a:off x="2374321" y="1945018"/>
              <a:ext cx="5026244" cy="349599"/>
            </a:xfrm>
            <a:prstGeom prst="rect">
              <a:avLst/>
            </a:prstGeom>
          </p:spPr>
        </p:pic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FFE7912C-DE35-8844-B9DB-8F12C75F9D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79029" b="46524"/>
            <a:stretch/>
          </p:blipFill>
          <p:spPr>
            <a:xfrm>
              <a:off x="959263" y="1872009"/>
              <a:ext cx="1383201" cy="1726687"/>
            </a:xfrm>
            <a:prstGeom prst="rect">
              <a:avLst/>
            </a:prstGeom>
          </p:spPr>
        </p:pic>
      </p:grp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D196E58A-5EB0-EE44-9115-8E0452E5813A}"/>
              </a:ext>
            </a:extLst>
          </p:cNvPr>
          <p:cNvCxnSpPr>
            <a:cxnSpLocks/>
          </p:cNvCxnSpPr>
          <p:nvPr/>
        </p:nvCxnSpPr>
        <p:spPr>
          <a:xfrm flipH="1" flipV="1">
            <a:off x="4277532" y="3062575"/>
            <a:ext cx="1296685" cy="60192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ZoneTexte 41">
            <a:extLst>
              <a:ext uri="{FF2B5EF4-FFF2-40B4-BE49-F238E27FC236}">
                <a16:creationId xmlns:a16="http://schemas.microsoft.com/office/drawing/2014/main" id="{1FD56465-C6B7-7B4C-A8B4-ABC5A470A3ED}"/>
              </a:ext>
            </a:extLst>
          </p:cNvPr>
          <p:cNvSpPr txBox="1"/>
          <p:nvPr/>
        </p:nvSpPr>
        <p:spPr>
          <a:xfrm>
            <a:off x="1647409" y="1667694"/>
            <a:ext cx="3500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entury Gothic" panose="020B0502020202020204" pitchFamily="34" charset="0"/>
              </a:rPr>
              <a:t>2              </a:t>
            </a:r>
            <a:r>
              <a:rPr lang="fr-FR" sz="12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2,4   2,5                           </a:t>
            </a:r>
            <a:r>
              <a:rPr lang="fr-FR" dirty="0">
                <a:latin typeface="Century Gothic" panose="020B0502020202020204" pitchFamily="34" charset="0"/>
              </a:rPr>
              <a:t>3  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97B94815-CB4A-DC42-AF3F-4066E1E8460A}"/>
              </a:ext>
            </a:extLst>
          </p:cNvPr>
          <p:cNvSpPr txBox="1"/>
          <p:nvPr/>
        </p:nvSpPr>
        <p:spPr>
          <a:xfrm>
            <a:off x="1404792" y="2829980"/>
            <a:ext cx="3700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Century Gothic" panose="020B0502020202020204" pitchFamily="34" charset="0"/>
              </a:rPr>
              <a:t>2,4</a:t>
            </a:r>
            <a:r>
              <a:rPr lang="fr-FR" sz="1400" dirty="0">
                <a:solidFill>
                  <a:schemeClr val="accent2"/>
                </a:solidFill>
                <a:latin typeface="Century Gothic" panose="020B0502020202020204" pitchFamily="34" charset="0"/>
              </a:rPr>
              <a:t>0</a:t>
            </a:r>
            <a:r>
              <a:rPr lang="fr-FR" sz="1200" dirty="0">
                <a:latin typeface="Century Gothic" panose="020B0502020202020204" pitchFamily="34" charset="0"/>
              </a:rPr>
              <a:t> </a:t>
            </a:r>
            <a:r>
              <a:rPr lang="fr-FR" dirty="0">
                <a:latin typeface="Century Gothic" panose="020B0502020202020204" pitchFamily="34" charset="0"/>
              </a:rPr>
              <a:t>                            </a:t>
            </a:r>
            <a:r>
              <a:rPr lang="fr-FR" sz="12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2,47              </a:t>
            </a:r>
            <a:r>
              <a:rPr lang="fr-FR" sz="1400" dirty="0">
                <a:latin typeface="Century Gothic" panose="020B0502020202020204" pitchFamily="34" charset="0"/>
              </a:rPr>
              <a:t>2,5</a:t>
            </a:r>
            <a:r>
              <a:rPr lang="fr-FR" sz="1400" dirty="0">
                <a:solidFill>
                  <a:schemeClr val="accent2"/>
                </a:solidFill>
                <a:latin typeface="Century Gothic" panose="020B0502020202020204" pitchFamily="34" charset="0"/>
              </a:rPr>
              <a:t>0</a:t>
            </a:r>
            <a:r>
              <a:rPr lang="fr-FR" dirty="0">
                <a:latin typeface="Century Gothic" panose="020B0502020202020204" pitchFamily="34" charset="0"/>
              </a:rPr>
              <a:t>  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95B5E374-D2D8-B744-81F1-C9D732019993}"/>
              </a:ext>
            </a:extLst>
          </p:cNvPr>
          <p:cNvSpPr/>
          <p:nvPr/>
        </p:nvSpPr>
        <p:spPr>
          <a:xfrm>
            <a:off x="3761295" y="2792272"/>
            <a:ext cx="103695" cy="89054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753048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86C4D2E8-2620-D344-9582-8D05F38A21C5}"/>
              </a:ext>
            </a:extLst>
          </p:cNvPr>
          <p:cNvSpPr/>
          <p:nvPr/>
        </p:nvSpPr>
        <p:spPr>
          <a:xfrm>
            <a:off x="313864" y="257588"/>
            <a:ext cx="1929892" cy="78782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7640F19-410A-8E46-B507-B0DD27951509}"/>
              </a:ext>
            </a:extLst>
          </p:cNvPr>
          <p:cNvSpPr txBox="1"/>
          <p:nvPr/>
        </p:nvSpPr>
        <p:spPr>
          <a:xfrm>
            <a:off x="465286" y="420803"/>
            <a:ext cx="1929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CM1-CM2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1394F06-8A54-C64B-8194-5018B402C480}"/>
              </a:ext>
            </a:extLst>
          </p:cNvPr>
          <p:cNvSpPr/>
          <p:nvPr/>
        </p:nvSpPr>
        <p:spPr>
          <a:xfrm>
            <a:off x="2395178" y="257588"/>
            <a:ext cx="9482958" cy="78782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Nombres décimaux : retour sur la situation de référence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151BEE10-6443-A644-B90E-3958885A8F91}"/>
              </a:ext>
            </a:extLst>
          </p:cNvPr>
          <p:cNvSpPr txBox="1"/>
          <p:nvPr/>
        </p:nvSpPr>
        <p:spPr>
          <a:xfrm>
            <a:off x="735210" y="1466220"/>
            <a:ext cx="20768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Manuel</a:t>
            </a:r>
          </a:p>
          <a:p>
            <a:pPr algn="ctr"/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page 46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A3AE73D1-07D9-6249-B4FC-A5BA75367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7312" y="1439856"/>
            <a:ext cx="7575539" cy="5318660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8E02EA58-94E1-284C-99C4-B24420E97B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2615"/>
          <a:stretch/>
        </p:blipFill>
        <p:spPr>
          <a:xfrm>
            <a:off x="406400" y="2788777"/>
            <a:ext cx="2907578" cy="2068176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81A8B2EA-840E-5645-B77C-DF043B3A81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897" t="420"/>
          <a:stretch/>
        </p:blipFill>
        <p:spPr>
          <a:xfrm>
            <a:off x="417293" y="4811843"/>
            <a:ext cx="2907578" cy="190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73963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154984" y="1568610"/>
            <a:ext cx="11529016" cy="4366234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3200" dirty="0">
              <a:latin typeface="Century Gothic" panose="020B0502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5FD9B8-15BF-4B41-9988-4A6984BF2714}"/>
              </a:ext>
            </a:extLst>
          </p:cNvPr>
          <p:cNvSpPr txBox="1"/>
          <p:nvPr/>
        </p:nvSpPr>
        <p:spPr>
          <a:xfrm>
            <a:off x="6509" y="243575"/>
            <a:ext cx="12192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Programme de la séance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48109" y="1722619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888601" y="172261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1"/>
              <a:ext cx="14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95F5FEC1-5BE8-414A-9693-E32947202194}"/>
              </a:ext>
            </a:extLst>
          </p:cNvPr>
          <p:cNvCxnSpPr>
            <a:cxnSpLocks/>
          </p:cNvCxnSpPr>
          <p:nvPr/>
        </p:nvCxnSpPr>
        <p:spPr>
          <a:xfrm>
            <a:off x="154984" y="3986220"/>
            <a:ext cx="11529016" cy="3390"/>
          </a:xfrm>
          <a:prstGeom prst="line">
            <a:avLst/>
          </a:prstGeom>
          <a:ln w="50800">
            <a:solidFill>
              <a:srgbClr val="C3A7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C5205C0A-B1EE-2C49-9218-8D834336F3C9}"/>
              </a:ext>
            </a:extLst>
          </p:cNvPr>
          <p:cNvSpPr txBox="1"/>
          <p:nvPr/>
        </p:nvSpPr>
        <p:spPr>
          <a:xfrm>
            <a:off x="219626" y="3014347"/>
            <a:ext cx="11292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Nombres décimaux : </a:t>
            </a:r>
            <a:r>
              <a:rPr lang="fr-FR" sz="2400" dirty="0">
                <a:solidFill>
                  <a:srgbClr val="374997"/>
                </a:solidFill>
                <a:latin typeface="Century Gothic" panose="020B0502020202020204" pitchFamily="34" charset="0"/>
              </a:rPr>
              <a:t>synthèse, retour sur la situation de référence</a:t>
            </a:r>
            <a:endParaRPr lang="fr-FR" sz="2400" dirty="0">
              <a:solidFill>
                <a:srgbClr val="374997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5838D37-7F01-794B-B2E3-BE04D7EFC945}"/>
              </a:ext>
            </a:extLst>
          </p:cNvPr>
          <p:cNvSpPr txBox="1"/>
          <p:nvPr/>
        </p:nvSpPr>
        <p:spPr>
          <a:xfrm>
            <a:off x="6272454" y="4279240"/>
            <a:ext cx="54411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Figures planes : </a:t>
            </a:r>
            <a:r>
              <a:rPr lang="fr-FR" sz="2400" dirty="0">
                <a:solidFill>
                  <a:srgbClr val="374997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entraînement mission 4</a:t>
            </a:r>
            <a:endParaRPr lang="fr-FR" sz="2400" b="1" dirty="0">
              <a:solidFill>
                <a:srgbClr val="374997"/>
              </a:solidFill>
              <a:highlight>
                <a:srgbClr val="FFFF00"/>
              </a:highlight>
              <a:latin typeface="Century Gothic" panose="020B0502020202020204" pitchFamily="34" charset="0"/>
            </a:endParaRP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B79B449E-D45D-6E4D-9367-76EFF2446E13}"/>
              </a:ext>
            </a:extLst>
          </p:cNvPr>
          <p:cNvCxnSpPr>
            <a:cxnSpLocks/>
          </p:cNvCxnSpPr>
          <p:nvPr/>
        </p:nvCxnSpPr>
        <p:spPr>
          <a:xfrm>
            <a:off x="5919547" y="3986220"/>
            <a:ext cx="0" cy="1948624"/>
          </a:xfrm>
          <a:prstGeom prst="line">
            <a:avLst/>
          </a:prstGeom>
          <a:ln w="50800">
            <a:solidFill>
              <a:srgbClr val="C3A7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EF5FBFA7-1C79-F242-A63B-04DD86B888CC}"/>
              </a:ext>
            </a:extLst>
          </p:cNvPr>
          <p:cNvSpPr txBox="1"/>
          <p:nvPr/>
        </p:nvSpPr>
        <p:spPr>
          <a:xfrm>
            <a:off x="510675" y="4318062"/>
            <a:ext cx="54411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Figures planes : </a:t>
            </a:r>
            <a:r>
              <a:rPr lang="fr-FR" sz="2400" dirty="0">
                <a:solidFill>
                  <a:srgbClr val="374997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entraînement mission 2</a:t>
            </a:r>
            <a:endParaRPr lang="fr-FR" sz="2400" b="1" dirty="0">
              <a:solidFill>
                <a:srgbClr val="374997"/>
              </a:solidFill>
              <a:highlight>
                <a:srgbClr val="FFFF00"/>
              </a:highligh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36596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759446" y="214116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2 entraînement</a:t>
              </a: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337A0FAC-3182-214C-B943-160178E51959}"/>
              </a:ext>
            </a:extLst>
          </p:cNvPr>
          <p:cNvGrpSpPr/>
          <p:nvPr/>
        </p:nvGrpSpPr>
        <p:grpSpPr>
          <a:xfrm>
            <a:off x="275928" y="220146"/>
            <a:ext cx="1303528" cy="648830"/>
            <a:chOff x="1778000" y="2070542"/>
            <a:chExt cx="1929892" cy="1111320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A7D46B5C-FBDD-C64B-82CD-A8BB05C5E258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8A3C36FD-8D2A-8743-8181-050EAABE6855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E9F27D72-0E60-4D43-8774-28D51753B1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768" y="997841"/>
            <a:ext cx="8054463" cy="572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70785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759446" y="214116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4 entraînement</a:t>
              </a: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337A0FAC-3182-214C-B943-160178E51959}"/>
              </a:ext>
            </a:extLst>
          </p:cNvPr>
          <p:cNvGrpSpPr/>
          <p:nvPr/>
        </p:nvGrpSpPr>
        <p:grpSpPr>
          <a:xfrm>
            <a:off x="275928" y="220146"/>
            <a:ext cx="1303528" cy="648830"/>
            <a:chOff x="1778000" y="2070542"/>
            <a:chExt cx="1929892" cy="1111320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A7D46B5C-FBDD-C64B-82CD-A8BB05C5E258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8A3C36FD-8D2A-8743-8181-050EAABE6855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259EB7FD-6669-5545-8161-A0BB1BBBA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7235" y="978668"/>
            <a:ext cx="7997530" cy="577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6243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Nombres décimaux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2</a:t>
              </a:r>
            </a:p>
          </p:txBody>
        </p:sp>
      </p:grpSp>
      <p:sp>
        <p:nvSpPr>
          <p:cNvPr id="14" name="Rectangle : avec coins arrondis en haut 13">
            <a:extLst>
              <a:ext uri="{FF2B5EF4-FFF2-40B4-BE49-F238E27FC236}">
                <a16:creationId xmlns:a16="http://schemas.microsoft.com/office/drawing/2014/main" id="{AF7E49FA-86D3-2544-8AF4-1DDEE2EC2B15}"/>
              </a:ext>
            </a:extLst>
          </p:cNvPr>
          <p:cNvSpPr/>
          <p:nvPr/>
        </p:nvSpPr>
        <p:spPr>
          <a:xfrm>
            <a:off x="348287" y="2030150"/>
            <a:ext cx="11623993" cy="3660033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MISE EN COMMUN</a:t>
            </a:r>
          </a:p>
        </p:txBody>
      </p:sp>
    </p:spTree>
    <p:extLst>
      <p:ext uri="{BB962C8B-B14F-4D97-AF65-F5344CB8AC3E}">
        <p14:creationId xmlns:p14="http://schemas.microsoft.com/office/powerpoint/2010/main" val="23175581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C14E8F2-D01C-EB4F-AF71-039D93007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464" y="0"/>
            <a:ext cx="9713072" cy="687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49528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5265</TotalTime>
  <Words>2061</Words>
  <Application>Microsoft Macintosh PowerPoint</Application>
  <PresentationFormat>Grand écran</PresentationFormat>
  <Paragraphs>472</Paragraphs>
  <Slides>78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78</vt:i4>
      </vt:variant>
    </vt:vector>
  </HeadingPairs>
  <TitlesOfParts>
    <vt:vector size="84" baseType="lpstr">
      <vt:lpstr>Arial</vt:lpstr>
      <vt:lpstr>Calibri</vt:lpstr>
      <vt:lpstr>Calibri Light</vt:lpstr>
      <vt:lpstr>Cambria Math</vt:lpstr>
      <vt:lpstr>Century Gothic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Microsoft Office User</cp:lastModifiedBy>
  <cp:revision>145</cp:revision>
  <dcterms:created xsi:type="dcterms:W3CDTF">2021-08-14T07:02:46Z</dcterms:created>
  <dcterms:modified xsi:type="dcterms:W3CDTF">2022-02-17T13:04:46Z</dcterms:modified>
</cp:coreProperties>
</file>