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947" r:id="rId2"/>
    <p:sldId id="1043" r:id="rId3"/>
    <p:sldId id="1059" r:id="rId4"/>
    <p:sldId id="1057" r:id="rId5"/>
    <p:sldId id="1058" r:id="rId6"/>
    <p:sldId id="1060" r:id="rId7"/>
    <p:sldId id="1064" r:id="rId8"/>
    <p:sldId id="1065" r:id="rId9"/>
    <p:sldId id="258" r:id="rId10"/>
    <p:sldId id="263" r:id="rId11"/>
    <p:sldId id="260" r:id="rId12"/>
    <p:sldId id="296" r:id="rId13"/>
    <p:sldId id="800" r:id="rId14"/>
    <p:sldId id="801" r:id="rId15"/>
    <p:sldId id="802" r:id="rId16"/>
    <p:sldId id="803" r:id="rId17"/>
    <p:sldId id="804" r:id="rId18"/>
    <p:sldId id="809" r:id="rId19"/>
    <p:sldId id="810" r:id="rId20"/>
    <p:sldId id="817" r:id="rId21"/>
    <p:sldId id="818" r:id="rId22"/>
    <p:sldId id="1044" r:id="rId23"/>
    <p:sldId id="1045" r:id="rId24"/>
    <p:sldId id="1046" r:id="rId25"/>
    <p:sldId id="1047" r:id="rId26"/>
    <p:sldId id="822" r:id="rId27"/>
    <p:sldId id="1052" r:id="rId28"/>
    <p:sldId id="1051" r:id="rId29"/>
    <p:sldId id="1050" r:id="rId30"/>
    <p:sldId id="1049" r:id="rId31"/>
    <p:sldId id="1048" r:id="rId32"/>
    <p:sldId id="659" r:id="rId33"/>
    <p:sldId id="729" r:id="rId34"/>
    <p:sldId id="754" r:id="rId35"/>
    <p:sldId id="1056" r:id="rId36"/>
    <p:sldId id="838" r:id="rId37"/>
    <p:sldId id="665" r:id="rId38"/>
    <p:sldId id="696" r:id="rId39"/>
    <p:sldId id="1053" r:id="rId40"/>
    <p:sldId id="1054" r:id="rId41"/>
    <p:sldId id="844" r:id="rId4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1A5"/>
    <a:srgbClr val="C3A7BA"/>
    <a:srgbClr val="374997"/>
    <a:srgbClr val="FF40FF"/>
    <a:srgbClr val="FFF5CE"/>
    <a:srgbClr val="FFD861"/>
    <a:srgbClr val="FFFC04"/>
    <a:srgbClr val="E7C6DB"/>
    <a:srgbClr val="A7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78"/>
    <p:restoredTop sz="94674"/>
  </p:normalViewPr>
  <p:slideViewPr>
    <p:cSldViewPr snapToGrid="0" snapToObjects="1">
      <p:cViewPr varScale="1">
        <p:scale>
          <a:sx n="120" d="100"/>
          <a:sy n="120" d="100"/>
        </p:scale>
        <p:origin x="19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2C6362-6665-4346-957D-2B02740DF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83E094-F71D-814C-A131-7BF058CEA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1E8B-93D1-E14E-A6FA-357B92BC1F76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3A55AA-36E5-2549-8B18-A9C32D3EA8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147B2A-01B4-AE40-A2FB-DD81104C3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E183-A31D-A642-A9DF-B0B491FA3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44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C02C-ED17-1B41-92F2-31DE3F7E17F9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5486-13F4-EE41-A58B-F5BB93A9F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056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A8005-6A57-FF42-BC98-88AE26054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3C2478-BB82-7F4E-93B5-77E8CDF0F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69B2-3FA8-D541-B25F-3ECC345E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E1C5-D0D0-644F-B63D-C86EEEBBC979}" type="datetime1">
              <a:rPr lang="fr-FR" smtClean="0"/>
              <a:t>16/02/2022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BE4722-3353-5A4D-AB6F-5829E6FD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3270B-659F-8346-B2A2-DFB946EB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71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6D55B-8695-CB49-83D4-0BD82A12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0C2B73-073B-F842-830E-46F393E06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627AAE-7190-4242-98E8-5D4DE189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B92A-913C-AF44-99AA-793786AB5DBE}" type="datetime1">
              <a:rPr lang="fr-FR" smtClean="0"/>
              <a:t>16/02/2022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F56E97-DBC2-8E46-B5D9-498B64EA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C05B40-7699-B144-9480-7DA48A4F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1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1E524F-C979-EC44-8EF4-55BD91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7F9508-CE42-8B45-BC55-882506CC6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876B7-17E4-2C44-92D7-797E0744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75D9-9D92-E849-AC60-F00413D37D85}" type="datetime1">
              <a:rPr lang="fr-FR" smtClean="0"/>
              <a:t>16/02/2022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26557D-9331-764C-B0AC-964E1FE4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028C8-2025-D548-8314-312EFEA5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61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415BE-432E-DB44-82EB-744E41C5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5507CE-2891-7D47-A450-81BD1209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1D05E-633F-8340-AA53-0C2905CD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151C-4E69-2945-AF60-B2F64957FE55}" type="datetime1">
              <a:rPr lang="fr-FR" smtClean="0"/>
              <a:t>16/02/2022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2ECD4D-5A05-7B4B-85CF-E3561FA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A12A2-81F7-1B4C-AB4A-D584857B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42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4D84D-92FA-CC45-B1FB-B73DE9C8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BBB7D-8064-A941-9505-4919F6FB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D0C35-E9F9-604A-9323-4D2D7819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C928-05EE-1A41-A5D6-AF44E1789114}" type="datetime1">
              <a:rPr lang="fr-FR" smtClean="0"/>
              <a:t>16/02/2022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3C7E5-0ACF-D444-A43D-45E17EF7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A828CA-9C71-D74A-9A71-C35A5C76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4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95815-ACB6-C740-AEB5-016F85E5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51D3C-B11A-C941-9237-DC18C549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15F150-8A92-EE42-B23F-EB1A284F1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E786C1-4832-844F-AA23-907E4635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6C93-8356-9D46-AAB4-BF4B5D6F203C}" type="datetime1">
              <a:rPr lang="fr-FR" smtClean="0"/>
              <a:t>16/02/2022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F57588-EE8F-5F41-A9F5-C28FBD18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A060B8-A3D1-1F40-956F-20D6EB10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2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807BA-FE58-3F48-9738-D94DE541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F4509-6E07-F240-A8E2-39B45101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6B3CBD-2FBF-024F-B117-61DF28446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073368-9226-F147-A37E-7355E122E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E291C4-61E3-3E4F-9B9B-F87E1CC93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D16709-2DA1-024C-B83E-D523058C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7A21-D7E7-2741-A8F8-0D749CE08B30}" type="datetime1">
              <a:rPr lang="fr-FR" smtClean="0"/>
              <a:t>16/02/2022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A06772-0833-2849-8E31-F010E45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6DEE0B-B11F-C345-BC65-CC2902B7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9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830A3-2946-6144-8885-E2B7235C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2BCB65-3E2C-BA44-B791-F84A3AD6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023A-8697-F748-95EC-DC3F43E3FA1A}" type="datetime1">
              <a:rPr lang="fr-FR" smtClean="0"/>
              <a:t>16/02/2022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B8ECC4-F2CC-3F46-8B78-DB202208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5650F1-43D5-C143-A2DA-8B10517A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7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26B111-35B8-CD48-892C-206653D0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7345-61AB-6C47-9EFE-A5DC26B6B7AD}" type="datetime1">
              <a:rPr lang="fr-FR" smtClean="0"/>
              <a:t>16/02/2022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A1455F-4F9F-404F-8AA1-E1E8E3B5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7C4E0-0A2D-6E48-B769-0BCAE56C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29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B2381-A2A9-D543-9573-4DA99EBB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D1ACBC-E34C-1E43-B966-3A15CFC2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AE28F7-D6C6-9047-ABB8-3B4461F9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E41E7-6E89-1E4A-9A69-28AF6009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99FF-CE38-DF49-836F-4B2CE8EF2D23}" type="datetime1">
              <a:rPr lang="fr-FR" smtClean="0"/>
              <a:t>16/02/2022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175EE4-484B-A84F-A48D-97B82475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B06B74-A675-2D46-8C2F-3ACBF5BF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6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36AB1-C6BE-7841-9E30-516AC6DE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EC5F30-39B4-1F4A-8773-1892DE46D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28D7FA-4873-DB40-9BE9-4DAE878B0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AD06D4-6F70-3245-8072-0A085202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BC06-3A8B-0B44-B6F9-99806E2740B1}" type="datetime1">
              <a:rPr lang="fr-FR" smtClean="0"/>
              <a:t>16/02/2022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EB163-40AC-2248-9816-EDF9DE45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2AB99-1FDF-E84C-A293-5DA38DF9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03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F52D3-B9A5-6043-9AEA-3B8C9284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ADB59-4199-1249-8F73-C3331E185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7D0CA-4A00-7B47-8D70-92EB27425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F5DD4-7E73-F74C-BC98-1FC0559F381C}" type="datetime1">
              <a:rPr lang="fr-FR" smtClean="0"/>
              <a:t>16/02/2022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037111-7B2E-4B41-9416-23B331F40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D0CA13-8CA2-0D43-9551-4B8D775E9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9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F8AC4D-5517-8243-9BA0-FA06D36F5674}"/>
              </a:ext>
            </a:extLst>
          </p:cNvPr>
          <p:cNvSpPr txBox="1"/>
          <p:nvPr/>
        </p:nvSpPr>
        <p:spPr>
          <a:xfrm>
            <a:off x="6121463" y="2192443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4</a:t>
            </a:r>
          </a:p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1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Jour 1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752385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5682199" y="1440691"/>
            <a:ext cx="53470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APPRENDRE À CHERCHER</a:t>
            </a:r>
            <a:endParaRPr lang="fr-FR" sz="6000" b="1" dirty="0">
              <a:solidFill>
                <a:srgbClr val="E7C6DB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648375-633D-F447-AC18-235307B7F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941FF01-CB6F-2144-AB40-A2734C40997D}"/>
              </a:ext>
            </a:extLst>
          </p:cNvPr>
          <p:cNvSpPr txBox="1"/>
          <p:nvPr/>
        </p:nvSpPr>
        <p:spPr>
          <a:xfrm>
            <a:off x="5682198" y="3478318"/>
            <a:ext cx="5347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Situations de comparaison</a:t>
            </a:r>
          </a:p>
        </p:txBody>
      </p:sp>
    </p:spTree>
    <p:extLst>
      <p:ext uri="{BB962C8B-B14F-4D97-AF65-F5344CB8AC3E}">
        <p14:creationId xmlns:p14="http://schemas.microsoft.com/office/powerpoint/2010/main" val="3041196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14512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778000" y="1623326"/>
            <a:ext cx="1929892" cy="772600"/>
            <a:chOff x="1778000" y="2066136"/>
            <a:chExt cx="1929892" cy="933386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3"/>
              <a:ext cx="1929892" cy="9289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066136"/>
              <a:ext cx="14949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4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86C4D2E8-2620-D344-9582-8D05F38A21C5}"/>
              </a:ext>
            </a:extLst>
          </p:cNvPr>
          <p:cNvSpPr/>
          <p:nvPr/>
        </p:nvSpPr>
        <p:spPr>
          <a:xfrm>
            <a:off x="8484108" y="1619600"/>
            <a:ext cx="1929892" cy="76895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7640F19-410A-8E46-B507-B0DD27951509}"/>
              </a:ext>
            </a:extLst>
          </p:cNvPr>
          <p:cNvSpPr txBox="1"/>
          <p:nvPr/>
        </p:nvSpPr>
        <p:spPr>
          <a:xfrm>
            <a:off x="8695488" y="1616364"/>
            <a:ext cx="1494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C3A7BA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CM2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2489078"/>
            <a:ext cx="5164975" cy="3567193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Ali possède des cartes.</a:t>
            </a:r>
          </a:p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Bérénice en possède plus. Il existe un écart</a:t>
            </a:r>
          </a:p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entre les quantités de cartes.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691472" y="2489079"/>
            <a:ext cx="5164975" cy="354489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Ali possède des cartes.</a:t>
            </a:r>
          </a:p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Bérénice en possède plus : elle possède plusieurs fois le nombre de cartes d’Ali (par exemple 3 fois plus qu’Ali).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813196" y="306115"/>
            <a:ext cx="1055258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9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Lis la situation écrite, imagine-la. Ensuite, essaye de représenter la situation avec tes deux bandes de papier.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17937FD-3305-BD41-B78F-9D51B6680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741301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86C4D2E8-2620-D344-9582-8D05F38A21C5}"/>
              </a:ext>
            </a:extLst>
          </p:cNvPr>
          <p:cNvSpPr/>
          <p:nvPr/>
        </p:nvSpPr>
        <p:spPr>
          <a:xfrm>
            <a:off x="933796" y="397071"/>
            <a:ext cx="1929892" cy="11113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7640F19-410A-8E46-B507-B0DD27951509}"/>
              </a:ext>
            </a:extLst>
          </p:cNvPr>
          <p:cNvSpPr txBox="1"/>
          <p:nvPr/>
        </p:nvSpPr>
        <p:spPr>
          <a:xfrm>
            <a:off x="1051352" y="705080"/>
            <a:ext cx="1929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CM1-CM2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1394F06-8A54-C64B-8194-5018B402C480}"/>
              </a:ext>
            </a:extLst>
          </p:cNvPr>
          <p:cNvSpPr/>
          <p:nvPr/>
        </p:nvSpPr>
        <p:spPr>
          <a:xfrm>
            <a:off x="3166532" y="397071"/>
            <a:ext cx="8091671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Apprendre à chercher</a:t>
            </a:r>
            <a:endParaRPr lang="fr-FR" sz="28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B2C6C6C7-A6A9-9346-BC73-5E6F84434B49}"/>
              </a:ext>
            </a:extLst>
          </p:cNvPr>
          <p:cNvSpPr/>
          <p:nvPr/>
        </p:nvSpPr>
        <p:spPr>
          <a:xfrm>
            <a:off x="933796" y="1967042"/>
            <a:ext cx="10324408" cy="3706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BC1F79F-67EB-F64A-A8C4-5D3863D6107E}"/>
              </a:ext>
            </a:extLst>
          </p:cNvPr>
          <p:cNvSpPr txBox="1"/>
          <p:nvPr/>
        </p:nvSpPr>
        <p:spPr>
          <a:xfrm>
            <a:off x="1154809" y="3142496"/>
            <a:ext cx="9770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7200" dirty="0">
              <a:latin typeface="Century Gothic" panose="020B0502020202020204" pitchFamily="34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210666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86C4D2E8-2620-D344-9582-8D05F38A21C5}"/>
              </a:ext>
            </a:extLst>
          </p:cNvPr>
          <p:cNvSpPr/>
          <p:nvPr/>
        </p:nvSpPr>
        <p:spPr>
          <a:xfrm>
            <a:off x="933796" y="397071"/>
            <a:ext cx="1929892" cy="11113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7640F19-410A-8E46-B507-B0DD27951509}"/>
              </a:ext>
            </a:extLst>
          </p:cNvPr>
          <p:cNvSpPr txBox="1"/>
          <p:nvPr/>
        </p:nvSpPr>
        <p:spPr>
          <a:xfrm>
            <a:off x="1051352" y="705080"/>
            <a:ext cx="1929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CM1-CM2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1394F06-8A54-C64B-8194-5018B402C480}"/>
              </a:ext>
            </a:extLst>
          </p:cNvPr>
          <p:cNvSpPr/>
          <p:nvPr/>
        </p:nvSpPr>
        <p:spPr>
          <a:xfrm>
            <a:off x="3166532" y="397071"/>
            <a:ext cx="8091671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Apprendre à chercher</a:t>
            </a:r>
            <a:endParaRPr lang="fr-FR" sz="28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BACAE6B-CB65-3E49-BEC1-3B3713CD8477}"/>
              </a:ext>
            </a:extLst>
          </p:cNvPr>
          <p:cNvSpPr/>
          <p:nvPr/>
        </p:nvSpPr>
        <p:spPr>
          <a:xfrm>
            <a:off x="967047" y="1792154"/>
            <a:ext cx="10257905" cy="1426811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Ali possède des cartes. Bérénice en possède plus.</a:t>
            </a:r>
          </a:p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Il existe un écart entre les quantités de cartes.</a:t>
            </a:r>
          </a:p>
        </p:txBody>
      </p:sp>
    </p:spTree>
    <p:extLst>
      <p:ext uri="{BB962C8B-B14F-4D97-AF65-F5344CB8AC3E}">
        <p14:creationId xmlns:p14="http://schemas.microsoft.com/office/powerpoint/2010/main" val="259586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888DA9F-C0B2-6645-BC0B-9849CFA10389}"/>
              </a:ext>
            </a:extLst>
          </p:cNvPr>
          <p:cNvSpPr/>
          <p:nvPr/>
        </p:nvSpPr>
        <p:spPr>
          <a:xfrm>
            <a:off x="914399" y="947650"/>
            <a:ext cx="10257905" cy="1426811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Ali possède des cartes. Bérénice en possède plus.</a:t>
            </a:r>
          </a:p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Il existe un écart entre les quantités de cartes.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4D2ADE6-784D-5444-953C-9BB9014E0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938" y="2859313"/>
            <a:ext cx="9884124" cy="252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59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888DA9F-C0B2-6645-BC0B-9849CFA10389}"/>
              </a:ext>
            </a:extLst>
          </p:cNvPr>
          <p:cNvSpPr/>
          <p:nvPr/>
        </p:nvSpPr>
        <p:spPr>
          <a:xfrm>
            <a:off x="116974" y="199501"/>
            <a:ext cx="11958047" cy="181349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Ali possède des cartes.</a:t>
            </a:r>
          </a:p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Bérénice en possède plus : elle possède plusieurs fois le nombre de cartes d’Ali (par exemple 3 fois plus qu’Ali).</a:t>
            </a:r>
          </a:p>
        </p:txBody>
      </p:sp>
    </p:spTree>
    <p:extLst>
      <p:ext uri="{BB962C8B-B14F-4D97-AF65-F5344CB8AC3E}">
        <p14:creationId xmlns:p14="http://schemas.microsoft.com/office/powerpoint/2010/main" val="770060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888DA9F-C0B2-6645-BC0B-9849CFA10389}"/>
              </a:ext>
            </a:extLst>
          </p:cNvPr>
          <p:cNvSpPr/>
          <p:nvPr/>
        </p:nvSpPr>
        <p:spPr>
          <a:xfrm>
            <a:off x="116976" y="416629"/>
            <a:ext cx="11958047" cy="181349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Ali possède des cartes.</a:t>
            </a:r>
          </a:p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Bérénice en possède plus : elle possède plusieurs fois le nombre de cartes d’Ali (par exemple 3 fois plus qu’Ali).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C22271-3C31-8247-9A13-804B5894E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635" y="2614721"/>
            <a:ext cx="9618727" cy="335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98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BE6AC2B-0F1F-9D4B-BB8A-D15F5528F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67" y="2478578"/>
            <a:ext cx="5765800" cy="2133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DE93E2E-8221-CD41-9651-82DA767FC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983" y="1790700"/>
            <a:ext cx="57531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65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9B8794-32ED-D741-9B96-2C864B5A05C5}"/>
              </a:ext>
            </a:extLst>
          </p:cNvPr>
          <p:cNvSpPr txBox="1"/>
          <p:nvPr/>
        </p:nvSpPr>
        <p:spPr>
          <a:xfrm>
            <a:off x="749531" y="755053"/>
            <a:ext cx="106929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Nous avons travaillé sur une histoire avec des cartes. Maintenant, nous allons inventer des situations de COMPARAISON avec autre chose que des cartes.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Par exemple, on peut imaginer que l’on compare le nombre d’élèves dans deux classes. 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À vous de créer des situations de COMPARAISON avec ce que vous voulez.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51EA3F4-A5A4-A441-BBAC-AA7686AAA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53" y="4274274"/>
            <a:ext cx="5451909" cy="139403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5A6467A-3198-8E4C-A069-1E6896D3D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439" y="3765537"/>
            <a:ext cx="5451908" cy="190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48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9B8794-32ED-D741-9B96-2C864B5A05C5}"/>
              </a:ext>
            </a:extLst>
          </p:cNvPr>
          <p:cNvSpPr txBox="1"/>
          <p:nvPr/>
        </p:nvSpPr>
        <p:spPr>
          <a:xfrm>
            <a:off x="200891" y="240780"/>
            <a:ext cx="7545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Vous allez réaliser votre fiche seulement jusqu’au premier tableau de la question 2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8153400" y="162174"/>
            <a:ext cx="3631286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Entraînement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495E184-0092-D74C-85C6-D0A473021F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7" t="4909" r="1" b="32710"/>
          <a:stretch/>
        </p:blipFill>
        <p:spPr>
          <a:xfrm>
            <a:off x="702834" y="1579713"/>
            <a:ext cx="4733418" cy="439181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8D84978-23ED-AD43-BEE9-39C4CC268A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01" t="5017" r="1119" b="30707"/>
          <a:stretch/>
        </p:blipFill>
        <p:spPr>
          <a:xfrm>
            <a:off x="6755749" y="1570983"/>
            <a:ext cx="4465789" cy="439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81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154984" y="1568610"/>
            <a:ext cx="11529016" cy="436623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3200" dirty="0"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48109" y="1722619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888601" y="1722619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44D341F5-FE5E-DC40-AFE2-6D1C2312B1FB}"/>
              </a:ext>
            </a:extLst>
          </p:cNvPr>
          <p:cNvSpPr txBox="1"/>
          <p:nvPr/>
        </p:nvSpPr>
        <p:spPr>
          <a:xfrm>
            <a:off x="5965659" y="4369464"/>
            <a:ext cx="5751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Problèmes : </a:t>
            </a:r>
            <a:r>
              <a:rPr lang="fr-FR" sz="24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5F5FEC1-5BE8-414A-9693-E32947202194}"/>
              </a:ext>
            </a:extLst>
          </p:cNvPr>
          <p:cNvCxnSpPr>
            <a:cxnSpLocks/>
            <a:stCxn id="21" idx="0"/>
          </p:cNvCxnSpPr>
          <p:nvPr/>
        </p:nvCxnSpPr>
        <p:spPr>
          <a:xfrm>
            <a:off x="5919492" y="1568610"/>
            <a:ext cx="0" cy="4380514"/>
          </a:xfrm>
          <a:prstGeom prst="line">
            <a:avLst/>
          </a:prstGeom>
          <a:ln w="50800">
            <a:solidFill>
              <a:srgbClr val="C3A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45890A41-1844-ED48-B7D3-65B45EDB3684}"/>
              </a:ext>
            </a:extLst>
          </p:cNvPr>
          <p:cNvSpPr txBox="1"/>
          <p:nvPr/>
        </p:nvSpPr>
        <p:spPr>
          <a:xfrm>
            <a:off x="219626" y="4382211"/>
            <a:ext cx="5759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Problèmes : </a:t>
            </a:r>
            <a:r>
              <a:rPr lang="fr-FR" sz="24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5205C0A-B1EE-2C49-9218-8D834336F3C9}"/>
              </a:ext>
            </a:extLst>
          </p:cNvPr>
          <p:cNvSpPr txBox="1"/>
          <p:nvPr/>
        </p:nvSpPr>
        <p:spPr>
          <a:xfrm>
            <a:off x="206608" y="3127594"/>
            <a:ext cx="5759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décimales : </a:t>
            </a:r>
            <a:r>
              <a:rPr lang="fr-FR" sz="2400" dirty="0">
                <a:solidFill>
                  <a:srgbClr val="374997"/>
                </a:solidFill>
                <a:latin typeface="Century Gothic" panose="020B0502020202020204" pitchFamily="34" charset="0"/>
              </a:rPr>
              <a:t>évaluation </a:t>
            </a:r>
            <a:endParaRPr lang="fr-FR" sz="2400" dirty="0">
              <a:solidFill>
                <a:srgbClr val="C3A7BA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5838D37-7F01-794B-B2E3-BE04D7EFC945}"/>
              </a:ext>
            </a:extLst>
          </p:cNvPr>
          <p:cNvSpPr txBox="1"/>
          <p:nvPr/>
        </p:nvSpPr>
        <p:spPr>
          <a:xfrm>
            <a:off x="5978677" y="3096528"/>
            <a:ext cx="5759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décimales : </a:t>
            </a:r>
            <a:r>
              <a:rPr lang="fr-FR" sz="2400" dirty="0">
                <a:solidFill>
                  <a:srgbClr val="374997"/>
                </a:solidFill>
                <a:latin typeface="Century Gothic" panose="020B0502020202020204" pitchFamily="34" charset="0"/>
              </a:rPr>
              <a:t>évaluation </a:t>
            </a:r>
            <a:endParaRPr lang="fr-FR" sz="2400" dirty="0">
              <a:solidFill>
                <a:srgbClr val="C3A7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930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9B8794-32ED-D741-9B96-2C864B5A05C5}"/>
              </a:ext>
            </a:extLst>
          </p:cNvPr>
          <p:cNvSpPr txBox="1"/>
          <p:nvPr/>
        </p:nvSpPr>
        <p:spPr>
          <a:xfrm>
            <a:off x="200891" y="240780"/>
            <a:ext cx="7545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Compléter maintenant le problème jusqu’à la fin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8153400" y="162174"/>
            <a:ext cx="3631286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Entraînement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3F78396-B898-344A-8C2B-C4FF20223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1751172"/>
            <a:ext cx="78486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46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64056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E7D48-037B-1F47-B1BC-D9D43B5988FE}"/>
              </a:ext>
            </a:extLst>
          </p:cNvPr>
          <p:cNvSpPr txBox="1"/>
          <p:nvPr/>
        </p:nvSpPr>
        <p:spPr>
          <a:xfrm>
            <a:off x="1942419" y="398900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41A5"/>
                </a:solidFill>
              </a:rPr>
              <a:t>CM1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27FC6C-09A1-F042-92A5-EC79D5C134A2}"/>
              </a:ext>
            </a:extLst>
          </p:cNvPr>
          <p:cNvSpPr txBox="1"/>
          <p:nvPr/>
        </p:nvSpPr>
        <p:spPr>
          <a:xfrm>
            <a:off x="2849589" y="1754104"/>
            <a:ext cx="6492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Grande quantité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petite quantité </a:t>
            </a:r>
            <a:r>
              <a:rPr lang="fr-FR" sz="3200" b="1" dirty="0"/>
              <a:t>+</a:t>
            </a:r>
            <a:endParaRPr lang="fr-FR" sz="3200" b="1" dirty="0">
              <a:solidFill>
                <a:srgbClr val="FF41A5"/>
              </a:solidFill>
            </a:endParaRPr>
          </a:p>
          <a:p>
            <a:r>
              <a:rPr lang="fr-FR" sz="3200" b="1" dirty="0">
                <a:solidFill>
                  <a:srgbClr val="00B050"/>
                </a:solidFill>
              </a:rPr>
              <a:t>écart entre les deux quantités</a:t>
            </a:r>
          </a:p>
        </p:txBody>
      </p:sp>
    </p:spTree>
    <p:extLst>
      <p:ext uri="{BB962C8B-B14F-4D97-AF65-F5344CB8AC3E}">
        <p14:creationId xmlns:p14="http://schemas.microsoft.com/office/powerpoint/2010/main" val="564863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64056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E7D48-037B-1F47-B1BC-D9D43B5988FE}"/>
              </a:ext>
            </a:extLst>
          </p:cNvPr>
          <p:cNvSpPr txBox="1"/>
          <p:nvPr/>
        </p:nvSpPr>
        <p:spPr>
          <a:xfrm>
            <a:off x="1942419" y="398900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41A5"/>
                </a:solidFill>
              </a:rPr>
              <a:t>CM1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27FC6C-09A1-F042-92A5-EC79D5C134A2}"/>
              </a:ext>
            </a:extLst>
          </p:cNvPr>
          <p:cNvSpPr txBox="1"/>
          <p:nvPr/>
        </p:nvSpPr>
        <p:spPr>
          <a:xfrm>
            <a:off x="2849589" y="1754104"/>
            <a:ext cx="64928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Grande quantité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petite quantité </a:t>
            </a:r>
            <a:r>
              <a:rPr lang="fr-FR" sz="3200" b="1" dirty="0"/>
              <a:t>+</a:t>
            </a:r>
            <a:endParaRPr lang="fr-FR" sz="3200" b="1" dirty="0">
              <a:solidFill>
                <a:srgbClr val="FF41A5"/>
              </a:solidFill>
            </a:endParaRPr>
          </a:p>
          <a:p>
            <a:r>
              <a:rPr lang="fr-FR" sz="3200" b="1" dirty="0">
                <a:solidFill>
                  <a:srgbClr val="00B050"/>
                </a:solidFill>
              </a:rPr>
              <a:t>écart entre les deux quantités</a:t>
            </a:r>
          </a:p>
          <a:p>
            <a:endParaRPr lang="fr-FR" sz="3200" b="1" dirty="0">
              <a:solidFill>
                <a:srgbClr val="00B050"/>
              </a:solidFill>
            </a:endParaRPr>
          </a:p>
          <a:p>
            <a:r>
              <a:rPr lang="fr-FR" sz="3200" b="1" dirty="0">
                <a:solidFill>
                  <a:srgbClr val="FF0000"/>
                </a:solidFill>
              </a:rPr>
              <a:t>?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48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+</a:t>
            </a:r>
            <a:r>
              <a:rPr lang="fr-FR" sz="3200" b="1" dirty="0">
                <a:solidFill>
                  <a:srgbClr val="00B050"/>
                </a:solidFill>
              </a:rPr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3540210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64056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E7D48-037B-1F47-B1BC-D9D43B5988FE}"/>
              </a:ext>
            </a:extLst>
          </p:cNvPr>
          <p:cNvSpPr txBox="1"/>
          <p:nvPr/>
        </p:nvSpPr>
        <p:spPr>
          <a:xfrm>
            <a:off x="1942419" y="398900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41A5"/>
                </a:solidFill>
              </a:rPr>
              <a:t>CM1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27FC6C-09A1-F042-92A5-EC79D5C134A2}"/>
              </a:ext>
            </a:extLst>
          </p:cNvPr>
          <p:cNvSpPr txBox="1"/>
          <p:nvPr/>
        </p:nvSpPr>
        <p:spPr>
          <a:xfrm>
            <a:off x="2849589" y="1754104"/>
            <a:ext cx="64928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Grande quantité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petite quantité </a:t>
            </a:r>
            <a:r>
              <a:rPr lang="fr-FR" sz="3200" b="1" dirty="0"/>
              <a:t>+</a:t>
            </a:r>
            <a:endParaRPr lang="fr-FR" sz="3200" b="1" dirty="0">
              <a:solidFill>
                <a:srgbClr val="FF41A5"/>
              </a:solidFill>
            </a:endParaRPr>
          </a:p>
          <a:p>
            <a:r>
              <a:rPr lang="fr-FR" sz="3200" b="1" dirty="0">
                <a:solidFill>
                  <a:srgbClr val="00B050"/>
                </a:solidFill>
              </a:rPr>
              <a:t>écart entre les deux quantités</a:t>
            </a:r>
          </a:p>
          <a:p>
            <a:endParaRPr lang="fr-FR" sz="3200" b="1" dirty="0">
              <a:solidFill>
                <a:srgbClr val="00B050"/>
              </a:solidFill>
            </a:endParaRPr>
          </a:p>
          <a:p>
            <a:r>
              <a:rPr lang="fr-FR" sz="3200" b="1" dirty="0">
                <a:solidFill>
                  <a:srgbClr val="FF0000"/>
                </a:solidFill>
              </a:rPr>
              <a:t>?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48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+</a:t>
            </a:r>
            <a:r>
              <a:rPr lang="fr-FR" sz="3200" b="1" dirty="0">
                <a:solidFill>
                  <a:srgbClr val="00B050"/>
                </a:solidFill>
              </a:rPr>
              <a:t> 12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60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48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+ </a:t>
            </a:r>
            <a:r>
              <a:rPr lang="fr-FR" sz="3200" b="1" dirty="0">
                <a:solidFill>
                  <a:srgbClr val="00B05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32642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64056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E7D48-037B-1F47-B1BC-D9D43B5988FE}"/>
              </a:ext>
            </a:extLst>
          </p:cNvPr>
          <p:cNvSpPr txBox="1"/>
          <p:nvPr/>
        </p:nvSpPr>
        <p:spPr>
          <a:xfrm>
            <a:off x="1942419" y="398900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41A5"/>
                </a:solidFill>
              </a:rPr>
              <a:t>CM1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27FC6C-09A1-F042-92A5-EC79D5C134A2}"/>
              </a:ext>
            </a:extLst>
          </p:cNvPr>
          <p:cNvSpPr txBox="1"/>
          <p:nvPr/>
        </p:nvSpPr>
        <p:spPr>
          <a:xfrm>
            <a:off x="2849589" y="1754104"/>
            <a:ext cx="64928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Grande quantité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petite quantité </a:t>
            </a:r>
            <a:r>
              <a:rPr lang="fr-FR" sz="3200" b="1" dirty="0"/>
              <a:t>+</a:t>
            </a:r>
            <a:endParaRPr lang="fr-FR" sz="3200" b="1" dirty="0">
              <a:solidFill>
                <a:srgbClr val="FF41A5"/>
              </a:solidFill>
            </a:endParaRPr>
          </a:p>
          <a:p>
            <a:r>
              <a:rPr lang="fr-FR" sz="3200" b="1" dirty="0">
                <a:solidFill>
                  <a:srgbClr val="00B050"/>
                </a:solidFill>
              </a:rPr>
              <a:t>écart entre les deux quantités</a:t>
            </a:r>
          </a:p>
          <a:p>
            <a:endParaRPr lang="fr-FR" sz="3200" b="1" dirty="0">
              <a:solidFill>
                <a:srgbClr val="00B050"/>
              </a:solidFill>
            </a:endParaRPr>
          </a:p>
          <a:p>
            <a:r>
              <a:rPr lang="fr-FR" sz="3200" b="1" dirty="0">
                <a:solidFill>
                  <a:srgbClr val="FF0000"/>
                </a:solidFill>
              </a:rPr>
              <a:t>?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48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+</a:t>
            </a:r>
            <a:r>
              <a:rPr lang="fr-FR" sz="3200" b="1" dirty="0">
                <a:solidFill>
                  <a:srgbClr val="00B050"/>
                </a:solidFill>
              </a:rPr>
              <a:t> 12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60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48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+ </a:t>
            </a:r>
            <a:r>
              <a:rPr lang="fr-FR" sz="3200" b="1" dirty="0">
                <a:solidFill>
                  <a:srgbClr val="00B050"/>
                </a:solidFill>
              </a:rPr>
              <a:t>12</a:t>
            </a:r>
          </a:p>
          <a:p>
            <a:r>
              <a:rPr lang="fr-FR" sz="3200" b="1" dirty="0"/>
              <a:t>Phrase réponse :</a:t>
            </a:r>
          </a:p>
        </p:txBody>
      </p:sp>
    </p:spTree>
    <p:extLst>
      <p:ext uri="{BB962C8B-B14F-4D97-AF65-F5344CB8AC3E}">
        <p14:creationId xmlns:p14="http://schemas.microsoft.com/office/powerpoint/2010/main" val="3190089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64056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E7D48-037B-1F47-B1BC-D9D43B5988FE}"/>
              </a:ext>
            </a:extLst>
          </p:cNvPr>
          <p:cNvSpPr txBox="1"/>
          <p:nvPr/>
        </p:nvSpPr>
        <p:spPr>
          <a:xfrm>
            <a:off x="1942419" y="398900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41A5"/>
                </a:solidFill>
              </a:rPr>
              <a:t>CM1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27FC6C-09A1-F042-92A5-EC79D5C134A2}"/>
              </a:ext>
            </a:extLst>
          </p:cNvPr>
          <p:cNvSpPr txBox="1"/>
          <p:nvPr/>
        </p:nvSpPr>
        <p:spPr>
          <a:xfrm>
            <a:off x="2849589" y="1754104"/>
            <a:ext cx="64928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Grande quantité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petite quantité </a:t>
            </a:r>
            <a:r>
              <a:rPr lang="fr-FR" sz="3200" b="1" dirty="0"/>
              <a:t>+</a:t>
            </a:r>
            <a:endParaRPr lang="fr-FR" sz="3200" b="1" dirty="0">
              <a:solidFill>
                <a:srgbClr val="FF41A5"/>
              </a:solidFill>
            </a:endParaRPr>
          </a:p>
          <a:p>
            <a:r>
              <a:rPr lang="fr-FR" sz="3200" b="1" dirty="0">
                <a:solidFill>
                  <a:srgbClr val="00B050"/>
                </a:solidFill>
              </a:rPr>
              <a:t>écart entre les deux quantités</a:t>
            </a:r>
          </a:p>
          <a:p>
            <a:endParaRPr lang="fr-FR" sz="3200" b="1" dirty="0">
              <a:solidFill>
                <a:srgbClr val="00B050"/>
              </a:solidFill>
            </a:endParaRPr>
          </a:p>
          <a:p>
            <a:r>
              <a:rPr lang="fr-FR" sz="3200" b="1" dirty="0">
                <a:solidFill>
                  <a:srgbClr val="FF0000"/>
                </a:solidFill>
              </a:rPr>
              <a:t>?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48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+</a:t>
            </a:r>
            <a:r>
              <a:rPr lang="fr-FR" sz="3200" b="1" dirty="0">
                <a:solidFill>
                  <a:srgbClr val="00B050"/>
                </a:solidFill>
              </a:rPr>
              <a:t> 12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60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48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+ </a:t>
            </a:r>
            <a:r>
              <a:rPr lang="fr-FR" sz="3200" b="1" dirty="0">
                <a:solidFill>
                  <a:srgbClr val="00B050"/>
                </a:solidFill>
              </a:rPr>
              <a:t>12</a:t>
            </a:r>
          </a:p>
          <a:p>
            <a:r>
              <a:rPr lang="fr-FR" sz="3200" b="1" dirty="0"/>
              <a:t>Phrase réponse : Bérénice possède 60 cartes.</a:t>
            </a:r>
          </a:p>
        </p:txBody>
      </p:sp>
    </p:spTree>
    <p:extLst>
      <p:ext uri="{BB962C8B-B14F-4D97-AF65-F5344CB8AC3E}">
        <p14:creationId xmlns:p14="http://schemas.microsoft.com/office/powerpoint/2010/main" val="2267263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31278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E7D48-037B-1F47-B1BC-D9D43B5988FE}"/>
              </a:ext>
            </a:extLst>
          </p:cNvPr>
          <p:cNvSpPr txBox="1"/>
          <p:nvPr/>
        </p:nvSpPr>
        <p:spPr>
          <a:xfrm>
            <a:off x="2296370" y="341627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374997"/>
                </a:solidFill>
              </a:rPr>
              <a:t>CM2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532CB7E-C21A-9C43-B1F0-0B910C7268A8}"/>
              </a:ext>
            </a:extLst>
          </p:cNvPr>
          <p:cNvSpPr txBox="1"/>
          <p:nvPr/>
        </p:nvSpPr>
        <p:spPr>
          <a:xfrm>
            <a:off x="2849589" y="1754104"/>
            <a:ext cx="6492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Grande quantité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petite quantité </a:t>
            </a:r>
            <a:r>
              <a:rPr lang="fr-FR" sz="3200" b="1" dirty="0"/>
              <a:t>x</a:t>
            </a:r>
            <a:endParaRPr lang="fr-FR" sz="3200" b="1" dirty="0">
              <a:solidFill>
                <a:srgbClr val="FF41A5"/>
              </a:solidFill>
            </a:endParaRPr>
          </a:p>
          <a:p>
            <a:r>
              <a:rPr lang="fr-FR" sz="3200" b="1" dirty="0">
                <a:solidFill>
                  <a:srgbClr val="00B050"/>
                </a:solidFill>
              </a:rPr>
              <a:t>Le nombre de fois</a:t>
            </a:r>
          </a:p>
          <a:p>
            <a:endParaRPr lang="fr-FR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03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31278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E7D48-037B-1F47-B1BC-D9D43B5988FE}"/>
              </a:ext>
            </a:extLst>
          </p:cNvPr>
          <p:cNvSpPr txBox="1"/>
          <p:nvPr/>
        </p:nvSpPr>
        <p:spPr>
          <a:xfrm>
            <a:off x="2296370" y="341627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374997"/>
                </a:solidFill>
              </a:rPr>
              <a:t>CM2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532CB7E-C21A-9C43-B1F0-0B910C7268A8}"/>
              </a:ext>
            </a:extLst>
          </p:cNvPr>
          <p:cNvSpPr txBox="1"/>
          <p:nvPr/>
        </p:nvSpPr>
        <p:spPr>
          <a:xfrm>
            <a:off x="2849589" y="1754104"/>
            <a:ext cx="64928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Grande quantité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petite quantité </a:t>
            </a:r>
            <a:r>
              <a:rPr lang="fr-FR" sz="3200" b="1" dirty="0"/>
              <a:t>x</a:t>
            </a:r>
            <a:endParaRPr lang="fr-FR" sz="3200" b="1" dirty="0">
              <a:solidFill>
                <a:srgbClr val="FF41A5"/>
              </a:solidFill>
            </a:endParaRPr>
          </a:p>
          <a:p>
            <a:r>
              <a:rPr lang="fr-FR" sz="3200" b="1" dirty="0">
                <a:solidFill>
                  <a:srgbClr val="00B050"/>
                </a:solidFill>
              </a:rPr>
              <a:t>Le nombre de fois</a:t>
            </a:r>
          </a:p>
          <a:p>
            <a:endParaRPr lang="fr-FR" sz="3200" b="1" dirty="0">
              <a:solidFill>
                <a:srgbClr val="00B050"/>
              </a:solidFill>
            </a:endParaRPr>
          </a:p>
          <a:p>
            <a:r>
              <a:rPr lang="fr-FR" sz="3200" b="1" dirty="0">
                <a:solidFill>
                  <a:srgbClr val="FF0000"/>
                </a:solidFill>
              </a:rPr>
              <a:t>60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12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x</a:t>
            </a:r>
            <a:r>
              <a:rPr lang="fr-FR" sz="3200" b="1" dirty="0">
                <a:solidFill>
                  <a:srgbClr val="00B050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552883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31278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E7D48-037B-1F47-B1BC-D9D43B5988FE}"/>
              </a:ext>
            </a:extLst>
          </p:cNvPr>
          <p:cNvSpPr txBox="1"/>
          <p:nvPr/>
        </p:nvSpPr>
        <p:spPr>
          <a:xfrm>
            <a:off x="2296370" y="341627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374997"/>
                </a:solidFill>
              </a:rPr>
              <a:t>CM2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532CB7E-C21A-9C43-B1F0-0B910C7268A8}"/>
              </a:ext>
            </a:extLst>
          </p:cNvPr>
          <p:cNvSpPr txBox="1"/>
          <p:nvPr/>
        </p:nvSpPr>
        <p:spPr>
          <a:xfrm>
            <a:off x="2849589" y="1754104"/>
            <a:ext cx="64928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Grande quantité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petite quantité </a:t>
            </a:r>
            <a:r>
              <a:rPr lang="fr-FR" sz="3200" b="1" dirty="0"/>
              <a:t>x</a:t>
            </a:r>
            <a:endParaRPr lang="fr-FR" sz="3200" b="1" dirty="0">
              <a:solidFill>
                <a:srgbClr val="FF41A5"/>
              </a:solidFill>
            </a:endParaRPr>
          </a:p>
          <a:p>
            <a:r>
              <a:rPr lang="fr-FR" sz="3200" b="1" dirty="0">
                <a:solidFill>
                  <a:srgbClr val="00B050"/>
                </a:solidFill>
              </a:rPr>
              <a:t>Le nombre de fois</a:t>
            </a:r>
          </a:p>
          <a:p>
            <a:endParaRPr lang="fr-FR" sz="3200" b="1" dirty="0">
              <a:solidFill>
                <a:srgbClr val="00B050"/>
              </a:solidFill>
            </a:endParaRPr>
          </a:p>
          <a:p>
            <a:r>
              <a:rPr lang="fr-FR" sz="3200" b="1" dirty="0">
                <a:solidFill>
                  <a:srgbClr val="FF0000"/>
                </a:solidFill>
              </a:rPr>
              <a:t>60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12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x</a:t>
            </a:r>
            <a:r>
              <a:rPr lang="fr-FR" sz="3200" b="1" dirty="0">
                <a:solidFill>
                  <a:srgbClr val="00B050"/>
                </a:solidFill>
              </a:rPr>
              <a:t> ?</a:t>
            </a:r>
          </a:p>
          <a:p>
            <a:r>
              <a:rPr lang="fr-FR" sz="3200" b="1" dirty="0">
                <a:solidFill>
                  <a:srgbClr val="00B050"/>
                </a:solidFill>
              </a:rPr>
              <a:t>? </a:t>
            </a:r>
            <a:r>
              <a:rPr lang="fr-FR" sz="3200" b="1" dirty="0"/>
              <a:t>= </a:t>
            </a:r>
            <a:r>
              <a:rPr lang="fr-FR" sz="3200" b="1" dirty="0">
                <a:solidFill>
                  <a:srgbClr val="FF0000"/>
                </a:solidFill>
              </a:rPr>
              <a:t>60</a:t>
            </a:r>
            <a:r>
              <a:rPr lang="fr-FR" sz="3200" b="1" dirty="0"/>
              <a:t> :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635270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31278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E7D48-037B-1F47-B1BC-D9D43B5988FE}"/>
              </a:ext>
            </a:extLst>
          </p:cNvPr>
          <p:cNvSpPr txBox="1"/>
          <p:nvPr/>
        </p:nvSpPr>
        <p:spPr>
          <a:xfrm>
            <a:off x="2296370" y="341627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374997"/>
                </a:solidFill>
              </a:rPr>
              <a:t>CM2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532CB7E-C21A-9C43-B1F0-0B910C7268A8}"/>
              </a:ext>
            </a:extLst>
          </p:cNvPr>
          <p:cNvSpPr txBox="1"/>
          <p:nvPr/>
        </p:nvSpPr>
        <p:spPr>
          <a:xfrm>
            <a:off x="2849589" y="1754104"/>
            <a:ext cx="64928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Grande quantité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petite quantité </a:t>
            </a:r>
            <a:r>
              <a:rPr lang="fr-FR" sz="3200" b="1" dirty="0"/>
              <a:t>x</a:t>
            </a:r>
            <a:endParaRPr lang="fr-FR" sz="3200" b="1" dirty="0">
              <a:solidFill>
                <a:srgbClr val="FF41A5"/>
              </a:solidFill>
            </a:endParaRPr>
          </a:p>
          <a:p>
            <a:r>
              <a:rPr lang="fr-FR" sz="3200" b="1" dirty="0">
                <a:solidFill>
                  <a:srgbClr val="00B050"/>
                </a:solidFill>
              </a:rPr>
              <a:t>Le nombre de fois</a:t>
            </a:r>
          </a:p>
          <a:p>
            <a:endParaRPr lang="fr-FR" sz="3200" b="1" dirty="0">
              <a:solidFill>
                <a:srgbClr val="00B050"/>
              </a:solidFill>
            </a:endParaRPr>
          </a:p>
          <a:p>
            <a:r>
              <a:rPr lang="fr-FR" sz="3200" b="1" dirty="0">
                <a:solidFill>
                  <a:srgbClr val="FF0000"/>
                </a:solidFill>
              </a:rPr>
              <a:t>60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12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x</a:t>
            </a:r>
            <a:r>
              <a:rPr lang="fr-FR" sz="3200" b="1" dirty="0">
                <a:solidFill>
                  <a:srgbClr val="00B050"/>
                </a:solidFill>
              </a:rPr>
              <a:t> ?</a:t>
            </a:r>
          </a:p>
          <a:p>
            <a:r>
              <a:rPr lang="fr-FR" sz="3200" b="1" dirty="0">
                <a:solidFill>
                  <a:srgbClr val="00B050"/>
                </a:solidFill>
              </a:rPr>
              <a:t>? </a:t>
            </a:r>
            <a:r>
              <a:rPr lang="fr-FR" sz="3200" b="1" dirty="0"/>
              <a:t>= </a:t>
            </a:r>
            <a:r>
              <a:rPr lang="fr-FR" sz="3200" b="1" dirty="0">
                <a:solidFill>
                  <a:srgbClr val="FF0000"/>
                </a:solidFill>
              </a:rPr>
              <a:t>60</a:t>
            </a:r>
            <a:r>
              <a:rPr lang="fr-FR" sz="3200" b="1" dirty="0"/>
              <a:t> :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12</a:t>
            </a:r>
          </a:p>
          <a:p>
            <a:r>
              <a:rPr lang="fr-FR" sz="3200" b="1" dirty="0">
                <a:solidFill>
                  <a:srgbClr val="00B050"/>
                </a:solidFill>
              </a:rPr>
              <a:t>5 </a:t>
            </a:r>
            <a:r>
              <a:rPr lang="fr-FR" sz="3200" b="1" dirty="0"/>
              <a:t>= </a:t>
            </a:r>
            <a:r>
              <a:rPr lang="fr-FR" sz="3200" b="1" dirty="0">
                <a:solidFill>
                  <a:srgbClr val="FF0000"/>
                </a:solidFill>
              </a:rPr>
              <a:t>60</a:t>
            </a:r>
            <a:r>
              <a:rPr lang="fr-FR" sz="3200" b="1" dirty="0"/>
              <a:t> :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12</a:t>
            </a:r>
            <a:endParaRPr lang="fr-FR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2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154984" y="1568610"/>
            <a:ext cx="11529016" cy="436623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3200" dirty="0"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48109" y="1722619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888601" y="1722619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44D341F5-FE5E-DC40-AFE2-6D1C2312B1FB}"/>
              </a:ext>
            </a:extLst>
          </p:cNvPr>
          <p:cNvSpPr txBox="1"/>
          <p:nvPr/>
        </p:nvSpPr>
        <p:spPr>
          <a:xfrm>
            <a:off x="5962103" y="4411621"/>
            <a:ext cx="5751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Problèmes : </a:t>
            </a:r>
            <a:r>
              <a:rPr lang="fr-FR" sz="24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5F5FEC1-5BE8-414A-9693-E32947202194}"/>
              </a:ext>
            </a:extLst>
          </p:cNvPr>
          <p:cNvCxnSpPr>
            <a:cxnSpLocks/>
            <a:stCxn id="21" idx="0"/>
          </p:cNvCxnSpPr>
          <p:nvPr/>
        </p:nvCxnSpPr>
        <p:spPr>
          <a:xfrm>
            <a:off x="5919492" y="1568610"/>
            <a:ext cx="0" cy="4380514"/>
          </a:xfrm>
          <a:prstGeom prst="line">
            <a:avLst/>
          </a:prstGeom>
          <a:ln w="50800">
            <a:solidFill>
              <a:srgbClr val="C3A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45890A41-1844-ED48-B7D3-65B45EDB3684}"/>
              </a:ext>
            </a:extLst>
          </p:cNvPr>
          <p:cNvSpPr txBox="1"/>
          <p:nvPr/>
        </p:nvSpPr>
        <p:spPr>
          <a:xfrm>
            <a:off x="265920" y="4411621"/>
            <a:ext cx="5759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Problèmes : </a:t>
            </a:r>
            <a:r>
              <a:rPr lang="fr-FR" sz="24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5205C0A-B1EE-2C49-9218-8D834336F3C9}"/>
              </a:ext>
            </a:extLst>
          </p:cNvPr>
          <p:cNvSpPr txBox="1"/>
          <p:nvPr/>
        </p:nvSpPr>
        <p:spPr>
          <a:xfrm>
            <a:off x="206608" y="3127594"/>
            <a:ext cx="5759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Fractions décimales : </a:t>
            </a:r>
            <a:r>
              <a:rPr lang="fr-FR" sz="2400" dirty="0">
                <a:solidFill>
                  <a:srgbClr val="374997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évaluation </a:t>
            </a:r>
            <a:endParaRPr lang="fr-FR" sz="2400" dirty="0">
              <a:solidFill>
                <a:srgbClr val="C3A7BA"/>
              </a:solidFill>
              <a:highlight>
                <a:srgbClr val="FFFF00"/>
              </a:highlight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5838D37-7F01-794B-B2E3-BE04D7EFC945}"/>
              </a:ext>
            </a:extLst>
          </p:cNvPr>
          <p:cNvSpPr txBox="1"/>
          <p:nvPr/>
        </p:nvSpPr>
        <p:spPr>
          <a:xfrm>
            <a:off x="5978677" y="3096528"/>
            <a:ext cx="5759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Fractions décimales : </a:t>
            </a:r>
            <a:r>
              <a:rPr lang="fr-FR" sz="2400" dirty="0">
                <a:solidFill>
                  <a:srgbClr val="374997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évaluation </a:t>
            </a:r>
            <a:endParaRPr lang="fr-FR" sz="2400" dirty="0">
              <a:solidFill>
                <a:srgbClr val="C3A7BA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41016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31278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E7D48-037B-1F47-B1BC-D9D43B5988FE}"/>
              </a:ext>
            </a:extLst>
          </p:cNvPr>
          <p:cNvSpPr txBox="1"/>
          <p:nvPr/>
        </p:nvSpPr>
        <p:spPr>
          <a:xfrm>
            <a:off x="2296370" y="341627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374997"/>
                </a:solidFill>
              </a:rPr>
              <a:t>CM2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532CB7E-C21A-9C43-B1F0-0B910C7268A8}"/>
              </a:ext>
            </a:extLst>
          </p:cNvPr>
          <p:cNvSpPr txBox="1"/>
          <p:nvPr/>
        </p:nvSpPr>
        <p:spPr>
          <a:xfrm>
            <a:off x="2849589" y="1754104"/>
            <a:ext cx="64928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Grande quantité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petite quantité </a:t>
            </a:r>
            <a:r>
              <a:rPr lang="fr-FR" sz="3200" b="1" dirty="0"/>
              <a:t>x</a:t>
            </a:r>
            <a:endParaRPr lang="fr-FR" sz="3200" b="1" dirty="0">
              <a:solidFill>
                <a:srgbClr val="FF41A5"/>
              </a:solidFill>
            </a:endParaRPr>
          </a:p>
          <a:p>
            <a:r>
              <a:rPr lang="fr-FR" sz="3200" b="1" dirty="0">
                <a:solidFill>
                  <a:srgbClr val="00B050"/>
                </a:solidFill>
              </a:rPr>
              <a:t>Le nombre de fois</a:t>
            </a:r>
          </a:p>
          <a:p>
            <a:endParaRPr lang="fr-FR" sz="3200" b="1" dirty="0">
              <a:solidFill>
                <a:srgbClr val="00B050"/>
              </a:solidFill>
            </a:endParaRPr>
          </a:p>
          <a:p>
            <a:r>
              <a:rPr lang="fr-FR" sz="3200" b="1" dirty="0">
                <a:solidFill>
                  <a:srgbClr val="FF0000"/>
                </a:solidFill>
              </a:rPr>
              <a:t>60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12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x</a:t>
            </a:r>
            <a:r>
              <a:rPr lang="fr-FR" sz="3200" b="1" dirty="0">
                <a:solidFill>
                  <a:srgbClr val="00B050"/>
                </a:solidFill>
              </a:rPr>
              <a:t> ?</a:t>
            </a:r>
          </a:p>
          <a:p>
            <a:r>
              <a:rPr lang="fr-FR" sz="3200" b="1" dirty="0">
                <a:solidFill>
                  <a:srgbClr val="00B050"/>
                </a:solidFill>
              </a:rPr>
              <a:t>? </a:t>
            </a:r>
            <a:r>
              <a:rPr lang="fr-FR" sz="3200" b="1" dirty="0"/>
              <a:t>= </a:t>
            </a:r>
            <a:r>
              <a:rPr lang="fr-FR" sz="3200" b="1" dirty="0">
                <a:solidFill>
                  <a:srgbClr val="FF0000"/>
                </a:solidFill>
              </a:rPr>
              <a:t>60</a:t>
            </a:r>
            <a:r>
              <a:rPr lang="fr-FR" sz="3200" b="1" dirty="0"/>
              <a:t> :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12</a:t>
            </a:r>
          </a:p>
          <a:p>
            <a:r>
              <a:rPr lang="fr-FR" sz="3200" b="1" dirty="0">
                <a:solidFill>
                  <a:srgbClr val="00B050"/>
                </a:solidFill>
              </a:rPr>
              <a:t>5 </a:t>
            </a:r>
            <a:r>
              <a:rPr lang="fr-FR" sz="3200" b="1" dirty="0"/>
              <a:t>= </a:t>
            </a:r>
            <a:r>
              <a:rPr lang="fr-FR" sz="3200" b="1" dirty="0">
                <a:solidFill>
                  <a:srgbClr val="FF0000"/>
                </a:solidFill>
              </a:rPr>
              <a:t>60</a:t>
            </a:r>
            <a:r>
              <a:rPr lang="fr-FR" sz="3200" b="1" dirty="0"/>
              <a:t> :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12</a:t>
            </a:r>
            <a:endParaRPr lang="fr-FR" sz="3200" b="1" dirty="0">
              <a:solidFill>
                <a:srgbClr val="00B050"/>
              </a:solidFill>
            </a:endParaRPr>
          </a:p>
          <a:p>
            <a:r>
              <a:rPr lang="fr-FR" sz="3200" b="1" dirty="0"/>
              <a:t>Phrase réponse :</a:t>
            </a:r>
          </a:p>
        </p:txBody>
      </p:sp>
    </p:spTree>
    <p:extLst>
      <p:ext uri="{BB962C8B-B14F-4D97-AF65-F5344CB8AC3E}">
        <p14:creationId xmlns:p14="http://schemas.microsoft.com/office/powerpoint/2010/main" val="1093649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31278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E7D48-037B-1F47-B1BC-D9D43B5988FE}"/>
              </a:ext>
            </a:extLst>
          </p:cNvPr>
          <p:cNvSpPr txBox="1"/>
          <p:nvPr/>
        </p:nvSpPr>
        <p:spPr>
          <a:xfrm>
            <a:off x="2296370" y="341627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374997"/>
                </a:solidFill>
              </a:rPr>
              <a:t>CM2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532CB7E-C21A-9C43-B1F0-0B910C7268A8}"/>
              </a:ext>
            </a:extLst>
          </p:cNvPr>
          <p:cNvSpPr txBox="1"/>
          <p:nvPr/>
        </p:nvSpPr>
        <p:spPr>
          <a:xfrm>
            <a:off x="2849589" y="1754104"/>
            <a:ext cx="649282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Grande quantité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petite quantité </a:t>
            </a:r>
            <a:r>
              <a:rPr lang="fr-FR" sz="3200" b="1" dirty="0"/>
              <a:t>x</a:t>
            </a:r>
            <a:endParaRPr lang="fr-FR" sz="3200" b="1" dirty="0">
              <a:solidFill>
                <a:srgbClr val="FF41A5"/>
              </a:solidFill>
            </a:endParaRPr>
          </a:p>
          <a:p>
            <a:r>
              <a:rPr lang="fr-FR" sz="3200" b="1" dirty="0">
                <a:solidFill>
                  <a:srgbClr val="00B050"/>
                </a:solidFill>
              </a:rPr>
              <a:t>Le nombre de fois</a:t>
            </a:r>
          </a:p>
          <a:p>
            <a:endParaRPr lang="fr-FR" sz="3200" b="1" dirty="0">
              <a:solidFill>
                <a:srgbClr val="00B050"/>
              </a:solidFill>
            </a:endParaRPr>
          </a:p>
          <a:p>
            <a:r>
              <a:rPr lang="fr-FR" sz="3200" b="1" dirty="0">
                <a:solidFill>
                  <a:srgbClr val="FF0000"/>
                </a:solidFill>
              </a:rPr>
              <a:t>60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12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x</a:t>
            </a:r>
            <a:r>
              <a:rPr lang="fr-FR" sz="3200" b="1" dirty="0">
                <a:solidFill>
                  <a:srgbClr val="00B050"/>
                </a:solidFill>
              </a:rPr>
              <a:t> ?</a:t>
            </a:r>
          </a:p>
          <a:p>
            <a:r>
              <a:rPr lang="fr-FR" sz="3200" b="1" dirty="0">
                <a:solidFill>
                  <a:srgbClr val="00B050"/>
                </a:solidFill>
              </a:rPr>
              <a:t>? </a:t>
            </a:r>
            <a:r>
              <a:rPr lang="fr-FR" sz="3200" b="1" dirty="0"/>
              <a:t>= </a:t>
            </a:r>
            <a:r>
              <a:rPr lang="fr-FR" sz="3200" b="1" dirty="0">
                <a:solidFill>
                  <a:srgbClr val="FF0000"/>
                </a:solidFill>
              </a:rPr>
              <a:t>60</a:t>
            </a:r>
            <a:r>
              <a:rPr lang="fr-FR" sz="3200" b="1" dirty="0"/>
              <a:t> :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12</a:t>
            </a:r>
          </a:p>
          <a:p>
            <a:r>
              <a:rPr lang="fr-FR" sz="3200" b="1" dirty="0">
                <a:solidFill>
                  <a:srgbClr val="00B050"/>
                </a:solidFill>
              </a:rPr>
              <a:t>5 </a:t>
            </a:r>
            <a:r>
              <a:rPr lang="fr-FR" sz="3200" b="1" dirty="0"/>
              <a:t>= </a:t>
            </a:r>
            <a:r>
              <a:rPr lang="fr-FR" sz="3200" b="1" dirty="0">
                <a:solidFill>
                  <a:srgbClr val="FF0000"/>
                </a:solidFill>
              </a:rPr>
              <a:t>60</a:t>
            </a:r>
            <a:r>
              <a:rPr lang="fr-FR" sz="3200" b="1" dirty="0"/>
              <a:t> :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12</a:t>
            </a:r>
            <a:endParaRPr lang="fr-FR" sz="3200" b="1" dirty="0">
              <a:solidFill>
                <a:srgbClr val="00B050"/>
              </a:solidFill>
            </a:endParaRPr>
          </a:p>
          <a:p>
            <a:r>
              <a:rPr lang="fr-FR" sz="3200" b="1" dirty="0"/>
              <a:t>Phrase réponse : Bérénice a 5 fois plus de cartes qu’Ali.</a:t>
            </a:r>
          </a:p>
        </p:txBody>
      </p:sp>
    </p:spTree>
    <p:extLst>
      <p:ext uri="{BB962C8B-B14F-4D97-AF65-F5344CB8AC3E}">
        <p14:creationId xmlns:p14="http://schemas.microsoft.com/office/powerpoint/2010/main" val="1178577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F8AC4D-5517-8243-9BA0-FA06D36F5674}"/>
              </a:ext>
            </a:extLst>
          </p:cNvPr>
          <p:cNvSpPr txBox="1"/>
          <p:nvPr/>
        </p:nvSpPr>
        <p:spPr>
          <a:xfrm>
            <a:off x="6121463" y="2192443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4</a:t>
            </a:r>
          </a:p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1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Jour 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54885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583513" y="299815"/>
            <a:ext cx="11024972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5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Réactivation</a:t>
              </a:r>
            </a:p>
          </p:txBody>
        </p:sp>
      </p:grpSp>
      <p:sp>
        <p:nvSpPr>
          <p:cNvPr id="8" name="Rectangle : avec coins arrondis en haut 7">
            <a:extLst>
              <a:ext uri="{FF2B5EF4-FFF2-40B4-BE49-F238E27FC236}">
                <a16:creationId xmlns:a16="http://schemas.microsoft.com/office/drawing/2014/main" id="{85104738-A06A-AA49-A16C-3D4B6330085F}"/>
              </a:ext>
            </a:extLst>
          </p:cNvPr>
          <p:cNvSpPr/>
          <p:nvPr/>
        </p:nvSpPr>
        <p:spPr>
          <a:xfrm>
            <a:off x="583513" y="2113148"/>
            <a:ext cx="11024973" cy="3125585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b="1" dirty="0">
                <a:latin typeface="Century Gothic" panose="020B0502020202020204" pitchFamily="34" charset="0"/>
              </a:rPr>
              <a:t>Pouvez-vous rappeler ce qu’on a appris en séance 1 ?</a:t>
            </a:r>
          </a:p>
          <a:p>
            <a:r>
              <a:rPr lang="fr-FR" sz="4000" b="1" dirty="0">
                <a:latin typeface="Century Gothic" panose="020B0502020202020204" pitchFamily="34" charset="0"/>
              </a:rPr>
              <a:t>Qu’est-ce qu’on appelle une situation de COMPARAISON ?</a:t>
            </a:r>
          </a:p>
        </p:txBody>
      </p:sp>
    </p:spTree>
    <p:extLst>
      <p:ext uri="{BB962C8B-B14F-4D97-AF65-F5344CB8AC3E}">
        <p14:creationId xmlns:p14="http://schemas.microsoft.com/office/powerpoint/2010/main" val="8925702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B33645C-5B93-6F4D-A12E-28776D208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804EF8-5A95-D546-897D-DC0EF35FD166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C145F2C-A95C-9344-8F1B-D0C1EDCCA1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6" b="40531"/>
          <a:stretch/>
        </p:blipFill>
        <p:spPr>
          <a:xfrm>
            <a:off x="358702" y="17500"/>
            <a:ext cx="11392650" cy="684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53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B33645C-5B93-6F4D-A12E-28776D208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804EF8-5A95-D546-897D-DC0EF35FD166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8D8DED4-B6B6-264B-898F-7BE333F775CF}"/>
              </a:ext>
            </a:extLst>
          </p:cNvPr>
          <p:cNvSpPr txBox="1"/>
          <p:nvPr/>
        </p:nvSpPr>
        <p:spPr>
          <a:xfrm>
            <a:off x="9150629" y="3828609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5"/>
                </a:solidFill>
              </a:rPr>
              <a:t>CM2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F774067-38D5-3F4F-A807-3934E9BBF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83" y="3697357"/>
            <a:ext cx="6931386" cy="302411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F0DD085-C9DC-A448-AAF2-67A5288DF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752" y="4413384"/>
            <a:ext cx="5108983" cy="178308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F835194-09AA-B043-BD2B-1D04A1B14C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" t="59760" r="-1"/>
          <a:stretch/>
        </p:blipFill>
        <p:spPr>
          <a:xfrm>
            <a:off x="183679" y="401844"/>
            <a:ext cx="6912989" cy="281962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8CB5EEB-A185-BE45-A875-3C1265CE03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30" t="48653" r="5765"/>
          <a:stretch/>
        </p:blipFill>
        <p:spPr>
          <a:xfrm>
            <a:off x="7096668" y="1380462"/>
            <a:ext cx="5069067" cy="109692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90C58ED-5C65-804F-8182-4DCE4198EFF1}"/>
              </a:ext>
            </a:extLst>
          </p:cNvPr>
          <p:cNvSpPr txBox="1"/>
          <p:nvPr/>
        </p:nvSpPr>
        <p:spPr>
          <a:xfrm>
            <a:off x="9120792" y="718931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41A5"/>
                </a:solidFill>
              </a:rPr>
              <a:t>CM1</a:t>
            </a:r>
          </a:p>
        </p:txBody>
      </p:sp>
    </p:spTree>
    <p:extLst>
      <p:ext uri="{BB962C8B-B14F-4D97-AF65-F5344CB8AC3E}">
        <p14:creationId xmlns:p14="http://schemas.microsoft.com/office/powerpoint/2010/main" val="21832186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240274" y="2776675"/>
            <a:ext cx="1908894" cy="1304649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249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3 problèmes pour comprendre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89A62CD1-B20C-F148-88C3-43865125B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624" y="0"/>
            <a:ext cx="4845772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3724F3E-B62B-7242-B204-5B1EE6913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085" y="0"/>
            <a:ext cx="4859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535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F8AC4D-5517-8243-9BA0-FA06D36F5674}"/>
              </a:ext>
            </a:extLst>
          </p:cNvPr>
          <p:cNvSpPr txBox="1"/>
          <p:nvPr/>
        </p:nvSpPr>
        <p:spPr>
          <a:xfrm>
            <a:off x="6121463" y="2192443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4</a:t>
            </a:r>
          </a:p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1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Jour 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3506703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4262579" y="80725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033832" y="154682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Appropriation du bilan</a:t>
            </a:r>
          </a:p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Exercices « à toi de créer »</a:t>
            </a:r>
          </a:p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Entraînement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39A0EC9-ACA8-7F45-8FE2-C95F2B876F6A}"/>
              </a:ext>
            </a:extLst>
          </p:cNvPr>
          <p:cNvGrpSpPr/>
          <p:nvPr/>
        </p:nvGrpSpPr>
        <p:grpSpPr>
          <a:xfrm>
            <a:off x="933796" y="5711291"/>
            <a:ext cx="10324408" cy="742604"/>
            <a:chOff x="933796" y="5711291"/>
            <a:chExt cx="10324408" cy="742604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07EC8006-D8F9-6D4E-AF28-29AF7BD953E5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E0E693-40B6-2B43-B7AF-4C85AFE5AAC6}"/>
                </a:ext>
              </a:extLst>
            </p:cNvPr>
            <p:cNvSpPr/>
            <p:nvPr/>
          </p:nvSpPr>
          <p:spPr>
            <a:xfrm>
              <a:off x="1219200" y="5872480"/>
              <a:ext cx="770180" cy="449205"/>
            </a:xfrm>
            <a:prstGeom prst="rect">
              <a:avLst/>
            </a:prstGeom>
            <a:solidFill>
              <a:srgbClr val="374997"/>
            </a:solidFill>
            <a:ln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505DB25-A4DE-0A43-88B5-0A46C076DE76}"/>
                </a:ext>
              </a:extLst>
            </p:cNvPr>
            <p:cNvSpPr/>
            <p:nvPr/>
          </p:nvSpPr>
          <p:spPr>
            <a:xfrm>
              <a:off x="6782033" y="5857989"/>
              <a:ext cx="770180" cy="449205"/>
            </a:xfrm>
            <a:prstGeom prst="rect">
              <a:avLst/>
            </a:prstGeom>
            <a:solidFill>
              <a:srgbClr val="C3A7BA"/>
            </a:solidFill>
            <a:ln>
              <a:solidFill>
                <a:srgbClr val="C3A7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18A4D9F-9CF5-964D-B2B9-CFA24A19525C}"/>
                </a:ext>
              </a:extLst>
            </p:cNvPr>
            <p:cNvSpPr txBox="1"/>
            <p:nvPr/>
          </p:nvSpPr>
          <p:spPr>
            <a:xfrm>
              <a:off x="2143252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avec l’enseignante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E10026D-998F-F84E-B26C-92B48CADD807}"/>
                </a:ext>
              </a:extLst>
            </p:cNvPr>
            <p:cNvSpPr txBox="1"/>
            <p:nvPr/>
          </p:nvSpPr>
          <p:spPr>
            <a:xfrm>
              <a:off x="7709320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en autonomie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5805591" y="80725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751611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86C4D2E8-2620-D344-9582-8D05F38A21C5}"/>
              </a:ext>
            </a:extLst>
          </p:cNvPr>
          <p:cNvSpPr/>
          <p:nvPr/>
        </p:nvSpPr>
        <p:spPr>
          <a:xfrm>
            <a:off x="933796" y="397071"/>
            <a:ext cx="1929892" cy="11113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7640F19-410A-8E46-B507-B0DD27951509}"/>
              </a:ext>
            </a:extLst>
          </p:cNvPr>
          <p:cNvSpPr txBox="1"/>
          <p:nvPr/>
        </p:nvSpPr>
        <p:spPr>
          <a:xfrm>
            <a:off x="1051352" y="705080"/>
            <a:ext cx="1929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CM1-CM2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1394F06-8A54-C64B-8194-5018B402C480}"/>
              </a:ext>
            </a:extLst>
          </p:cNvPr>
          <p:cNvSpPr/>
          <p:nvPr/>
        </p:nvSpPr>
        <p:spPr>
          <a:xfrm>
            <a:off x="3166532" y="397071"/>
            <a:ext cx="8091671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Apprendre à chercher</a:t>
            </a:r>
            <a:endParaRPr lang="fr-FR" sz="28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B2C6C6C7-A6A9-9346-BC73-5E6F84434B49}"/>
              </a:ext>
            </a:extLst>
          </p:cNvPr>
          <p:cNvSpPr/>
          <p:nvPr/>
        </p:nvSpPr>
        <p:spPr>
          <a:xfrm>
            <a:off x="933796" y="1967042"/>
            <a:ext cx="10324408" cy="3706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BC1F79F-67EB-F64A-A8C4-5D3863D6107E}"/>
              </a:ext>
            </a:extLst>
          </p:cNvPr>
          <p:cNvSpPr txBox="1"/>
          <p:nvPr/>
        </p:nvSpPr>
        <p:spPr>
          <a:xfrm>
            <a:off x="1154809" y="3142496"/>
            <a:ext cx="9770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TRACE  ÉCRITE</a:t>
            </a:r>
            <a:endParaRPr lang="fr-FR" sz="7200" dirty="0">
              <a:latin typeface="Century Gothic" panose="020B0502020202020204" pitchFamily="34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509122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06608" y="13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5F5FEC1-5BE8-414A-9693-E32947202194}"/>
              </a:ext>
            </a:extLst>
          </p:cNvPr>
          <p:cNvCxnSpPr>
            <a:cxnSpLocks/>
          </p:cNvCxnSpPr>
          <p:nvPr/>
        </p:nvCxnSpPr>
        <p:spPr>
          <a:xfrm>
            <a:off x="5919492" y="1568610"/>
            <a:ext cx="0" cy="4380514"/>
          </a:xfrm>
          <a:prstGeom prst="line">
            <a:avLst/>
          </a:prstGeom>
          <a:ln w="50800">
            <a:solidFill>
              <a:srgbClr val="C3A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459C6E76-5061-D84B-94A4-28AE19980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515" y="0"/>
            <a:ext cx="4981544" cy="6858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A3679EB-64A8-FA4B-A7FA-B5AB29AC7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374" y="0"/>
            <a:ext cx="5065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305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104931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39B3965-BD92-8B41-A672-A55EF8966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584" y="0"/>
            <a:ext cx="4824805" cy="6858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B0236A8-A31E-C24D-84A3-C8D468477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820" y="0"/>
            <a:ext cx="4824804" cy="685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92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647832" y="747005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503192" y="1548327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Exercices « à toi de créer »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Ex. 1, 2 et 3 p.247</a:t>
            </a:r>
          </a:p>
          <a:p>
            <a:r>
              <a:rPr lang="fr-FR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Correction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Ex. 5 et 6 p.247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49286" y="715026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5FBA3574-E615-6049-8741-596F4E65545E}"/>
              </a:ext>
            </a:extLst>
          </p:cNvPr>
          <p:cNvSpPr/>
          <p:nvPr/>
        </p:nvSpPr>
        <p:spPr>
          <a:xfrm>
            <a:off x="6333603" y="1548327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Exercices « à toi de créer »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Ex. 1, 2 et 3 p. 249</a:t>
            </a:r>
          </a:p>
          <a:p>
            <a:r>
              <a:rPr lang="fr-FR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Correction</a:t>
            </a:r>
            <a:endParaRPr lang="fr-FR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Ex. 5 et 6 p.249</a:t>
            </a:r>
          </a:p>
        </p:txBody>
      </p:sp>
    </p:spTree>
    <p:extLst>
      <p:ext uri="{BB962C8B-B14F-4D97-AF65-F5344CB8AC3E}">
        <p14:creationId xmlns:p14="http://schemas.microsoft.com/office/powerpoint/2010/main" val="1926978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06608" y="13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4FCE33C1-8CC1-3147-8E29-6771C2F8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110" y="0"/>
            <a:ext cx="4972568" cy="6858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EA235DC-39DC-384F-BA13-BE2083B39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527" y="0"/>
            <a:ext cx="4874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69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154984" y="1568610"/>
            <a:ext cx="11529016" cy="436623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3200" dirty="0"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48109" y="1722619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888601" y="1722619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44D341F5-FE5E-DC40-AFE2-6D1C2312B1FB}"/>
              </a:ext>
            </a:extLst>
          </p:cNvPr>
          <p:cNvSpPr txBox="1"/>
          <p:nvPr/>
        </p:nvSpPr>
        <p:spPr>
          <a:xfrm>
            <a:off x="5986117" y="4315672"/>
            <a:ext cx="5209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3A7BA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Problèmes : </a:t>
            </a:r>
            <a:r>
              <a:rPr lang="fr-FR" sz="2400" dirty="0">
                <a:solidFill>
                  <a:srgbClr val="C3A7BA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entraînement</a:t>
            </a:r>
            <a:endParaRPr lang="fr-FR" sz="2400" dirty="0"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5F5FEC1-5BE8-414A-9693-E32947202194}"/>
              </a:ext>
            </a:extLst>
          </p:cNvPr>
          <p:cNvCxnSpPr>
            <a:cxnSpLocks/>
            <a:stCxn id="21" idx="0"/>
          </p:cNvCxnSpPr>
          <p:nvPr/>
        </p:nvCxnSpPr>
        <p:spPr>
          <a:xfrm>
            <a:off x="5919492" y="1568610"/>
            <a:ext cx="0" cy="4380514"/>
          </a:xfrm>
          <a:prstGeom prst="line">
            <a:avLst/>
          </a:prstGeom>
          <a:ln w="50800">
            <a:solidFill>
              <a:srgbClr val="C3A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45890A41-1844-ED48-B7D3-65B45EDB3684}"/>
              </a:ext>
            </a:extLst>
          </p:cNvPr>
          <p:cNvSpPr txBox="1"/>
          <p:nvPr/>
        </p:nvSpPr>
        <p:spPr>
          <a:xfrm>
            <a:off x="227066" y="4344619"/>
            <a:ext cx="5759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3A7BA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Problèmes : </a:t>
            </a:r>
            <a:r>
              <a:rPr lang="fr-FR" sz="2400" dirty="0">
                <a:solidFill>
                  <a:srgbClr val="C3A7BA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entraînement</a:t>
            </a:r>
            <a:endParaRPr lang="fr-FR" sz="2400" dirty="0"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5205C0A-B1EE-2C49-9218-8D834336F3C9}"/>
              </a:ext>
            </a:extLst>
          </p:cNvPr>
          <p:cNvSpPr txBox="1"/>
          <p:nvPr/>
        </p:nvSpPr>
        <p:spPr>
          <a:xfrm>
            <a:off x="206608" y="3127594"/>
            <a:ext cx="5759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décimales : </a:t>
            </a:r>
            <a:r>
              <a:rPr lang="fr-FR" sz="2400" dirty="0">
                <a:solidFill>
                  <a:srgbClr val="374997"/>
                </a:solidFill>
                <a:latin typeface="Century Gothic" panose="020B0502020202020204" pitchFamily="34" charset="0"/>
              </a:rPr>
              <a:t>évaluation </a:t>
            </a:r>
            <a:endParaRPr lang="fr-FR" sz="2400" dirty="0">
              <a:solidFill>
                <a:srgbClr val="C3A7BA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5838D37-7F01-794B-B2E3-BE04D7EFC945}"/>
              </a:ext>
            </a:extLst>
          </p:cNvPr>
          <p:cNvSpPr txBox="1"/>
          <p:nvPr/>
        </p:nvSpPr>
        <p:spPr>
          <a:xfrm>
            <a:off x="5978677" y="3096528"/>
            <a:ext cx="5759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décimales : </a:t>
            </a:r>
            <a:r>
              <a:rPr lang="fr-FR" sz="2400" dirty="0">
                <a:solidFill>
                  <a:srgbClr val="374997"/>
                </a:solidFill>
                <a:latin typeface="Century Gothic" panose="020B0502020202020204" pitchFamily="34" charset="0"/>
              </a:rPr>
              <a:t>évaluation </a:t>
            </a:r>
            <a:endParaRPr lang="fr-FR" sz="2400" dirty="0">
              <a:solidFill>
                <a:srgbClr val="C3A7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22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F9D05E4E-ED1A-3149-A80F-C0D09D26E30F}"/>
              </a:ext>
            </a:extLst>
          </p:cNvPr>
          <p:cNvSpPr/>
          <p:nvPr/>
        </p:nvSpPr>
        <p:spPr>
          <a:xfrm>
            <a:off x="1616994" y="433100"/>
            <a:ext cx="10100391" cy="5831171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Ex.7 et 9 p.201</a:t>
            </a:r>
          </a:p>
          <a:p>
            <a:endParaRPr lang="fr-FR" sz="20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endParaRPr lang="fr-FR" sz="20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endParaRPr lang="fr-FR" sz="20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endParaRPr lang="fr-FR" sz="20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endParaRPr lang="fr-FR" sz="20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endParaRPr lang="fr-FR" sz="20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r>
              <a:rPr lang="fr-FR" sz="20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Ex.9 p.208</a:t>
            </a:r>
          </a:p>
          <a:p>
            <a:endParaRPr lang="fr-FR" sz="20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endParaRPr lang="fr-FR" sz="20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endParaRPr lang="fr-FR" sz="20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endParaRPr lang="fr-FR" sz="20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r>
              <a:rPr lang="fr-FR" sz="20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BONUS : Ex.11 p.212</a:t>
            </a:r>
          </a:p>
          <a:p>
            <a:endParaRPr lang="fr-FR" sz="20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endParaRPr lang="fr-FR" sz="20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endParaRPr lang="fr-FR" sz="20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6595973-36D5-D643-A49C-B046073E6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540" y="1310761"/>
            <a:ext cx="8179673" cy="98587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01D259E-F383-FD43-B5FC-0714F4C5C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641" y="2296635"/>
            <a:ext cx="6209588" cy="62247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257CD46-C5AE-9543-A562-84AB33247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4540" y="4906530"/>
            <a:ext cx="7817966" cy="82461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C3E6B21-77BA-434C-8466-CAA97CEA9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4540" y="3473186"/>
            <a:ext cx="5892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83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53479" y="232795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388103B-BD0F-3D4B-ABFD-238389C5CB78}"/>
              </a:ext>
            </a:extLst>
          </p:cNvPr>
          <p:cNvSpPr/>
          <p:nvPr/>
        </p:nvSpPr>
        <p:spPr>
          <a:xfrm>
            <a:off x="1616994" y="433100"/>
            <a:ext cx="10100391" cy="5831171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Ex.7 et 8 p.226</a:t>
            </a:r>
          </a:p>
          <a:p>
            <a:endParaRPr lang="fr-FR" sz="20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endParaRPr lang="fr-FR" sz="20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endParaRPr lang="fr-FR" sz="20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endParaRPr lang="fr-FR" sz="20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endParaRPr lang="fr-FR" sz="20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endParaRPr lang="fr-FR" sz="20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endParaRPr lang="fr-FR" sz="32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r>
              <a:rPr lang="fr-FR" sz="20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BONUS : Ex.5 et 6 p.227</a:t>
            </a:r>
          </a:p>
          <a:p>
            <a:endParaRPr lang="fr-FR" sz="20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endParaRPr lang="fr-FR" sz="20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endParaRPr lang="fr-FR" sz="20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endParaRPr lang="fr-FR" sz="32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endParaRPr lang="fr-FR" sz="32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endParaRPr lang="fr-FR" sz="32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CAC6747-B82D-1943-B306-1FCB94467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983" y="1223602"/>
            <a:ext cx="8756106" cy="189234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2261EA8-D314-4C43-B0E2-30D4B6CEB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588" y="3677928"/>
            <a:ext cx="8756106" cy="245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7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F8AC4D-5517-8243-9BA0-FA06D36F5674}"/>
              </a:ext>
            </a:extLst>
          </p:cNvPr>
          <p:cNvSpPr txBox="1"/>
          <p:nvPr/>
        </p:nvSpPr>
        <p:spPr>
          <a:xfrm>
            <a:off x="6121463" y="2192443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4</a:t>
            </a:r>
          </a:p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1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Jour 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7079509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2745</TotalTime>
  <Words>987</Words>
  <Application>Microsoft Macintosh PowerPoint</Application>
  <PresentationFormat>Grand écran</PresentationFormat>
  <Paragraphs>238</Paragraphs>
  <Slides>41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96</cp:revision>
  <dcterms:created xsi:type="dcterms:W3CDTF">2021-08-14T07:02:46Z</dcterms:created>
  <dcterms:modified xsi:type="dcterms:W3CDTF">2022-02-16T12:09:40Z</dcterms:modified>
</cp:coreProperties>
</file>