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936" r:id="rId2"/>
    <p:sldId id="940" r:id="rId3"/>
    <p:sldId id="941" r:id="rId4"/>
    <p:sldId id="942" r:id="rId5"/>
    <p:sldId id="943" r:id="rId6"/>
    <p:sldId id="884" r:id="rId7"/>
    <p:sldId id="944" r:id="rId8"/>
    <p:sldId id="945" r:id="rId9"/>
    <p:sldId id="946" r:id="rId10"/>
    <p:sldId id="962" r:id="rId11"/>
    <p:sldId id="947" r:id="rId12"/>
    <p:sldId id="950" r:id="rId13"/>
    <p:sldId id="951" r:id="rId14"/>
    <p:sldId id="949" r:id="rId15"/>
    <p:sldId id="952" r:id="rId16"/>
    <p:sldId id="953" r:id="rId17"/>
    <p:sldId id="954" r:id="rId18"/>
    <p:sldId id="894" r:id="rId19"/>
    <p:sldId id="895" r:id="rId20"/>
    <p:sldId id="896" r:id="rId21"/>
    <p:sldId id="897" r:id="rId22"/>
    <p:sldId id="659" r:id="rId23"/>
    <p:sldId id="955" r:id="rId24"/>
    <p:sldId id="956" r:id="rId25"/>
    <p:sldId id="957" r:id="rId26"/>
    <p:sldId id="902" r:id="rId27"/>
    <p:sldId id="908" r:id="rId28"/>
    <p:sldId id="903" r:id="rId29"/>
    <p:sldId id="904" r:id="rId30"/>
    <p:sldId id="958" r:id="rId31"/>
    <p:sldId id="892" r:id="rId32"/>
    <p:sldId id="665" r:id="rId33"/>
    <p:sldId id="959" r:id="rId34"/>
    <p:sldId id="960" r:id="rId35"/>
    <p:sldId id="910" r:id="rId36"/>
    <p:sldId id="887" r:id="rId37"/>
    <p:sldId id="886" r:id="rId38"/>
    <p:sldId id="885" r:id="rId39"/>
    <p:sldId id="961" r:id="rId40"/>
    <p:sldId id="912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A5"/>
    <a:srgbClr val="374997"/>
    <a:srgbClr val="C3A7BA"/>
    <a:srgbClr val="FF40FF"/>
    <a:srgbClr val="FFF5CE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25"/>
    <p:restoredTop sz="94740"/>
  </p:normalViewPr>
  <p:slideViewPr>
    <p:cSldViewPr snapToGrid="0" snapToObjects="1">
      <p:cViewPr varScale="1">
        <p:scale>
          <a:sx n="118" d="100"/>
          <a:sy n="118" d="100"/>
        </p:scale>
        <p:origin x="24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08/01/2022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08/01/2022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E1C5-D0D0-644F-B63D-C86EEEBBC979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B92A-913C-AF44-99AA-793786AB5DBE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75D9-9D92-E849-AC60-F00413D37D85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151C-4E69-2945-AF60-B2F64957FE55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C928-05EE-1A41-A5D6-AF44E1789114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6C93-8356-9D46-AAB4-BF4B5D6F203C}" type="datetime1">
              <a:rPr lang="fr-FR" smtClean="0"/>
              <a:t>08/01/2022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7A21-D7E7-2741-A8F8-0D749CE08B30}" type="datetime1">
              <a:rPr lang="fr-FR" smtClean="0"/>
              <a:t>08/01/2022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023A-8697-F748-95EC-DC3F43E3FA1A}" type="datetime1">
              <a:rPr lang="fr-FR" smtClean="0"/>
              <a:t>08/01/2022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7345-61AB-6C47-9EFE-A5DC26B6B7AD}" type="datetime1">
              <a:rPr lang="fr-FR" smtClean="0"/>
              <a:t>08/01/2022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99FF-CE38-DF49-836F-4B2CE8EF2D23}" type="datetime1">
              <a:rPr lang="fr-FR" smtClean="0"/>
              <a:t>08/01/2022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BC06-3A8B-0B44-B6F9-99806E2740B1}" type="datetime1">
              <a:rPr lang="fr-FR" smtClean="0"/>
              <a:t>08/01/2022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F5DD4-7E73-F74C-BC98-1FC0559F381C}" type="datetime1">
              <a:rPr lang="fr-FR" smtClean="0"/>
              <a:t>08/01/2022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2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831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DB30F79-BE49-4A41-861C-819F1F6F9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011" y="1064367"/>
            <a:ext cx="8024960" cy="57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5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2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75238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141966" y="2906651"/>
            <a:ext cx="5764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1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Géométrie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Fiche de révisions</a:t>
            </a:r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5932511" y="2906650"/>
            <a:ext cx="5764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4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5848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141966" y="2906651"/>
            <a:ext cx="5764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Mission 1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Géométrie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Fiche de révisions</a:t>
            </a:r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5932511" y="2906650"/>
            <a:ext cx="5764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Révisions</a:t>
            </a:r>
          </a:p>
          <a:p>
            <a:r>
              <a:rPr lang="fr-FR" sz="2400" dirty="0">
                <a:highlight>
                  <a:srgbClr val="FFFF00"/>
                </a:highlight>
                <a:latin typeface="Century Gothic" panose="020B0502020202020204" pitchFamily="34" charset="0"/>
              </a:rPr>
              <a:t>Ex. 26 p.172, 20 p.171 et 37 p.173</a:t>
            </a:r>
            <a:endParaRPr lang="fr-FR" sz="2400" dirty="0">
              <a:solidFill>
                <a:srgbClr val="C3A7BA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4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217192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proportionnalité : Révisions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998437DD-986B-BD47-A130-DDA740423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37" y="1619249"/>
            <a:ext cx="3530154" cy="23758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C204E3-927A-F84B-9E84-622175578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763" y="1619250"/>
            <a:ext cx="3556000" cy="36195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9BE0261-853D-AC49-940C-A2F6CCD32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013" y="1619250"/>
            <a:ext cx="3900956" cy="199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44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 entraînement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3703294A-393B-2B4A-9785-1BA05CC29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607" b="7863"/>
          <a:stretch/>
        </p:blipFill>
        <p:spPr>
          <a:xfrm>
            <a:off x="2384675" y="1119716"/>
            <a:ext cx="7409631" cy="53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8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141966" y="2906651"/>
            <a:ext cx="5764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1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Géométrie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Fiche de révisions</a:t>
            </a:r>
            <a:endParaRPr lang="fr-FR" sz="2400" b="1" dirty="0">
              <a:solidFill>
                <a:srgbClr val="C3A7BA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5932511" y="2906650"/>
            <a:ext cx="5764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Ex. 26 p.172, 20 p.171 et 37 p.173</a:t>
            </a:r>
            <a:endParaRPr lang="fr-FR" sz="2400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4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2649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95301" y="5803352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Géométrie : Fiche de révisions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C242958-4A55-434E-96DE-8CE4E6627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" b="65591"/>
          <a:stretch/>
        </p:blipFill>
        <p:spPr>
          <a:xfrm>
            <a:off x="654722" y="1095333"/>
            <a:ext cx="5716581" cy="27753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35ABDE7-5A2F-9743-9B75-F8344C021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03" t="33878" r="47038" b="57918"/>
          <a:stretch/>
        </p:blipFill>
        <p:spPr>
          <a:xfrm>
            <a:off x="6532979" y="1124705"/>
            <a:ext cx="4829211" cy="10429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B260751-5B42-5445-BD37-78062DFC6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7" t="65673" r="5063" b="7440"/>
          <a:stretch/>
        </p:blipFill>
        <p:spPr>
          <a:xfrm>
            <a:off x="2611697" y="3970508"/>
            <a:ext cx="6955587" cy="277563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7EE7F46-911B-9445-85C6-1DB05BDEEB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02" t="33878" r="2897" b="57918"/>
          <a:stretch/>
        </p:blipFill>
        <p:spPr>
          <a:xfrm>
            <a:off x="6591971" y="2276913"/>
            <a:ext cx="3678466" cy="10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16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9121818" y="1064367"/>
            <a:ext cx="2945712" cy="5657108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 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Quels éléments sont représentés sur l’image ?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À quoi va servir la feuille de brouillon ?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5C6754-6378-5245-8C82-1E0680CDF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1" y="1043985"/>
            <a:ext cx="8585473" cy="56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4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9063006" y="1573552"/>
            <a:ext cx="2945712" cy="4618355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Lors de cette mission, vous allez apprendre à construire des droites parallèles sans utiliser les mesures et en construisant votre propre équerre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5C6754-6378-5245-8C82-1E0680CDF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1" y="1043985"/>
            <a:ext cx="8585473" cy="56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0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Situations de partage équitable et de groupement : </a:t>
            </a:r>
            <a:r>
              <a:rPr lang="fr-F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Évaluation (30’)</a:t>
            </a:r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62288" y="3962494"/>
            <a:ext cx="554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latin typeface="Century Gothic" panose="020B0502020202020204" pitchFamily="34" charset="0"/>
              </a:rPr>
              <a:t>Mission 1</a:t>
            </a:r>
            <a:endParaRPr lang="fr-FR" sz="2400"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5919492" y="3751727"/>
            <a:ext cx="0" cy="2183117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773234B-8002-8043-B1A2-19C83E9DA27D}"/>
              </a:ext>
            </a:extLst>
          </p:cNvPr>
          <p:cNvCxnSpPr>
            <a:cxnSpLocks/>
          </p:cNvCxnSpPr>
          <p:nvPr/>
        </p:nvCxnSpPr>
        <p:spPr>
          <a:xfrm>
            <a:off x="154984" y="3725330"/>
            <a:ext cx="11529016" cy="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026796" y="3966140"/>
            <a:ext cx="554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Calculer : </a:t>
            </a:r>
            <a:r>
              <a:rPr lang="fr-FR" sz="2400" dirty="0">
                <a:latin typeface="Century Gothic" panose="020B0502020202020204" pitchFamily="34" charset="0"/>
              </a:rPr>
              <a:t>29 questions pour relever le défi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85670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61088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  <a:endParaRPr lang="fr-FR" sz="28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6028732-CBF5-0D46-8115-1A231F9C3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020" y="1064367"/>
            <a:ext cx="7585960" cy="52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59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2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54885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141966" y="2906651"/>
            <a:ext cx="5764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à la multiplication</a:t>
            </a:r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5932511" y="2906650"/>
            <a:ext cx="5764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4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62901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141966" y="2906651"/>
            <a:ext cx="5764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2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à la multiplication</a:t>
            </a:r>
            <a:endParaRPr lang="fr-FR" sz="24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5932511" y="2906650"/>
            <a:ext cx="5764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Révisions</a:t>
            </a:r>
          </a:p>
          <a:p>
            <a:r>
              <a:rPr lang="fr-FR" sz="2400" dirty="0">
                <a:highlight>
                  <a:srgbClr val="FFFF00"/>
                </a:highlight>
                <a:latin typeface="Century Gothic" panose="020B0502020202020204" pitchFamily="34" charset="0"/>
              </a:rPr>
              <a:t>Ex. 19 p.171, 28 p.172 et 34 p.173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Mission 4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49484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proportionnalité : Révisions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A5825641-784C-9647-8108-B30F953FD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703" y="1584958"/>
            <a:ext cx="5270040" cy="22303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A55903-9851-C046-B8F3-A03E39ECA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804" y="1584959"/>
            <a:ext cx="4372625" cy="41087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8F7A98-C456-7E4A-8DBF-A80FB62C6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703" y="3930283"/>
            <a:ext cx="5270040" cy="176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78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9052966" y="2474259"/>
            <a:ext cx="2945712" cy="261564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 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E6C4387-0C57-3F49-A3FD-DC038855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1" y="1095333"/>
            <a:ext cx="8565393" cy="562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8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E6C4387-0C57-3F49-A3FD-DC038855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7" y="1095333"/>
            <a:ext cx="8565393" cy="5626142"/>
          </a:xfrm>
          <a:prstGeom prst="rect">
            <a:avLst/>
          </a:prstGeom>
        </p:spPr>
      </p:pic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6F5DD07F-A0E5-824E-B75E-C81CE48B7D9B}"/>
              </a:ext>
            </a:extLst>
          </p:cNvPr>
          <p:cNvSpPr/>
          <p:nvPr/>
        </p:nvSpPr>
        <p:spPr>
          <a:xfrm>
            <a:off x="8883716" y="1573552"/>
            <a:ext cx="3128994" cy="4618355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Lors de cette mission, vous allez apprendre à reconnaître et à tracer des droites perpendiculaires et à les représenter à main levée.</a:t>
            </a:r>
          </a:p>
        </p:txBody>
      </p:sp>
    </p:spTree>
    <p:extLst>
      <p:ext uri="{BB962C8B-B14F-4D97-AF65-F5344CB8AC3E}">
        <p14:creationId xmlns:p14="http://schemas.microsoft.com/office/powerpoint/2010/main" val="3347732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898375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9A60B3EC-B2D0-A94E-869F-568FEF37A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04" y="1064367"/>
            <a:ext cx="9065773" cy="556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3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Situations de partage équitable et de groupement : </a:t>
            </a:r>
            <a:r>
              <a:rPr lang="fr-FR" sz="2400" dirty="0">
                <a:solidFill>
                  <a:schemeClr val="tx1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Évaluation (30’)</a:t>
            </a:r>
            <a:endParaRPr lang="fr-FR" sz="3200" dirty="0">
              <a:solidFill>
                <a:srgbClr val="374997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62288" y="3962494"/>
            <a:ext cx="554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latin typeface="Century Gothic" panose="020B0502020202020204" pitchFamily="34" charset="0"/>
              </a:rPr>
              <a:t>Mission 1 (30’)</a:t>
            </a:r>
            <a:endParaRPr lang="fr-FR" sz="2400"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5919492" y="3751727"/>
            <a:ext cx="0" cy="2183117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773234B-8002-8043-B1A2-19C83E9DA27D}"/>
              </a:ext>
            </a:extLst>
          </p:cNvPr>
          <p:cNvCxnSpPr>
            <a:cxnSpLocks/>
          </p:cNvCxnSpPr>
          <p:nvPr/>
        </p:nvCxnSpPr>
        <p:spPr>
          <a:xfrm>
            <a:off x="154984" y="3725330"/>
            <a:ext cx="11529016" cy="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026796" y="3966140"/>
            <a:ext cx="554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Calculer : </a:t>
            </a:r>
            <a:r>
              <a:rPr lang="fr-FR" sz="2400" dirty="0">
                <a:latin typeface="Century Gothic" panose="020B0502020202020204" pitchFamily="34" charset="0"/>
              </a:rPr>
              <a:t>29 questions pour relever le défi (30’)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0405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141966" y="2906651"/>
            <a:ext cx="5764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à la multiplication : </a:t>
            </a:r>
            <a:r>
              <a:rPr lang="fr-FR" sz="2400" dirty="0">
                <a:highlight>
                  <a:srgbClr val="FFFF00"/>
                </a:highlight>
                <a:latin typeface="Century Gothic" panose="020B0502020202020204" pitchFamily="34" charset="0"/>
              </a:rPr>
              <a:t>Ex. 4 et 8 p.211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5932511" y="2906650"/>
            <a:ext cx="5764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La proportionnalité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Ex. 19 p.171 et 28 p.172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 Mission 4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40805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 entraînement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4B2F751-824B-654E-A315-42CAE9CC4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59" y="1121517"/>
            <a:ext cx="8286682" cy="558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7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F8AC4D-5517-8243-9BA0-FA06D36F5674}"/>
              </a:ext>
            </a:extLst>
          </p:cNvPr>
          <p:cNvSpPr txBox="1"/>
          <p:nvPr/>
        </p:nvSpPr>
        <p:spPr>
          <a:xfrm>
            <a:off x="6121463" y="2192443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2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Jour 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350670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141966" y="2906651"/>
            <a:ext cx="5764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</a:t>
            </a:r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29 questions pour relever le défi n°2.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5932511" y="2906650"/>
            <a:ext cx="5764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5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29 questions correction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09929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141966" y="2906651"/>
            <a:ext cx="5764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Entraînement</a:t>
            </a:r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2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latin typeface="Century Gothic" panose="020B0502020202020204" pitchFamily="34" charset="0"/>
              </a:rPr>
              <a:t>29 questions pour relever le défi n°2.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5932511" y="2906650"/>
            <a:ext cx="5764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Mission 5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29 questions pour relever le défi n° 2 correction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30832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 entraînement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42D5C41-DEFB-D84A-BF19-9E8C7AA54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899" y="1090141"/>
            <a:ext cx="8665183" cy="57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9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9121818" y="1064367"/>
            <a:ext cx="2945712" cy="5657108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 </a:t>
            </a:r>
          </a:p>
          <a:p>
            <a:endParaRPr lang="fr-FR" sz="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Que voyez-vous sur les différentes étiquettes ?</a:t>
            </a:r>
          </a:p>
          <a:p>
            <a:endParaRPr lang="fr-FR" sz="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quels éléments géométriques est composée la figure?</a:t>
            </a:r>
          </a:p>
          <a:p>
            <a:endParaRPr lang="fr-FR" sz="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Que devez-vous faire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EEF4E0-6F5B-6B41-9F35-F782D7B39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70" y="1115554"/>
            <a:ext cx="8516687" cy="560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76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  <a:endParaRPr lang="fr-FR" sz="28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4118995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5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573F4AC-931D-5443-9B0D-11D984E38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051" y="1207853"/>
            <a:ext cx="9991898" cy="51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87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141966" y="2906651"/>
            <a:ext cx="5764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</a:t>
            </a:r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29 questions pour relever le défi n°2.</a:t>
            </a:r>
            <a:endParaRPr lang="fr-FR" sz="2400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919492" y="1568610"/>
            <a:ext cx="0" cy="436623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5932511" y="2906650"/>
            <a:ext cx="57645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5</a:t>
            </a:r>
          </a:p>
          <a:p>
            <a:endParaRPr lang="fr-FR" sz="2400" dirty="0"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 : </a:t>
            </a:r>
            <a:r>
              <a:rPr lang="fr-FR" sz="2400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29 questions pour relever le défi n° 2 correction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66667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Situations de partage équitable et de groupement : </a:t>
            </a:r>
            <a:r>
              <a:rPr lang="fr-FR" sz="2800" dirty="0">
                <a:latin typeface="Century Gothic" panose="020B0502020202020204" pitchFamily="34" charset="0"/>
              </a:rPr>
              <a:t>Évaluation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E808C13-DF4F-1E47-B879-940BD77C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615" y="766795"/>
            <a:ext cx="4398021" cy="60912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0DDC0D-71AE-9A49-8466-4E605B0E3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087" y="766795"/>
            <a:ext cx="4443026" cy="610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29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3F2FCF2-2552-5243-BD87-60695AC5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561" y="0"/>
            <a:ext cx="942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54984" y="1568610"/>
            <a:ext cx="11529016" cy="436623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Situations de partage équitable et de groupement : </a:t>
            </a:r>
            <a:r>
              <a:rPr lang="fr-F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Évaluation (30’)</a:t>
            </a:r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endParaRPr lang="fr-FR" sz="32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48109" y="1722619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888601" y="172261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1"/>
              <a:ext cx="14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4D341F5-FE5E-DC40-AFE2-6D1C2312B1FB}"/>
              </a:ext>
            </a:extLst>
          </p:cNvPr>
          <p:cNvSpPr txBox="1"/>
          <p:nvPr/>
        </p:nvSpPr>
        <p:spPr>
          <a:xfrm>
            <a:off x="262288" y="3962494"/>
            <a:ext cx="554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400" dirty="0">
                <a:highlight>
                  <a:srgbClr val="FFFF00"/>
                </a:highlight>
                <a:latin typeface="Century Gothic" panose="020B0502020202020204" pitchFamily="34" charset="0"/>
              </a:rPr>
              <a:t>Mission 1 (30’)</a:t>
            </a:r>
            <a:endParaRPr lang="fr-FR" sz="2400" dirty="0">
              <a:highlight>
                <a:srgbClr val="FFFF00"/>
              </a:highlight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5919492" y="3751727"/>
            <a:ext cx="0" cy="2183117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773234B-8002-8043-B1A2-19C83E9DA27D}"/>
              </a:ext>
            </a:extLst>
          </p:cNvPr>
          <p:cNvCxnSpPr>
            <a:cxnSpLocks/>
          </p:cNvCxnSpPr>
          <p:nvPr/>
        </p:nvCxnSpPr>
        <p:spPr>
          <a:xfrm>
            <a:off x="154984" y="3725330"/>
            <a:ext cx="11529016" cy="0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5890A41-1844-ED48-B7D3-65B45EDB3684}"/>
              </a:ext>
            </a:extLst>
          </p:cNvPr>
          <p:cNvSpPr txBox="1"/>
          <p:nvPr/>
        </p:nvSpPr>
        <p:spPr>
          <a:xfrm>
            <a:off x="6026796" y="3966140"/>
            <a:ext cx="554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3A7BA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Calculer : </a:t>
            </a:r>
            <a:r>
              <a:rPr lang="fr-FR" sz="2400" dirty="0">
                <a:highlight>
                  <a:srgbClr val="FFFF00"/>
                </a:highlight>
                <a:latin typeface="Century Gothic" panose="020B0502020202020204" pitchFamily="34" charset="0"/>
              </a:rPr>
              <a:t>29 questions pour relever le défi (30’)</a:t>
            </a:r>
            <a:endParaRPr lang="fr-FR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55353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7CDFF29-F744-5540-9C0C-7BB44ABF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561" y="136525"/>
            <a:ext cx="9049595" cy="66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8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B4D1DFB-EAEE-5F4F-85BF-BB843DAFB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1064367"/>
            <a:ext cx="8703096" cy="5686425"/>
          </a:xfrm>
          <a:prstGeom prst="rect">
            <a:avLst/>
          </a:prstGeom>
        </p:spPr>
      </p:pic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9121818" y="1064367"/>
            <a:ext cx="2945712" cy="5657108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quel matériel disposez-vous ? 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qui est représenté sur le photo ?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À quoi pourrait servir le calque ?</a:t>
            </a:r>
          </a:p>
          <a:p>
            <a:endParaRPr lang="fr-F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</p:txBody>
      </p:sp>
    </p:spTree>
    <p:extLst>
      <p:ext uri="{BB962C8B-B14F-4D97-AF65-F5344CB8AC3E}">
        <p14:creationId xmlns:p14="http://schemas.microsoft.com/office/powerpoint/2010/main" val="338362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883282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0B773DE-5CF2-0844-A0C0-B1116AB01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5" y="1095333"/>
            <a:ext cx="6000055" cy="41656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4B3586-3A59-4243-A835-F0886A6BF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365" y="1465458"/>
            <a:ext cx="5816761" cy="3167543"/>
          </a:xfrm>
          <a:prstGeom prst="rect">
            <a:avLst/>
          </a:prstGeom>
        </p:spPr>
      </p:pic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CB4EC920-5EA6-A842-BE3A-389C93551504}"/>
              </a:ext>
            </a:extLst>
          </p:cNvPr>
          <p:cNvSpPr/>
          <p:nvPr/>
        </p:nvSpPr>
        <p:spPr>
          <a:xfrm>
            <a:off x="6747764" y="4913117"/>
            <a:ext cx="3818880" cy="695717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Coller le mémo 1</a:t>
            </a:r>
          </a:p>
        </p:txBody>
      </p:sp>
    </p:spTree>
    <p:extLst>
      <p:ext uri="{BB962C8B-B14F-4D97-AF65-F5344CB8AC3E}">
        <p14:creationId xmlns:p14="http://schemas.microsoft.com/office/powerpoint/2010/main" val="26118842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3379</TotalTime>
  <Words>1034</Words>
  <Application>Microsoft Macintosh PowerPoint</Application>
  <PresentationFormat>Grand écran</PresentationFormat>
  <Paragraphs>243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107</cp:revision>
  <dcterms:created xsi:type="dcterms:W3CDTF">2021-08-14T07:02:46Z</dcterms:created>
  <dcterms:modified xsi:type="dcterms:W3CDTF">2022-01-08T22:56:59Z</dcterms:modified>
</cp:coreProperties>
</file>