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07" r:id="rId2"/>
    <p:sldId id="1039" r:id="rId3"/>
    <p:sldId id="1075" r:id="rId4"/>
    <p:sldId id="1044" r:id="rId5"/>
    <p:sldId id="1076" r:id="rId6"/>
    <p:sldId id="996" r:id="rId7"/>
    <p:sldId id="1081" r:id="rId8"/>
    <p:sldId id="1080" r:id="rId9"/>
    <p:sldId id="1079" r:id="rId10"/>
    <p:sldId id="1078" r:id="rId11"/>
    <p:sldId id="1077" r:id="rId12"/>
    <p:sldId id="1082" r:id="rId13"/>
    <p:sldId id="1083" r:id="rId14"/>
    <p:sldId id="1002" r:id="rId15"/>
    <p:sldId id="1084" r:id="rId16"/>
    <p:sldId id="1085" r:id="rId17"/>
    <p:sldId id="936" r:id="rId18"/>
    <p:sldId id="1040" r:id="rId19"/>
    <p:sldId id="1086" r:id="rId20"/>
    <p:sldId id="1088" r:id="rId21"/>
    <p:sldId id="1064" r:id="rId22"/>
    <p:sldId id="1087" r:id="rId23"/>
    <p:sldId id="945" r:id="rId24"/>
    <p:sldId id="946" r:id="rId25"/>
    <p:sldId id="1089" r:id="rId26"/>
    <p:sldId id="1065" r:id="rId27"/>
    <p:sldId id="947" r:id="rId28"/>
    <p:sldId id="1043" r:id="rId29"/>
    <p:sldId id="1092" r:id="rId30"/>
    <p:sldId id="952" r:id="rId31"/>
    <p:sldId id="1094" r:id="rId32"/>
    <p:sldId id="1096" r:id="rId33"/>
    <p:sldId id="1097" r:id="rId34"/>
    <p:sldId id="1098" r:id="rId35"/>
    <p:sldId id="1099" r:id="rId36"/>
    <p:sldId id="1100" r:id="rId37"/>
    <p:sldId id="1101" r:id="rId38"/>
    <p:sldId id="1093" r:id="rId39"/>
    <p:sldId id="1069" r:id="rId40"/>
    <p:sldId id="1095" r:id="rId41"/>
    <p:sldId id="1102" r:id="rId42"/>
    <p:sldId id="1103" r:id="rId43"/>
    <p:sldId id="1104" r:id="rId44"/>
    <p:sldId id="1105" r:id="rId45"/>
    <p:sldId id="1106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FF41A5"/>
    <a:srgbClr val="E7C6DB"/>
    <a:srgbClr val="FFC3D1"/>
    <a:srgbClr val="FFF5CE"/>
    <a:srgbClr val="374997"/>
    <a:srgbClr val="C9E7D0"/>
    <a:srgbClr val="FF40FF"/>
    <a:srgbClr val="FFD861"/>
    <a:srgbClr val="FF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44"/>
    <p:restoredTop sz="94740"/>
  </p:normalViewPr>
  <p:slideViewPr>
    <p:cSldViewPr snapToGrid="0" snapToObjects="1">
      <p:cViewPr>
        <p:scale>
          <a:sx n="98" d="100"/>
          <a:sy n="98" d="100"/>
        </p:scale>
        <p:origin x="6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3E1C5-D0D0-644F-B63D-C86EEEBBC979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B92A-913C-AF44-99AA-793786AB5DBE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75D9-9D92-E849-AC60-F00413D37D85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151C-4E69-2945-AF60-B2F64957FE55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2C928-05EE-1A41-A5D6-AF44E1789114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6C93-8356-9D46-AAB4-BF4B5D6F203C}" type="datetime1">
              <a:rPr lang="fr-FR" smtClean="0"/>
              <a:t>29/12/2021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7A21-D7E7-2741-A8F8-0D749CE08B30}" type="datetime1">
              <a:rPr lang="fr-FR" smtClean="0"/>
              <a:t>29/12/2021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B023A-8697-F748-95EC-DC3F43E3FA1A}" type="datetime1">
              <a:rPr lang="fr-FR" smtClean="0"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7345-61AB-6C47-9EFE-A5DC26B6B7AD}" type="datetime1">
              <a:rPr lang="fr-FR" smtClean="0"/>
              <a:t>29/12/2021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999FF-CE38-DF49-836F-4B2CE8EF2D23}" type="datetime1">
              <a:rPr lang="fr-FR" smtClean="0"/>
              <a:t>29/12/2021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BC06-3A8B-0B44-B6F9-99806E2740B1}" type="datetime1">
              <a:rPr lang="fr-FR" smtClean="0"/>
              <a:t>29/12/2021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5DD4-7E73-F74C-BC98-1FC0559F381C}" type="datetime1">
              <a:rPr lang="fr-FR" smtClean="0"/>
              <a:t>29/12/2021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421035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outil loupe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1 000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/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solidFill>
                <a:srgbClr val="E7C6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Comment peut-on décomposer une fraction décimale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par exemple ?</a:t>
                </a:r>
              </a:p>
            </p:txBody>
          </p:sp>
        </mc:Choice>
        <mc:Fallback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blipFill>
                <a:blip r:embed="rId2"/>
                <a:stretch>
                  <a:fillRect l="-440" b="-5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03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outil loupe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1 000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/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solidFill>
                <a:srgbClr val="E7C6D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Comment peut-on décomposer une fraction décimale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par exemple ?</a:t>
                </a:r>
              </a:p>
            </p:txBody>
          </p:sp>
        </mc:Choice>
        <mc:Fallback>
          <p:sp>
            <p:nvSpPr>
              <p:cNvPr id="18" name="Rectangle : avec coins arrondis en haut 17">
                <a:extLst>
                  <a:ext uri="{FF2B5EF4-FFF2-40B4-BE49-F238E27FC236}">
                    <a16:creationId xmlns:a16="http://schemas.microsoft.com/office/drawing/2014/main" id="{3CFB4AA4-2D31-9849-8992-6A6201016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" y="4190080"/>
                <a:ext cx="11533884" cy="638072"/>
              </a:xfrm>
              <a:prstGeom prst="round2SameRect">
                <a:avLst/>
              </a:prstGeom>
              <a:blipFill>
                <a:blip r:embed="rId2"/>
                <a:stretch>
                  <a:fillRect l="-440" b="-5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 : avec coins arrondis en haut 20">
                <a:extLst>
                  <a:ext uri="{FF2B5EF4-FFF2-40B4-BE49-F238E27FC236}">
                    <a16:creationId xmlns:a16="http://schemas.microsoft.com/office/drawing/2014/main" id="{E62204FD-CD9D-454B-8F77-AB38194C6787}"/>
                  </a:ext>
                </a:extLst>
              </p:cNvPr>
              <p:cNvSpPr/>
              <p:nvPr/>
            </p:nvSpPr>
            <p:spPr>
              <a:xfrm>
                <a:off x="1833968" y="4762911"/>
                <a:ext cx="5866996" cy="1109696"/>
              </a:xfrm>
              <a:prstGeom prst="round2SameRect">
                <a:avLst/>
              </a:prstGeom>
              <a:solidFill>
                <a:srgbClr val="C3A7B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𝟐𝟒𝟕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fr-F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fr-FR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>
          <p:sp>
            <p:nvSpPr>
              <p:cNvPr id="21" name="Rectangle : avec coins arrondis en haut 20">
                <a:extLst>
                  <a:ext uri="{FF2B5EF4-FFF2-40B4-BE49-F238E27FC236}">
                    <a16:creationId xmlns:a16="http://schemas.microsoft.com/office/drawing/2014/main" id="{E62204FD-CD9D-454B-8F77-AB38194C6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968" y="4762911"/>
                <a:ext cx="5866996" cy="1109696"/>
              </a:xfrm>
              <a:prstGeom prst="round2Same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49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CM1 n°2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CC7F41F-AB6A-4440-8737-F42DBEC8A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30" y="1064367"/>
            <a:ext cx="2287175" cy="565710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1648E3-1A32-6F49-BDC0-C3E70C0B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044" y="1041771"/>
            <a:ext cx="45974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CM2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DFEBCE9A-D960-7A49-9C61-3A5F8DB0C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7" y="1104893"/>
            <a:ext cx="2244725" cy="552911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0FE4271-A2B3-F344-AE68-A1926BF2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68" y="1079913"/>
            <a:ext cx="4106095" cy="55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10099829" y="1064367"/>
            <a:ext cx="207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34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450F4-781F-3840-98D2-F4AC0E2A9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7" t="76176" r="4107"/>
          <a:stretch/>
        </p:blipFill>
        <p:spPr>
          <a:xfrm>
            <a:off x="7329878" y="4830705"/>
            <a:ext cx="3079813" cy="166632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69F2A9C-416A-E84D-BD65-3D17810CA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08"/>
          <a:stretch/>
        </p:blipFill>
        <p:spPr>
          <a:xfrm>
            <a:off x="628893" y="1932454"/>
            <a:ext cx="6395830" cy="47177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5F329-4874-4D45-95CF-C32B8DB9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76" r="50909"/>
          <a:stretch/>
        </p:blipFill>
        <p:spPr>
          <a:xfrm>
            <a:off x="7269906" y="1940523"/>
            <a:ext cx="3139786" cy="16338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201E7F-04D6-114E-8603-41958ABE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815" y="3657635"/>
            <a:ext cx="4877093" cy="1098916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E8A9A6E-DF22-C04B-8BDA-91F25636AA02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3663FF0-1988-F841-8DBF-2AA0AA5E6FAF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C8DF4E4-60FA-AE4D-B56C-B2ED798D822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Retour sur la situation de référence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98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69F2A9C-416A-E84D-BD65-3D17810CA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8" t="23474" r="21903" b="30679"/>
          <a:stretch/>
        </p:blipFill>
        <p:spPr>
          <a:xfrm>
            <a:off x="198120" y="3331753"/>
            <a:ext cx="3766458" cy="314417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B5F329-4874-4D45-95CF-C32B8DB9F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76" r="50909"/>
          <a:stretch/>
        </p:blipFill>
        <p:spPr>
          <a:xfrm>
            <a:off x="198120" y="1164249"/>
            <a:ext cx="3766458" cy="1959987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E8A9A6E-DF22-C04B-8BDA-91F25636AA02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3663FF0-1988-F841-8DBF-2AA0AA5E6FAF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C8DF4E4-60FA-AE4D-B56C-B2ED798D822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Retour sur la situation de référence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5709234-737C-654E-B012-8EC6D502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486025"/>
            <a:ext cx="8046301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EA59A-2CB8-FA41-9F79-6A153C0AE72E}"/>
              </a:ext>
            </a:extLst>
          </p:cNvPr>
          <p:cNvSpPr txBox="1"/>
          <p:nvPr/>
        </p:nvSpPr>
        <p:spPr>
          <a:xfrm>
            <a:off x="10099829" y="1064367"/>
            <a:ext cx="2076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Manuel</a:t>
            </a:r>
          </a:p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page 34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71D4B-70B8-E346-BD18-645FBC4D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450F4-781F-3840-98D2-F4AC0E2A9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7" t="76176" r="4107"/>
          <a:stretch/>
        </p:blipFill>
        <p:spPr>
          <a:xfrm>
            <a:off x="242401" y="1064367"/>
            <a:ext cx="3722177" cy="20138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A201E7F-04D6-114E-8603-41958ABE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161228"/>
            <a:ext cx="7984301" cy="179903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4E8A9A6E-DF22-C04B-8BDA-91F25636AA02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3663FF0-1988-F841-8DBF-2AA0AA5E6FAF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C8DF4E4-60FA-AE4D-B56C-B2ED798D8224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Retour sur la situation de référence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97A478BC-BA69-FB48-AA1C-7E25EA623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8" t="23474" r="21903" b="30679"/>
          <a:stretch/>
        </p:blipFill>
        <p:spPr>
          <a:xfrm>
            <a:off x="198120" y="3331753"/>
            <a:ext cx="3766458" cy="31441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D90470-5F3B-AC43-BDF0-2F6F4DBF1172}"/>
              </a:ext>
            </a:extLst>
          </p:cNvPr>
          <p:cNvSpPr/>
          <p:nvPr/>
        </p:nvSpPr>
        <p:spPr>
          <a:xfrm>
            <a:off x="4035774" y="2890529"/>
            <a:ext cx="7984301" cy="3585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563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5142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4" y="2929716"/>
            <a:ext cx="5751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Proportionnalité :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 mission 3 </a:t>
            </a:r>
            <a:r>
              <a:rPr lang="fr-FR" sz="2400" dirty="0">
                <a:latin typeface="Century Gothic" panose="020B0502020202020204" pitchFamily="34" charset="0"/>
              </a:rPr>
              <a:t>(45’)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latin typeface="Century Gothic" panose="020B0502020202020204" pitchFamily="34" charset="0"/>
              </a:rPr>
              <a:t>(15’)</a:t>
            </a:r>
            <a:endParaRPr lang="fr-FR" sz="2400" dirty="0">
              <a:solidFill>
                <a:srgbClr val="C3A7BA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6623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7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00798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4" y="2929716"/>
            <a:ext cx="5751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Proportionnalité :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 mission 3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(45’)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latin typeface="Century Gothic" panose="020B0502020202020204" pitchFamily="34" charset="0"/>
              </a:rPr>
              <a:t>(15’)</a:t>
            </a:r>
            <a:endParaRPr lang="fr-FR" sz="2400" dirty="0">
              <a:solidFill>
                <a:srgbClr val="C3A7BA"/>
              </a:solidFill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6623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Mission 7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2076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3" y="2830032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18472" cy="2534467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CD570B6-EAD9-2042-B7DB-6A23CD35CCF1}"/>
              </a:ext>
            </a:extLst>
          </p:cNvPr>
          <p:cNvCxnSpPr>
            <a:cxnSpLocks/>
          </p:cNvCxnSpPr>
          <p:nvPr/>
        </p:nvCxnSpPr>
        <p:spPr>
          <a:xfrm flipH="1">
            <a:off x="154984" y="4114802"/>
            <a:ext cx="11542031" cy="0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DF2FD20-1607-C244-944E-C381E43D6F49}"/>
              </a:ext>
            </a:extLst>
          </p:cNvPr>
          <p:cNvSpPr txBox="1"/>
          <p:nvPr/>
        </p:nvSpPr>
        <p:spPr>
          <a:xfrm>
            <a:off x="331388" y="4631417"/>
            <a:ext cx="1121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 et retour sur la situation de référence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3355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7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6B2F42E-9DB6-1E48-B3CE-159F07812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640" y="1064367"/>
            <a:ext cx="7729702" cy="55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98EC931-256A-A94E-B1CC-C9DB7B49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76" y="1077664"/>
            <a:ext cx="7954048" cy="56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98EC931-256A-A94E-B1CC-C9DB7B49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074951"/>
            <a:ext cx="7954048" cy="5698204"/>
          </a:xfrm>
          <a:prstGeom prst="rect">
            <a:avLst/>
          </a:prstGeom>
        </p:spPr>
      </p:pic>
      <p:sp>
        <p:nvSpPr>
          <p:cNvPr id="11" name="Rectangle : avec coins arrondis en haut 10">
            <a:extLst>
              <a:ext uri="{FF2B5EF4-FFF2-40B4-BE49-F238E27FC236}">
                <a16:creationId xmlns:a16="http://schemas.microsoft.com/office/drawing/2014/main" id="{32CD5423-707E-9A41-A0CB-44C87B64AA64}"/>
              </a:ext>
            </a:extLst>
          </p:cNvPr>
          <p:cNvSpPr/>
          <p:nvPr/>
        </p:nvSpPr>
        <p:spPr>
          <a:xfrm>
            <a:off x="8401049" y="2586908"/>
            <a:ext cx="3347414" cy="267429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Qu’allons-nous devoir chercher ?</a:t>
            </a:r>
          </a:p>
          <a:p>
            <a:endParaRPr lang="fr-F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connaissons-nous comme technique pour résoudre ce type de problème ?</a:t>
            </a:r>
          </a:p>
        </p:txBody>
      </p:sp>
    </p:spTree>
    <p:extLst>
      <p:ext uri="{BB962C8B-B14F-4D97-AF65-F5344CB8AC3E}">
        <p14:creationId xmlns:p14="http://schemas.microsoft.com/office/powerpoint/2010/main" val="66689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83282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03D2DD4C-332E-B14C-9C57-7B3762678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7" b="61062"/>
          <a:stretch/>
        </p:blipFill>
        <p:spPr>
          <a:xfrm>
            <a:off x="376107" y="1900353"/>
            <a:ext cx="11426767" cy="33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4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4" y="2929716"/>
            <a:ext cx="575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Proportionnalité :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 mission 3 </a:t>
            </a:r>
            <a:r>
              <a:rPr lang="fr-FR" sz="2400" dirty="0">
                <a:latin typeface="Century Gothic" panose="020B0502020202020204" pitchFamily="34" charset="0"/>
              </a:rPr>
              <a:t>(45’)</a:t>
            </a: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(15’)</a:t>
            </a:r>
          </a:p>
          <a:p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Ex. 9 p.211 et 13 p.37</a:t>
            </a:r>
            <a:endParaRPr lang="fr-FR" sz="2400" dirty="0">
              <a:highlight>
                <a:srgbClr val="FFFF00"/>
              </a:highlight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6623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7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  <a:p>
            <a:endParaRPr lang="fr-FR" sz="2400" dirty="0">
              <a:latin typeface="Century Gothic" panose="020B0502020202020204" pitchFamily="34" charset="0"/>
            </a:endParaRPr>
          </a:p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révisions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</a:p>
          <a:p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Ex.18 p.37 et 22 p.38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14739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4115645" cy="695717"/>
            <a:chOff x="933796" y="5711291"/>
            <a:chExt cx="4115645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4115645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26700" y="5918498"/>
              <a:ext cx="3929835" cy="39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  <a:endParaRPr lang="fr-FR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7787C4B-A882-FC4D-BE96-75DEB3A616C0}"/>
              </a:ext>
            </a:extLst>
          </p:cNvPr>
          <p:cNvGrpSpPr/>
          <p:nvPr/>
        </p:nvGrpSpPr>
        <p:grpSpPr>
          <a:xfrm>
            <a:off x="326222" y="3108780"/>
            <a:ext cx="1303528" cy="648830"/>
            <a:chOff x="1778000" y="2070542"/>
            <a:chExt cx="1929892" cy="1111320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8F6851F-51CF-A949-A008-7473D6C8512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B975AE7-0737-0E4C-B95C-A5B826A3349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27B05D6D-C07B-2940-8565-C0E70E21D8CE}"/>
              </a:ext>
            </a:extLst>
          </p:cNvPr>
          <p:cNvGrpSpPr/>
          <p:nvPr/>
        </p:nvGrpSpPr>
        <p:grpSpPr>
          <a:xfrm>
            <a:off x="1701015" y="3082275"/>
            <a:ext cx="4115645" cy="695717"/>
            <a:chOff x="933796" y="5711291"/>
            <a:chExt cx="4115645" cy="742604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A6E30D94-810D-0340-958E-4BBB807D525A}"/>
                </a:ext>
              </a:extLst>
            </p:cNvPr>
            <p:cNvSpPr/>
            <p:nvPr/>
          </p:nvSpPr>
          <p:spPr>
            <a:xfrm>
              <a:off x="933796" y="5711291"/>
              <a:ext cx="4115645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F0A5056-3F4B-C949-AC20-DF7962A70B02}"/>
                </a:ext>
              </a:extLst>
            </p:cNvPr>
            <p:cNvSpPr txBox="1"/>
            <p:nvPr/>
          </p:nvSpPr>
          <p:spPr>
            <a:xfrm>
              <a:off x="1037545" y="5870793"/>
              <a:ext cx="3929835" cy="394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révisions</a:t>
              </a:r>
              <a:endParaRPr lang="fr-FR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EC9577C0-D121-A54A-A177-F2C58D82C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1" b="51547"/>
          <a:stretch/>
        </p:blipFill>
        <p:spPr>
          <a:xfrm>
            <a:off x="812949" y="1313423"/>
            <a:ext cx="4925791" cy="12325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EEE145B-8637-D84D-8C8B-94C8EC4E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6774"/>
            <a:ext cx="4659435" cy="24367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8ECA404-4272-8145-9B23-321E93A3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2" y="3937955"/>
            <a:ext cx="3132946" cy="243673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54B5FEA-9859-6B49-BF84-B4A94DD18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837" y="3927423"/>
            <a:ext cx="7353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6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F8AC4D-5517-8243-9BA0-FA06D36F5674}"/>
              </a:ext>
            </a:extLst>
          </p:cNvPr>
          <p:cNvSpPr txBox="1"/>
          <p:nvPr/>
        </p:nvSpPr>
        <p:spPr>
          <a:xfrm>
            <a:off x="6121463" y="2192443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3</a:t>
            </a:r>
          </a:p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6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Jour 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5238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68003" y="3157875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1594" y="426494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figures planes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révisions(30’)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161629" y="426494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3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68003" y="3157875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1594" y="426494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figures planes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révisions(30’)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161629" y="426494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479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3" y="2830032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18472" cy="2534467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</a:p>
          <a:p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Ex. 3 p.233     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CD570B6-EAD9-2042-B7DB-6A23CD35CCF1}"/>
              </a:ext>
            </a:extLst>
          </p:cNvPr>
          <p:cNvCxnSpPr>
            <a:cxnSpLocks/>
          </p:cNvCxnSpPr>
          <p:nvPr/>
        </p:nvCxnSpPr>
        <p:spPr>
          <a:xfrm flipH="1">
            <a:off x="154984" y="4114802"/>
            <a:ext cx="11542031" cy="0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DF2FD20-1607-C244-944E-C381E43D6F49}"/>
              </a:ext>
            </a:extLst>
          </p:cNvPr>
          <p:cNvSpPr txBox="1"/>
          <p:nvPr/>
        </p:nvSpPr>
        <p:spPr>
          <a:xfrm>
            <a:off x="331388" y="4631417"/>
            <a:ext cx="1121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Synthèse et retour sur la situation de référence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77177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Proportionnalité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 entraînement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6AE58FCD-4B23-F040-905C-C66F1A783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25" y="1121517"/>
            <a:ext cx="7805149" cy="56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8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00762" y="1250678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fractions décimales ? Expliquez pourquoi. (Ardoise)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6DEEEB-0BB8-EB4C-BCC6-C7EFAE25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72" y="2027767"/>
            <a:ext cx="6359979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83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00762" y="1250678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Quelles sont les fractions décimales ? Expliquez pourquoi. (Ardoise)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36DEEEB-0BB8-EB4C-BCC6-C7EFAE25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72" y="2027767"/>
            <a:ext cx="6359979" cy="13389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5CAC4B-BC70-3047-888B-4571D7F5B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639" y="4589469"/>
            <a:ext cx="6866721" cy="2132006"/>
          </a:xfrm>
          <a:prstGeom prst="rect">
            <a:avLst/>
          </a:prstGeom>
        </p:spPr>
      </p:pic>
      <p:sp>
        <p:nvSpPr>
          <p:cNvPr id="15" name="Rectangle : avec coins arrondis en haut 14">
            <a:extLst>
              <a:ext uri="{FF2B5EF4-FFF2-40B4-BE49-F238E27FC236}">
                <a16:creationId xmlns:a16="http://schemas.microsoft.com/office/drawing/2014/main" id="{B5054CEA-EAB0-434C-95C6-D99FA4AB2327}"/>
              </a:ext>
            </a:extLst>
          </p:cNvPr>
          <p:cNvSpPr/>
          <p:nvPr/>
        </p:nvSpPr>
        <p:spPr>
          <a:xfrm>
            <a:off x="390337" y="3798929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Complète les égalités. (Ardoise)</a:t>
            </a:r>
          </a:p>
        </p:txBody>
      </p:sp>
    </p:spTree>
    <p:extLst>
      <p:ext uri="{BB962C8B-B14F-4D97-AF65-F5344CB8AC3E}">
        <p14:creationId xmlns:p14="http://schemas.microsoft.com/office/powerpoint/2010/main" val="2062696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00762" y="218877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Vrai ou faux? Expliquez pourquoi. (Ardoise)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11EAB11-3BDC-2141-89B6-4C1479704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97" y="3296797"/>
            <a:ext cx="6701266" cy="16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20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14999" y="2839103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Décompose ou recompose chaque fraction. (Ardoise)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40FAA5E-5332-7644-9294-32DAA16DD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76279"/>
            <a:ext cx="11645485" cy="1661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F9E3ADA-C0FC-E142-8777-BAB5851A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486" y="3645132"/>
            <a:ext cx="3426691" cy="10668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968D1E4-2CB8-4E47-A745-BD82707C4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4853023"/>
            <a:ext cx="4366170" cy="136680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61BEE28-FADD-4243-B8FE-BDDE6CA35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820" y="3645133"/>
            <a:ext cx="1293090" cy="106679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F6514AE-2D79-9442-AEF2-EC4E071EC4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287" y="4853023"/>
            <a:ext cx="1332156" cy="12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6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14999" y="1554564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quelles fractions en millièmes correspondent les repères suivants 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656DB8-EB23-2B43-8C5A-F4F3B0A63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431" b="-63627"/>
          <a:stretch/>
        </p:blipFill>
        <p:spPr>
          <a:xfrm>
            <a:off x="49661" y="1087418"/>
            <a:ext cx="12070517" cy="6488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63BA20-A581-A54B-9350-40239ECB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39" y="2931797"/>
            <a:ext cx="10008417" cy="21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1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14999" y="1121517"/>
            <a:ext cx="11562001" cy="1081877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/>
              <a:t>Complète les bornes sur l’outil-loupe. Quelle fraction décimale en millièmes peux-tu écrire sur le repère indiqué par le « F » </a:t>
            </a:r>
            <a:r>
              <a:rPr lang="fr-FR" sz="4000" dirty="0"/>
              <a:t> </a:t>
            </a:r>
            <a:endParaRPr lang="fr-F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084389B-3BCE-7847-B9EC-0FFA5DF3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01" y="2321649"/>
            <a:ext cx="6292035" cy="43345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1A5FBD-E645-4846-A058-700F1E53E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557" y="5030233"/>
            <a:ext cx="736600" cy="508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5CC58D-55ED-F242-9E88-38FAD74A8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5049436"/>
            <a:ext cx="7366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18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2" name="Rectangle : avec coins arrondis en haut 11">
            <a:extLst>
              <a:ext uri="{FF2B5EF4-FFF2-40B4-BE49-F238E27FC236}">
                <a16:creationId xmlns:a16="http://schemas.microsoft.com/office/drawing/2014/main" id="{78DB1434-3408-CB49-9843-17C901937E03}"/>
              </a:ext>
            </a:extLst>
          </p:cNvPr>
          <p:cNvSpPr/>
          <p:nvPr/>
        </p:nvSpPr>
        <p:spPr>
          <a:xfrm>
            <a:off x="314999" y="1121517"/>
            <a:ext cx="11562001" cy="6488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/>
              <a:t>Compare ces fractions.</a:t>
            </a:r>
            <a:endParaRPr lang="fr-FR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D0AFAC-AFC0-C347-A1D0-B190B3EBF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97" y="1925752"/>
            <a:ext cx="5065723" cy="1643546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D2F6C53F-4601-3D42-AABA-5CC541130E7B}"/>
              </a:ext>
            </a:extLst>
          </p:cNvPr>
          <p:cNvSpPr/>
          <p:nvPr/>
        </p:nvSpPr>
        <p:spPr>
          <a:xfrm>
            <a:off x="308490" y="3674517"/>
            <a:ext cx="11562001" cy="6488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/>
              <a:t>Encadre les fractions suivantes entre deux nombres entiers qui se suivent.</a:t>
            </a:r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386341-3104-5D4B-84F5-A8A3855C7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16" y="4469715"/>
            <a:ext cx="6134967" cy="20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87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3200" dirty="0"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68003" y="3157875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Proportionnalité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0" cy="4380514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1594" y="4264948"/>
            <a:ext cx="57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Les figures planes : </a:t>
            </a:r>
            <a:r>
              <a:rPr lang="fr-FR" sz="2400" dirty="0">
                <a:solidFill>
                  <a:srgbClr val="C3A7BA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révisions(30’)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205C0A-B1EE-2C49-9218-8D834336F3C9}"/>
              </a:ext>
            </a:extLst>
          </p:cNvPr>
          <p:cNvSpPr txBox="1"/>
          <p:nvPr/>
        </p:nvSpPr>
        <p:spPr>
          <a:xfrm>
            <a:off x="161629" y="426494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  <a:highlight>
                <a:srgbClr val="FFFF00"/>
              </a:highlight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5838D37-7F01-794B-B2E3-BE04D7EFC945}"/>
              </a:ext>
            </a:extLst>
          </p:cNvPr>
          <p:cNvSpPr txBox="1"/>
          <p:nvPr/>
        </p:nvSpPr>
        <p:spPr>
          <a:xfrm>
            <a:off x="5978677" y="3096528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à l’évaluation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C3A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86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17E1A-AEC7-FC4B-A697-C903B583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76CF00F-916D-E342-8EF4-04261886E1D0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FCE6B6E-8695-4243-BABA-C39D64A928D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88FAAD2-17B1-D74C-9A34-A885DD2F5BE6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917FEEC-E15B-374D-9D65-6417040942BF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DBDB986A-080A-CD46-A1A7-B78D1537DCB8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8D671BC-29D5-5F4B-B3DB-AB73FC087B00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figures planes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3DA66BB0-B371-DE42-BE9B-319D9ECB4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87" y="1295346"/>
            <a:ext cx="4380095" cy="49447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5671EB-8541-C147-A8D8-8FAF98ECF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039" y="1295345"/>
            <a:ext cx="5144679" cy="49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0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79A61DC-FBEA-E34C-9E46-5F56E9B7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422" y="1192447"/>
            <a:ext cx="7591425" cy="54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45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314999" y="129534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Écris pour chaque figure la fraction qui est représentée. (Ardoise)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48AB24F-5962-A04D-B80A-5311DCD8D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90" y="2243992"/>
            <a:ext cx="6381909" cy="43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1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314999" y="129534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Colorie les surfaces pour représenter les fractions. (au tableau)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7542C3-4AB8-C94F-8CB4-6929E9A82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16" y="3714593"/>
            <a:ext cx="9854350" cy="1606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 : avec coins arrondis en haut 13">
                <a:extLst>
                  <a:ext uri="{FF2B5EF4-FFF2-40B4-BE49-F238E27FC236}">
                    <a16:creationId xmlns:a16="http://schemas.microsoft.com/office/drawing/2014/main" id="{42FC56DF-B460-A346-AC30-AFCFEC17EA77}"/>
                  </a:ext>
                </a:extLst>
              </p:cNvPr>
              <p:cNvSpPr/>
              <p:nvPr/>
            </p:nvSpPr>
            <p:spPr>
              <a:xfrm>
                <a:off x="1453316" y="2679386"/>
                <a:ext cx="9854350" cy="788436"/>
              </a:xfrm>
              <a:prstGeom prst="round2SameRect">
                <a:avLst/>
              </a:prstGeom>
              <a:solidFill>
                <a:srgbClr val="37499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</a:rPr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num>
                      <m:den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     </a:t>
                </a:r>
              </a:p>
            </p:txBody>
          </p:sp>
        </mc:Choice>
        <mc:Fallback>
          <p:sp>
            <p:nvSpPr>
              <p:cNvPr id="14" name="Rectangle : avec coins arrondis en haut 13">
                <a:extLst>
                  <a:ext uri="{FF2B5EF4-FFF2-40B4-BE49-F238E27FC236}">
                    <a16:creationId xmlns:a16="http://schemas.microsoft.com/office/drawing/2014/main" id="{42FC56DF-B460-A346-AC30-AFCFEC17E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316" y="2679386"/>
                <a:ext cx="9854350" cy="788436"/>
              </a:xfrm>
              <a:prstGeom prst="round2Same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1659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0BBAA00B-6946-194C-ACB6-A59913365E94}"/>
              </a:ext>
            </a:extLst>
          </p:cNvPr>
          <p:cNvSpPr/>
          <p:nvPr/>
        </p:nvSpPr>
        <p:spPr>
          <a:xfrm>
            <a:off x="314999" y="129534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Complète les égalités.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676B23-FD4D-0E44-BC6F-ECE7DDCB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4" y="2078309"/>
            <a:ext cx="5536011" cy="1703388"/>
          </a:xfrm>
          <a:prstGeom prst="rect">
            <a:avLst/>
          </a:prstGeom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D371D7A-7263-9F4D-A3D5-23925676545F}"/>
              </a:ext>
            </a:extLst>
          </p:cNvPr>
          <p:cNvSpPr/>
          <p:nvPr/>
        </p:nvSpPr>
        <p:spPr>
          <a:xfrm>
            <a:off x="302939" y="3915829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Vrai ou faux? Expliquez pourquoi. (Ardoise)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164D3F2-AD9F-E14E-B1F2-759BAD8FB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911" y="4770504"/>
            <a:ext cx="6701266" cy="166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18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AE1A7773-EBAF-2544-B37F-3919BC46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7" y="1093310"/>
            <a:ext cx="11453666" cy="845289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23E0AEE-6619-DA46-A570-2BAFC2681D10}"/>
              </a:ext>
            </a:extLst>
          </p:cNvPr>
          <p:cNvSpPr/>
          <p:nvPr/>
        </p:nvSpPr>
        <p:spPr>
          <a:xfrm>
            <a:off x="354929" y="203637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Décompose ou recompose chaque fraction. (Ardoise)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1109AA-B5CF-5F4B-80DB-D410860F5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253" y="2837526"/>
            <a:ext cx="1452609" cy="154532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3507BBA-79CE-B64C-8B93-B96CA3B15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92" y="4480470"/>
            <a:ext cx="1471670" cy="166531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C3A7D90-E133-E840-B0EE-813022EE3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245" y="2837526"/>
            <a:ext cx="2108926" cy="15157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3227162-5809-714D-B26C-5DA46BE6A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1245" y="4453106"/>
            <a:ext cx="2108926" cy="165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29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23E0AEE-6619-DA46-A570-2BAFC2681D10}"/>
              </a:ext>
            </a:extLst>
          </p:cNvPr>
          <p:cNvSpPr/>
          <p:nvPr/>
        </p:nvSpPr>
        <p:spPr>
          <a:xfrm>
            <a:off x="314999" y="1263460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Indique les fractions décimales qui correspondent aux repères.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6B41AFE-149D-824A-B655-3AA4F2F28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3" y="2050132"/>
            <a:ext cx="11867920" cy="108094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DF63E5-A368-8240-80A1-393A3B14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30" y="4601003"/>
            <a:ext cx="5799909" cy="2051496"/>
          </a:xfrm>
          <a:prstGeom prst="rect">
            <a:avLst/>
          </a:prstGeom>
        </p:spPr>
      </p:pic>
      <p:sp>
        <p:nvSpPr>
          <p:cNvPr id="25" name="Rectangle : avec coins arrondis en haut 24">
            <a:extLst>
              <a:ext uri="{FF2B5EF4-FFF2-40B4-BE49-F238E27FC236}">
                <a16:creationId xmlns:a16="http://schemas.microsoft.com/office/drawing/2014/main" id="{3B0B922C-2F53-F74E-BE9E-B39F6C3E7A4A}"/>
              </a:ext>
            </a:extLst>
          </p:cNvPr>
          <p:cNvSpPr/>
          <p:nvPr/>
        </p:nvSpPr>
        <p:spPr>
          <a:xfrm>
            <a:off x="308490" y="3812727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Compare les fractions.</a:t>
            </a:r>
          </a:p>
        </p:txBody>
      </p:sp>
    </p:spTree>
    <p:extLst>
      <p:ext uri="{BB962C8B-B14F-4D97-AF65-F5344CB8AC3E}">
        <p14:creationId xmlns:p14="http://schemas.microsoft.com/office/powerpoint/2010/main" val="2063188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à l’évaluation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23E0AEE-6619-DA46-A570-2BAFC2681D10}"/>
              </a:ext>
            </a:extLst>
          </p:cNvPr>
          <p:cNvSpPr/>
          <p:nvPr/>
        </p:nvSpPr>
        <p:spPr>
          <a:xfrm>
            <a:off x="281206" y="2035565"/>
            <a:ext cx="11562001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Encadre les fractions suivantes entre deux nombres entiers qui se suivent.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148600-1F77-B544-8D6C-3A65656EA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93" y="2896017"/>
            <a:ext cx="6310900" cy="204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154984" y="1568610"/>
            <a:ext cx="11529016" cy="4366234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2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48109" y="1722619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888601" y="172261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1"/>
              <a:ext cx="1494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44D341F5-FE5E-DC40-AFE2-6D1C2312B1FB}"/>
              </a:ext>
            </a:extLst>
          </p:cNvPr>
          <p:cNvSpPr txBox="1"/>
          <p:nvPr/>
        </p:nvSpPr>
        <p:spPr>
          <a:xfrm>
            <a:off x="154983" y="2830032"/>
            <a:ext cx="575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latin typeface="Century Gothic" panose="020B0502020202020204" pitchFamily="34" charset="0"/>
              </a:rPr>
              <a:t>Entraînement mission 3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5F5FEC1-5BE8-414A-9693-E32947202194}"/>
              </a:ext>
            </a:extLst>
          </p:cNvPr>
          <p:cNvCxnSpPr>
            <a:cxnSpLocks/>
            <a:stCxn id="21" idx="0"/>
          </p:cNvCxnSpPr>
          <p:nvPr/>
        </p:nvCxnSpPr>
        <p:spPr>
          <a:xfrm>
            <a:off x="5919492" y="1568610"/>
            <a:ext cx="18472" cy="2534467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45890A41-1844-ED48-B7D3-65B45EDB3684}"/>
              </a:ext>
            </a:extLst>
          </p:cNvPr>
          <p:cNvSpPr txBox="1"/>
          <p:nvPr/>
        </p:nvSpPr>
        <p:spPr>
          <a:xfrm>
            <a:off x="5937964" y="2844320"/>
            <a:ext cx="5759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4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</a:t>
            </a:r>
            <a:r>
              <a:rPr lang="fr-FR" sz="2400" dirty="0"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CD570B6-EAD9-2042-B7DB-6A23CD35CCF1}"/>
              </a:ext>
            </a:extLst>
          </p:cNvPr>
          <p:cNvCxnSpPr>
            <a:cxnSpLocks/>
          </p:cNvCxnSpPr>
          <p:nvPr/>
        </p:nvCxnSpPr>
        <p:spPr>
          <a:xfrm flipH="1">
            <a:off x="154984" y="4114802"/>
            <a:ext cx="11542031" cy="0"/>
          </a:xfrm>
          <a:prstGeom prst="line">
            <a:avLst/>
          </a:prstGeom>
          <a:ln w="50800">
            <a:solidFill>
              <a:srgbClr val="C3A7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6DF2FD20-1607-C244-944E-C381E43D6F49}"/>
              </a:ext>
            </a:extLst>
          </p:cNvPr>
          <p:cNvSpPr txBox="1"/>
          <p:nvPr/>
        </p:nvSpPr>
        <p:spPr>
          <a:xfrm>
            <a:off x="331388" y="4631417"/>
            <a:ext cx="11213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Fractions décimales : </a:t>
            </a:r>
            <a:r>
              <a:rPr lang="fr-FR" sz="2400" dirty="0">
                <a:solidFill>
                  <a:srgbClr val="374997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Synthèse et retour sur la situation de référence </a:t>
            </a:r>
            <a:r>
              <a:rPr lang="fr-FR" sz="2400" dirty="0">
                <a:highlight>
                  <a:srgbClr val="FFFF00"/>
                </a:highlight>
                <a:latin typeface="Century Gothic" panose="020B0502020202020204" pitchFamily="34" charset="0"/>
              </a:rPr>
              <a:t>(30’)</a:t>
            </a:r>
            <a:endParaRPr lang="fr-FR" sz="2400" dirty="0">
              <a:solidFill>
                <a:srgbClr val="374997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5339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</p:spTree>
    <p:extLst>
      <p:ext uri="{BB962C8B-B14F-4D97-AF65-F5344CB8AC3E}">
        <p14:creationId xmlns:p14="http://schemas.microsoft.com/office/powerpoint/2010/main" val="103442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1 000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261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1 000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03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98120" y="299815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synthèse</a:t>
              </a:r>
              <a:endParaRPr lang="fr-FR" sz="28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F816FC2C-795B-8443-9900-7E5FF6D84C7E}"/>
              </a:ext>
            </a:extLst>
          </p:cNvPr>
          <p:cNvSpPr/>
          <p:nvPr/>
        </p:nvSpPr>
        <p:spPr>
          <a:xfrm>
            <a:off x="178590" y="1309752"/>
            <a:ext cx="6065048" cy="638072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qu’une fraction décimale ?</a:t>
            </a: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5786B119-C492-5844-9915-06F7CA3BF4AB}"/>
              </a:ext>
            </a:extLst>
          </p:cNvPr>
          <p:cNvSpPr/>
          <p:nvPr/>
        </p:nvSpPr>
        <p:spPr>
          <a:xfrm>
            <a:off x="198120" y="2798304"/>
            <a:ext cx="8431530" cy="638072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Comment peut-on représenter une fraction décimale ?</a:t>
            </a:r>
          </a:p>
        </p:txBody>
      </p:sp>
      <p:sp>
        <p:nvSpPr>
          <p:cNvPr id="17" name="Rectangle : avec coins arrondis en haut 16">
            <a:extLst>
              <a:ext uri="{FF2B5EF4-FFF2-40B4-BE49-F238E27FC236}">
                <a16:creationId xmlns:a16="http://schemas.microsoft.com/office/drawing/2014/main" id="{5570AD73-D0E6-524A-B4C6-6D7AA6C8DF37}"/>
              </a:ext>
            </a:extLst>
          </p:cNvPr>
          <p:cNvSpPr/>
          <p:nvPr/>
        </p:nvSpPr>
        <p:spPr>
          <a:xfrm>
            <a:off x="4300538" y="3375771"/>
            <a:ext cx="7297636" cy="658665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Carré de 10x10, droite graduée,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outil loupe</a:t>
            </a:r>
          </a:p>
        </p:txBody>
      </p:sp>
      <p:sp>
        <p:nvSpPr>
          <p:cNvPr id="10" name="Rectangle : avec coins arrondis en haut 9">
            <a:extLst>
              <a:ext uri="{FF2B5EF4-FFF2-40B4-BE49-F238E27FC236}">
                <a16:creationId xmlns:a16="http://schemas.microsoft.com/office/drawing/2014/main" id="{3E526E8E-4070-5C42-9FB3-2B0177C77394}"/>
              </a:ext>
            </a:extLst>
          </p:cNvPr>
          <p:cNvSpPr/>
          <p:nvPr/>
        </p:nvSpPr>
        <p:spPr>
          <a:xfrm>
            <a:off x="2457450" y="1868211"/>
            <a:ext cx="9140723" cy="741734"/>
          </a:xfrm>
          <a:prstGeom prst="round2Same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C’est une fraction dont le dénominateur est 10, 100, </a:t>
            </a:r>
            <a:r>
              <a:rPr lang="fr-FR" sz="24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1 000</a:t>
            </a:r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56659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1196</Words>
  <Application>Microsoft Macintosh PowerPoint</Application>
  <PresentationFormat>Grand écran</PresentationFormat>
  <Paragraphs>236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129</cp:revision>
  <dcterms:created xsi:type="dcterms:W3CDTF">2021-08-14T07:02:46Z</dcterms:created>
  <dcterms:modified xsi:type="dcterms:W3CDTF">2021-12-29T10:57:15Z</dcterms:modified>
</cp:coreProperties>
</file>