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8" r:id="rId2"/>
    <p:sldId id="856" r:id="rId3"/>
    <p:sldId id="899" r:id="rId4"/>
    <p:sldId id="296" r:id="rId5"/>
    <p:sldId id="894" r:id="rId6"/>
    <p:sldId id="895" r:id="rId7"/>
    <p:sldId id="896" r:id="rId8"/>
    <p:sldId id="897" r:id="rId9"/>
    <p:sldId id="900" r:id="rId10"/>
    <p:sldId id="898" r:id="rId11"/>
    <p:sldId id="772" r:id="rId12"/>
    <p:sldId id="727" r:id="rId13"/>
    <p:sldId id="901" r:id="rId14"/>
    <p:sldId id="659" r:id="rId15"/>
    <p:sldId id="893" r:id="rId16"/>
    <p:sldId id="906" r:id="rId17"/>
    <p:sldId id="905" r:id="rId18"/>
    <p:sldId id="902" r:id="rId19"/>
    <p:sldId id="908" r:id="rId20"/>
    <p:sldId id="903" r:id="rId21"/>
    <p:sldId id="904" r:id="rId22"/>
    <p:sldId id="907" r:id="rId23"/>
    <p:sldId id="892" r:id="rId24"/>
    <p:sldId id="315" r:id="rId25"/>
    <p:sldId id="883" r:id="rId26"/>
    <p:sldId id="665" r:id="rId27"/>
    <p:sldId id="696" r:id="rId28"/>
    <p:sldId id="909" r:id="rId29"/>
    <p:sldId id="910" r:id="rId30"/>
    <p:sldId id="887" r:id="rId31"/>
    <p:sldId id="886" r:id="rId32"/>
    <p:sldId id="885" r:id="rId33"/>
    <p:sldId id="911" r:id="rId34"/>
    <p:sldId id="912" r:id="rId35"/>
    <p:sldId id="705" r:id="rId36"/>
    <p:sldId id="789" r:id="rId37"/>
    <p:sldId id="759" r:id="rId38"/>
    <p:sldId id="914" r:id="rId39"/>
    <p:sldId id="915" r:id="rId40"/>
    <p:sldId id="916" r:id="rId41"/>
    <p:sldId id="917" r:id="rId42"/>
    <p:sldId id="920" r:id="rId43"/>
    <p:sldId id="919" r:id="rId44"/>
    <p:sldId id="918" r:id="rId45"/>
    <p:sldId id="760" r:id="rId46"/>
    <p:sldId id="798" r:id="rId47"/>
    <p:sldId id="707" r:id="rId48"/>
    <p:sldId id="861" r:id="rId49"/>
    <p:sldId id="922" r:id="rId50"/>
    <p:sldId id="921" r:id="rId51"/>
    <p:sldId id="923" r:id="rId52"/>
    <p:sldId id="710" r:id="rId53"/>
    <p:sldId id="862" r:id="rId5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7BA"/>
    <a:srgbClr val="374997"/>
    <a:srgbClr val="FF41A5"/>
    <a:srgbClr val="FF40FF"/>
    <a:srgbClr val="FFF5CE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1"/>
    <p:restoredTop sz="94740"/>
  </p:normalViewPr>
  <p:slideViewPr>
    <p:cSldViewPr snapToGrid="0" snapToObjects="1">
      <p:cViewPr>
        <p:scale>
          <a:sx n="72" d="100"/>
          <a:sy n="72" d="100"/>
        </p:scale>
        <p:origin x="312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02/11/2021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02/11/2021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1C5-D0D0-644F-B63D-C86EEEBBC979}" type="datetime1">
              <a:rPr lang="fr-FR" smtClean="0"/>
              <a:t>02/11/2021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B92A-913C-AF44-99AA-793786AB5DBE}" type="datetime1">
              <a:rPr lang="fr-FR" smtClean="0"/>
              <a:t>02/11/2021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75D9-9D92-E849-AC60-F00413D37D85}" type="datetime1">
              <a:rPr lang="fr-FR" smtClean="0"/>
              <a:t>02/11/2021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151C-4E69-2945-AF60-B2F64957FE55}" type="datetime1">
              <a:rPr lang="fr-FR" smtClean="0"/>
              <a:t>02/11/2021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C928-05EE-1A41-A5D6-AF44E1789114}" type="datetime1">
              <a:rPr lang="fr-FR" smtClean="0"/>
              <a:t>02/11/2021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6C93-8356-9D46-AAB4-BF4B5D6F203C}" type="datetime1">
              <a:rPr lang="fr-FR" smtClean="0"/>
              <a:t>02/11/2021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A21-D7E7-2741-A8F8-0D749CE08B30}" type="datetime1">
              <a:rPr lang="fr-FR" smtClean="0"/>
              <a:t>02/11/2021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023A-8697-F748-95EC-DC3F43E3FA1A}" type="datetime1">
              <a:rPr lang="fr-FR" smtClean="0"/>
              <a:t>02/11/2021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345-61AB-6C47-9EFE-A5DC26B6B7AD}" type="datetime1">
              <a:rPr lang="fr-FR" smtClean="0"/>
              <a:t>02/11/2021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99FF-CE38-DF49-836F-4B2CE8EF2D23}" type="datetime1">
              <a:rPr lang="fr-FR" smtClean="0"/>
              <a:t>02/11/2021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BC06-3A8B-0B44-B6F9-99806E2740B1}" type="datetime1">
              <a:rPr lang="fr-FR" smtClean="0"/>
              <a:t>02/11/2021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F5DD4-7E73-F74C-BC98-1FC0559F381C}" type="datetime1">
              <a:rPr lang="fr-FR" smtClean="0"/>
              <a:t>02/11/2021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70795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7CDFF29-F744-5540-9C0C-7BB44ABF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61" y="136525"/>
            <a:ext cx="9049595" cy="66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2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95301" y="5803352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Géométrie : Fiche de révisions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182A27DA-B0A8-A14B-992F-DBB57C229CE0}"/>
              </a:ext>
            </a:extLst>
          </p:cNvPr>
          <p:cNvSpPr txBox="1"/>
          <p:nvPr/>
        </p:nvSpPr>
        <p:spPr>
          <a:xfrm>
            <a:off x="693205" y="3269669"/>
            <a:ext cx="1080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C00000"/>
                </a:solidFill>
                <a:latin typeface="Century Gothic" panose="020B0502020202020204" pitchFamily="34" charset="0"/>
              </a:rPr>
              <a:t>En attente de la publication de la fiche</a:t>
            </a:r>
          </a:p>
        </p:txBody>
      </p:sp>
    </p:spTree>
    <p:extLst>
      <p:ext uri="{BB962C8B-B14F-4D97-AF65-F5344CB8AC3E}">
        <p14:creationId xmlns:p14="http://schemas.microsoft.com/office/powerpoint/2010/main" val="349471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4954441" y="1613118"/>
            <a:ext cx="70372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CALCUL</a:t>
            </a:r>
          </a:p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MENTAL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10C31E-417E-444A-B3EE-211BE3CA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9649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2192000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Tables de multiplication : entraînement </a:t>
            </a:r>
            <a:r>
              <a:rPr lang="fr-FR" sz="3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p. 198</a:t>
            </a:r>
          </a:p>
          <a:p>
            <a:pPr algn="ctr"/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b="1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041DC96-27C4-D244-BF06-5D43645B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37" y="2617949"/>
            <a:ext cx="9740057" cy="30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5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5488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5941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Relations et propriétés géométriques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à la multiplication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2" y="1603623"/>
            <a:ext cx="5766593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fractions simples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Évaluation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Relations et propriétés géométriques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 Mission 4</a:t>
            </a:r>
          </a:p>
        </p:txBody>
      </p:sp>
    </p:spTree>
    <p:extLst>
      <p:ext uri="{BB962C8B-B14F-4D97-AF65-F5344CB8AC3E}">
        <p14:creationId xmlns:p14="http://schemas.microsoft.com/office/powerpoint/2010/main" val="26326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5941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Relations et propriétés géométriques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2" y="1603623"/>
            <a:ext cx="5766593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fractions simples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Évaluation</a:t>
            </a:r>
          </a:p>
        </p:txBody>
      </p:sp>
    </p:spTree>
    <p:extLst>
      <p:ext uri="{BB962C8B-B14F-4D97-AF65-F5344CB8AC3E}">
        <p14:creationId xmlns:p14="http://schemas.microsoft.com/office/powerpoint/2010/main" val="39005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313864" y="102311"/>
            <a:ext cx="1929892" cy="7878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325850" y="201891"/>
            <a:ext cx="192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CM2</a:t>
            </a:r>
            <a:endParaRPr lang="fr-FR" sz="2400" b="1" dirty="0">
              <a:solidFill>
                <a:srgbClr val="0070C0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2557620" y="102311"/>
            <a:ext cx="9169094" cy="7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: </a:t>
            </a:r>
            <a:r>
              <a:rPr lang="fr-FR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Évaluation</a:t>
            </a:r>
            <a:endParaRPr lang="fr-FR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5F4AD9-01DE-3045-B503-1D175271A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72" y="954810"/>
            <a:ext cx="4165268" cy="57479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9B733A9-F6B0-7746-98AC-C52768BB2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529" y="954810"/>
            <a:ext cx="4058699" cy="57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0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9052966" y="2474259"/>
            <a:ext cx="2945712" cy="261564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quel matériel disposez-vous ? </a:t>
            </a:r>
          </a:p>
          <a:p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6C4387-0C57-3F49-A3FD-DC0388558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1" y="1095333"/>
            <a:ext cx="8565393" cy="562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8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EE6C4387-0C57-3F49-A3FD-DC0388558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7" y="1095333"/>
            <a:ext cx="8565393" cy="5626142"/>
          </a:xfrm>
          <a:prstGeom prst="rect">
            <a:avLst/>
          </a:prstGeom>
        </p:spPr>
      </p:pic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6F5DD07F-A0E5-824E-B75E-C81CE48B7D9B}"/>
              </a:ext>
            </a:extLst>
          </p:cNvPr>
          <p:cNvSpPr/>
          <p:nvPr/>
        </p:nvSpPr>
        <p:spPr>
          <a:xfrm>
            <a:off x="8883716" y="1573552"/>
            <a:ext cx="3128994" cy="4618355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Lors de cette mission, vous allez apprendre à reconnaître et à tracer des droites perpendiculaires et à les représenter à main levée.</a:t>
            </a:r>
          </a:p>
        </p:txBody>
      </p:sp>
    </p:spTree>
    <p:extLst>
      <p:ext uri="{BB962C8B-B14F-4D97-AF65-F5344CB8AC3E}">
        <p14:creationId xmlns:p14="http://schemas.microsoft.com/office/powerpoint/2010/main" val="334773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5941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fractions simples :</a:t>
            </a:r>
          </a:p>
          <a:p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Évaluation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Géométrie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Fiche de révisions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2" y="1603623"/>
            <a:ext cx="5766593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Relations et propriétés géométriques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4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Calculer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 des 29 questions</a:t>
            </a:r>
          </a:p>
        </p:txBody>
      </p:sp>
    </p:spTree>
    <p:extLst>
      <p:ext uri="{BB962C8B-B14F-4D97-AF65-F5344CB8AC3E}">
        <p14:creationId xmlns:p14="http://schemas.microsoft.com/office/powerpoint/2010/main" val="26504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898375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9A60B3EC-B2D0-A94E-869F-568FEF37A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04" y="1064367"/>
            <a:ext cx="9065773" cy="55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5941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à la multiplication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4 et 8 p.211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2" y="1603623"/>
            <a:ext cx="5766593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Relations et propriétés géométriques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 Mission 4</a:t>
            </a:r>
          </a:p>
        </p:txBody>
      </p:sp>
    </p:spTree>
    <p:extLst>
      <p:ext uri="{BB962C8B-B14F-4D97-AF65-F5344CB8AC3E}">
        <p14:creationId xmlns:p14="http://schemas.microsoft.com/office/powerpoint/2010/main" val="3669037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4 entraînement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C4B2F751-824B-654E-A315-42CAE9CC4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59" y="1121517"/>
            <a:ext cx="8286682" cy="558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7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4954441" y="1613118"/>
            <a:ext cx="70372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CALCUL</a:t>
            </a:r>
          </a:p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MENTAL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10C31E-417E-444A-B3EE-211BE3CA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587526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57423" y="854586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212783" y="1606422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Tables de multiplication : </a:t>
            </a:r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3 p.197 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7 p.198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531051" y="823055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7E02168-F1B4-2843-9EF1-87808B84309F}"/>
              </a:ext>
            </a:extLst>
          </p:cNvPr>
          <p:cNvSpPr/>
          <p:nvPr/>
        </p:nvSpPr>
        <p:spPr>
          <a:xfrm>
            <a:off x="6386411" y="1596199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Soustraire deux nombres décimaux : </a:t>
            </a:r>
            <a:endParaRPr lang="fr-FR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10 et 11 p.195</a:t>
            </a:r>
          </a:p>
        </p:txBody>
      </p:sp>
    </p:spTree>
    <p:extLst>
      <p:ext uri="{BB962C8B-B14F-4D97-AF65-F5344CB8AC3E}">
        <p14:creationId xmlns:p14="http://schemas.microsoft.com/office/powerpoint/2010/main" val="3719519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350670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57423" y="854586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212783" y="1606422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Relations et propriétés géométriques : </a:t>
            </a:r>
            <a:endParaRPr lang="fr-FR" sz="3200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Entraînement Mission 2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Calculer : </a:t>
            </a:r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29 questions pour relever le défi n°2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531051" y="823055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7E02168-F1B4-2843-9EF1-87808B84309F}"/>
              </a:ext>
            </a:extLst>
          </p:cNvPr>
          <p:cNvSpPr/>
          <p:nvPr/>
        </p:nvSpPr>
        <p:spPr>
          <a:xfrm>
            <a:off x="6386411" y="1596199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Relations et propriétés géométriques : </a:t>
            </a:r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Mission 5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La proportionnalité : 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Révisions</a:t>
            </a:r>
          </a:p>
        </p:txBody>
      </p:sp>
    </p:spTree>
    <p:extLst>
      <p:ext uri="{BB962C8B-B14F-4D97-AF65-F5344CB8AC3E}">
        <p14:creationId xmlns:p14="http://schemas.microsoft.com/office/powerpoint/2010/main" val="75161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57423" y="854586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212783" y="1606422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Relations et propriétés géométriques : </a:t>
            </a:r>
            <a:endParaRPr lang="fr-FR" sz="3200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Entraînement Mission 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531051" y="823055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7E02168-F1B4-2843-9EF1-87808B84309F}"/>
              </a:ext>
            </a:extLst>
          </p:cNvPr>
          <p:cNvSpPr/>
          <p:nvPr/>
        </p:nvSpPr>
        <p:spPr>
          <a:xfrm>
            <a:off x="6386411" y="1596199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Relations et propriétés géométriques : </a:t>
            </a:r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Mission 5</a:t>
            </a:r>
          </a:p>
        </p:txBody>
      </p:sp>
    </p:spTree>
    <p:extLst>
      <p:ext uri="{BB962C8B-B14F-4D97-AF65-F5344CB8AC3E}">
        <p14:creationId xmlns:p14="http://schemas.microsoft.com/office/powerpoint/2010/main" val="311259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 entraînement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742D5C41-DEFB-D84A-BF19-9E8C7AA54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899" y="1090141"/>
            <a:ext cx="8665183" cy="57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5941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fractions simples :</a:t>
            </a:r>
          </a:p>
          <a:p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Évaluation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2" y="1603623"/>
            <a:ext cx="5766593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Relations et propriétés géométriques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4</a:t>
            </a:r>
          </a:p>
        </p:txBody>
      </p:sp>
    </p:spTree>
    <p:extLst>
      <p:ext uri="{BB962C8B-B14F-4D97-AF65-F5344CB8AC3E}">
        <p14:creationId xmlns:p14="http://schemas.microsoft.com/office/powerpoint/2010/main" val="701932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5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9121818" y="1064367"/>
            <a:ext cx="2945712" cy="5657108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quel matériel disposez-vous ? </a:t>
            </a:r>
          </a:p>
          <a:p>
            <a:endParaRPr lang="fr-FR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Que voyez-vous sur les différentes étiquettes ?</a:t>
            </a:r>
          </a:p>
          <a:p>
            <a:endParaRPr lang="fr-FR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quels éléments géométriques est composée la figure?</a:t>
            </a:r>
          </a:p>
          <a:p>
            <a:endParaRPr lang="fr-FR" sz="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Que devez-vous faire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EEF4E0-6F5B-6B41-9F35-F782D7B3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70" y="1115554"/>
            <a:ext cx="8516687" cy="56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76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5</a:t>
              </a:r>
              <a:endParaRPr lang="fr-FR" sz="28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4118995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5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8573F4AC-931D-5443-9B0D-11D984E38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51" y="1207853"/>
            <a:ext cx="9991898" cy="514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87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57423" y="854586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212783" y="1606422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Calculer : </a:t>
            </a:r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29 questions pour relever le défi n°2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531051" y="823055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7E02168-F1B4-2843-9EF1-87808B84309F}"/>
              </a:ext>
            </a:extLst>
          </p:cNvPr>
          <p:cNvSpPr/>
          <p:nvPr/>
        </p:nvSpPr>
        <p:spPr>
          <a:xfrm>
            <a:off x="6386411" y="1596199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La proportionnalité : 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Révisions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19 p.171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28 p.172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34 p.172</a:t>
            </a:r>
          </a:p>
        </p:txBody>
      </p:sp>
    </p:spTree>
    <p:extLst>
      <p:ext uri="{BB962C8B-B14F-4D97-AF65-F5344CB8AC3E}">
        <p14:creationId xmlns:p14="http://schemas.microsoft.com/office/powerpoint/2010/main" val="1636801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F2FCF2-2552-5243-BD87-60695AC52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61" y="0"/>
            <a:ext cx="9426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89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4954441" y="1613118"/>
            <a:ext cx="70372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CALCUL</a:t>
            </a:r>
          </a:p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MENTAL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10C31E-417E-444A-B3EE-211BE3CA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73834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2" y="1568610"/>
            <a:ext cx="5760447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Tables de multiplication : </a:t>
            </a:r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8 et 9 p.197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3" y="1603623"/>
            <a:ext cx="5592808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Décomposer pour multiplier : Apprentissage</a:t>
            </a:r>
            <a:endParaRPr lang="fr-F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fr-FR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05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4363480" y="1423849"/>
            <a:ext cx="185178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32 x 4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D2966BE-E514-BF48-9118-50680EFB263A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Recherche individuelle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23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4363480" y="1423849"/>
            <a:ext cx="532549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rgbClr val="00B050"/>
                </a:solidFill>
              </a:rPr>
              <a:t>3</a:t>
            </a:r>
            <a:r>
              <a:rPr lang="fr-FR" sz="5400" dirty="0">
                <a:solidFill>
                  <a:srgbClr val="00B0F0"/>
                </a:solidFill>
              </a:rPr>
              <a:t>2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4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(</a:t>
            </a:r>
            <a:r>
              <a:rPr lang="fr-FR" sz="5400" dirty="0">
                <a:solidFill>
                  <a:srgbClr val="00B050"/>
                </a:solidFill>
              </a:rPr>
              <a:t>30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4) + (</a:t>
            </a:r>
            <a:r>
              <a:rPr lang="fr-FR" sz="5400" dirty="0">
                <a:solidFill>
                  <a:srgbClr val="00B0F0"/>
                </a:solidFill>
              </a:rPr>
              <a:t>2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4)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D2966BE-E514-BF48-9118-50680EFB263A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504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4363480" y="1423849"/>
            <a:ext cx="532549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rgbClr val="00B050"/>
                </a:solidFill>
              </a:rPr>
              <a:t>3</a:t>
            </a:r>
            <a:r>
              <a:rPr lang="fr-FR" sz="5400" dirty="0">
                <a:solidFill>
                  <a:srgbClr val="00B0F0"/>
                </a:solidFill>
              </a:rPr>
              <a:t>2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4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(</a:t>
            </a:r>
            <a:r>
              <a:rPr lang="fr-FR" sz="5400" dirty="0">
                <a:solidFill>
                  <a:srgbClr val="00B050"/>
                </a:solidFill>
              </a:rPr>
              <a:t>30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4) + (</a:t>
            </a:r>
            <a:r>
              <a:rPr lang="fr-FR" sz="5400" dirty="0">
                <a:solidFill>
                  <a:srgbClr val="00B0F0"/>
                </a:solidFill>
              </a:rPr>
              <a:t>2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4)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120 + 8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D2966BE-E514-BF48-9118-50680EFB263A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9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C4D2E8-2620-D344-9582-8D05F38A21C5}"/>
              </a:ext>
            </a:extLst>
          </p:cNvPr>
          <p:cNvSpPr/>
          <p:nvPr/>
        </p:nvSpPr>
        <p:spPr>
          <a:xfrm>
            <a:off x="313864" y="102311"/>
            <a:ext cx="1929892" cy="7878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640F19-410A-8E46-B507-B0DD27951509}"/>
              </a:ext>
            </a:extLst>
          </p:cNvPr>
          <p:cNvSpPr txBox="1"/>
          <p:nvPr/>
        </p:nvSpPr>
        <p:spPr>
          <a:xfrm>
            <a:off x="325850" y="201891"/>
            <a:ext cx="1929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CM1</a:t>
            </a:r>
            <a:endParaRPr lang="fr-FR" sz="2400" b="1" dirty="0">
              <a:solidFill>
                <a:srgbClr val="FF41A5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1394F06-8A54-C64B-8194-5018B402C480}"/>
              </a:ext>
            </a:extLst>
          </p:cNvPr>
          <p:cNvSpPr/>
          <p:nvPr/>
        </p:nvSpPr>
        <p:spPr>
          <a:xfrm>
            <a:off x="2557620" y="102311"/>
            <a:ext cx="9169094" cy="7878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: </a:t>
            </a:r>
            <a:r>
              <a:rPr lang="fr-FR" sz="28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Évaluation</a:t>
            </a:r>
            <a:endParaRPr lang="fr-FR" sz="2800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01ADDC-B00C-8448-AB99-1F1E8A08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36" y="954027"/>
            <a:ext cx="4165223" cy="57486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B841BB6-56B6-674A-B026-97920EFB7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837" y="954027"/>
            <a:ext cx="4113437" cy="57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66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4363480" y="1423849"/>
            <a:ext cx="53254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rgbClr val="00B050"/>
                </a:solidFill>
              </a:rPr>
              <a:t>3</a:t>
            </a:r>
            <a:r>
              <a:rPr lang="fr-FR" sz="5400" dirty="0">
                <a:solidFill>
                  <a:srgbClr val="00B0F0"/>
                </a:solidFill>
              </a:rPr>
              <a:t>2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4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(</a:t>
            </a:r>
            <a:r>
              <a:rPr lang="fr-FR" sz="5400" dirty="0">
                <a:solidFill>
                  <a:srgbClr val="00B050"/>
                </a:solidFill>
              </a:rPr>
              <a:t>30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4) + (</a:t>
            </a:r>
            <a:r>
              <a:rPr lang="fr-FR" sz="5400" dirty="0">
                <a:solidFill>
                  <a:srgbClr val="00B0F0"/>
                </a:solidFill>
              </a:rPr>
              <a:t>2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4)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120 + 8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128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D2966BE-E514-BF48-9118-50680EFB263A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26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4363480" y="1423849"/>
            <a:ext cx="516840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rgbClr val="00B050"/>
                </a:solidFill>
              </a:rPr>
              <a:t>2</a:t>
            </a:r>
            <a:r>
              <a:rPr lang="fr-FR" sz="5400" dirty="0">
                <a:solidFill>
                  <a:srgbClr val="00B0F0"/>
                </a:solidFill>
              </a:rPr>
              <a:t>3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8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(</a:t>
            </a:r>
            <a:r>
              <a:rPr lang="fr-FR" sz="5400" dirty="0">
                <a:solidFill>
                  <a:srgbClr val="00B050"/>
                </a:solidFill>
              </a:rPr>
              <a:t>20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8) + (</a:t>
            </a:r>
            <a:r>
              <a:rPr lang="fr-FR" sz="5400" dirty="0">
                <a:solidFill>
                  <a:srgbClr val="00B0F0"/>
                </a:solidFill>
              </a:rPr>
              <a:t>3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8)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D2966BE-E514-BF48-9118-50680EFB263A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0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4363480" y="1423849"/>
            <a:ext cx="185178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rgbClr val="00B050"/>
                </a:solidFill>
              </a:rPr>
              <a:t>2</a:t>
            </a:r>
            <a:r>
              <a:rPr lang="fr-FR" sz="5400" dirty="0">
                <a:solidFill>
                  <a:srgbClr val="00B0F0"/>
                </a:solidFill>
              </a:rPr>
              <a:t>3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8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D2966BE-E514-BF48-9118-50680EFB263A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Recherche individuelle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26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4363480" y="1423849"/>
            <a:ext cx="516840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rgbClr val="00B050"/>
                </a:solidFill>
              </a:rPr>
              <a:t>2</a:t>
            </a:r>
            <a:r>
              <a:rPr lang="fr-FR" sz="5400" dirty="0">
                <a:solidFill>
                  <a:srgbClr val="00B0F0"/>
                </a:solidFill>
              </a:rPr>
              <a:t>3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8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(</a:t>
            </a:r>
            <a:r>
              <a:rPr lang="fr-FR" sz="5400" dirty="0">
                <a:solidFill>
                  <a:srgbClr val="00B050"/>
                </a:solidFill>
              </a:rPr>
              <a:t>20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8) + (</a:t>
            </a:r>
            <a:r>
              <a:rPr lang="fr-FR" sz="5400" dirty="0">
                <a:solidFill>
                  <a:srgbClr val="00B0F0"/>
                </a:solidFill>
              </a:rPr>
              <a:t>3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8)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160 + 24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D2966BE-E514-BF48-9118-50680EFB263A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82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4363480" y="1423849"/>
            <a:ext cx="516840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rgbClr val="00B050"/>
                </a:solidFill>
              </a:rPr>
              <a:t>2</a:t>
            </a:r>
            <a:r>
              <a:rPr lang="fr-FR" sz="5400" dirty="0">
                <a:solidFill>
                  <a:srgbClr val="00B0F0"/>
                </a:solidFill>
              </a:rPr>
              <a:t>3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8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(</a:t>
            </a:r>
            <a:r>
              <a:rPr lang="fr-FR" sz="5400" dirty="0">
                <a:solidFill>
                  <a:srgbClr val="00B050"/>
                </a:solidFill>
              </a:rPr>
              <a:t>20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8) + (</a:t>
            </a:r>
            <a:r>
              <a:rPr lang="fr-FR" sz="5400" dirty="0">
                <a:solidFill>
                  <a:srgbClr val="00B0F0"/>
                </a:solidFill>
              </a:rPr>
              <a:t>3</a:t>
            </a:r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x 8)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160 + 24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184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D2966BE-E514-BF48-9118-50680EFB263A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453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944EF98-50A3-3348-8696-F36739F38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62" y="2155629"/>
            <a:ext cx="11772676" cy="2546742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E76B359-1C03-DC4B-9C15-DE145ED2CC0E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Je retiens !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50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334D27-2E38-ED4E-8A41-B4D2BB15A8D9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30617" b="17429"/>
          <a:stretch/>
        </p:blipFill>
        <p:spPr bwMode="auto">
          <a:xfrm>
            <a:off x="0" y="0"/>
            <a:ext cx="2743199" cy="28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B2B55-790C-1B44-96EA-4CFDA2B7B0FE}"/>
              </a:ext>
            </a:extLst>
          </p:cNvPr>
          <p:cNvSpPr/>
          <p:nvPr/>
        </p:nvSpPr>
        <p:spPr>
          <a:xfrm>
            <a:off x="4995456" y="2106762"/>
            <a:ext cx="185178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41 x 5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31 x 6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 x 3</a:t>
            </a:r>
          </a:p>
          <a:p>
            <a:r>
              <a:rPr lang="fr-FR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71 x 4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47922D9-6308-C344-A482-A33355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5E9BA48-B7C5-2440-9F0A-5B815F9CFB68}"/>
              </a:ext>
            </a:extLst>
          </p:cNvPr>
          <p:cNvSpPr/>
          <p:nvPr/>
        </p:nvSpPr>
        <p:spPr>
          <a:xfrm>
            <a:off x="6215269" y="162174"/>
            <a:ext cx="5569417" cy="11113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</a:t>
            </a:r>
            <a:endParaRPr lang="fr-FR" sz="4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48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4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321062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57423" y="854586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212783" y="1606422"/>
            <a:ext cx="5967356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Calculer : </a:t>
            </a:r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Correction des 29 questions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simples :</a:t>
            </a:r>
          </a:p>
          <a:p>
            <a:r>
              <a:rPr lang="fr-FR" sz="3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Rebrassage</a:t>
            </a:r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, régulations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531051" y="823055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7E02168-F1B4-2843-9EF1-87808B84309F}"/>
              </a:ext>
            </a:extLst>
          </p:cNvPr>
          <p:cNvSpPr/>
          <p:nvPr/>
        </p:nvSpPr>
        <p:spPr>
          <a:xfrm>
            <a:off x="6386411" y="1596199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Relations et propriétés géométriques : </a:t>
            </a:r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Entraînement mission 5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simples :</a:t>
            </a:r>
          </a:p>
          <a:p>
            <a:r>
              <a:rPr lang="fr-FR" sz="3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Rebrassage</a:t>
            </a:r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, régulations</a:t>
            </a:r>
          </a:p>
        </p:txBody>
      </p:sp>
    </p:spTree>
    <p:extLst>
      <p:ext uri="{BB962C8B-B14F-4D97-AF65-F5344CB8AC3E}">
        <p14:creationId xmlns:p14="http://schemas.microsoft.com/office/powerpoint/2010/main" val="2978089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5 entraînement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69BF78D6-32CC-2047-98DA-E5470CA6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555" y="1064366"/>
            <a:ext cx="8705574" cy="568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4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9121818" y="1064367"/>
            <a:ext cx="2945712" cy="5657108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quel matériel disposez-vous ? </a:t>
            </a:r>
          </a:p>
          <a:p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Quels éléments sont représentés sur l’image ?</a:t>
            </a:r>
          </a:p>
          <a:p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À quoi va servir la feuille de brouillon ?</a:t>
            </a:r>
          </a:p>
          <a:p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5C6754-6378-5245-8C82-1E0680CDF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1" y="1043985"/>
            <a:ext cx="8585473" cy="56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04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F2FCF2-2552-5243-BD87-60695AC52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61" y="0"/>
            <a:ext cx="9426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23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>
                <a:solidFill>
                  <a:srgbClr val="FF0000"/>
                </a:solidFill>
              </a:rPr>
              <a:t>Contenu à renseigner selon les résultats de l’évaluation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1" y="326320"/>
            <a:ext cx="2259837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71851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 </a:t>
              </a:r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3109905" y="299815"/>
            <a:ext cx="8526280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fractions simples : </a:t>
              </a:r>
              <a:r>
                <a:rPr lang="fr-FR" sz="2800" b="1" dirty="0" err="1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Rebrassage</a:t>
              </a:r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 / régulation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99258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077747-534F-2044-9229-52502CB88CFD}"/>
              </a:ext>
            </a:extLst>
          </p:cNvPr>
          <p:cNvSpPr txBox="1"/>
          <p:nvPr/>
        </p:nvSpPr>
        <p:spPr>
          <a:xfrm>
            <a:off x="4954441" y="1613118"/>
            <a:ext cx="70372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CALCUL</a:t>
            </a:r>
          </a:p>
          <a:p>
            <a:pPr algn="ctr"/>
            <a:r>
              <a:rPr lang="fr-FR" sz="11500" b="1" dirty="0">
                <a:solidFill>
                  <a:srgbClr val="C3A7BA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MENTAL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10C31E-417E-444A-B3EE-211BE3CA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814414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2" y="1568610"/>
            <a:ext cx="5760447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Tables de multiplication </a:t>
            </a:r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12 p.198 </a:t>
            </a:r>
            <a:endParaRPr lang="fr-FR" sz="4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3" y="1603623"/>
            <a:ext cx="5592808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 toi</a:t>
            </a:r>
          </a:p>
          <a:p>
            <a:r>
              <a:rPr lang="fr-FR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Ex. 2 et 3 p.202</a:t>
            </a:r>
          </a:p>
        </p:txBody>
      </p:sp>
    </p:spTree>
    <p:extLst>
      <p:ext uri="{BB962C8B-B14F-4D97-AF65-F5344CB8AC3E}">
        <p14:creationId xmlns:p14="http://schemas.microsoft.com/office/powerpoint/2010/main" val="353120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4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9063006" y="1573552"/>
            <a:ext cx="2945712" cy="4618355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Lors de cette mission, vous allez apprendre à construire des droites parallèles sans utiliser les mesures et en construisant votre propre équerre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85C6754-6378-5245-8C82-1E0680CDF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1" y="1043985"/>
            <a:ext cx="8585473" cy="567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4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6108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  <a:endParaRPr lang="fr-FR" sz="28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4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26028732-CBF5-0D46-8115-1A231F9C3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20" y="1064367"/>
            <a:ext cx="7585960" cy="52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5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5941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Géométrie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Fiche de révisions</a:t>
            </a:r>
            <a:endParaRPr lang="fr-FR" sz="32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D1CE525-F78A-C642-81C1-78E1E03FBC77}"/>
              </a:ext>
            </a:extLst>
          </p:cNvPr>
          <p:cNvSpPr/>
          <p:nvPr/>
        </p:nvSpPr>
        <p:spPr>
          <a:xfrm>
            <a:off x="6270422" y="1603623"/>
            <a:ext cx="5766593" cy="4366235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Calculer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 des 29 questions</a:t>
            </a:r>
          </a:p>
        </p:txBody>
      </p:sp>
    </p:spTree>
    <p:extLst>
      <p:ext uri="{BB962C8B-B14F-4D97-AF65-F5344CB8AC3E}">
        <p14:creationId xmlns:p14="http://schemas.microsoft.com/office/powerpoint/2010/main" val="5916030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1108</Words>
  <Application>Microsoft Macintosh PowerPoint</Application>
  <PresentationFormat>Grand écran</PresentationFormat>
  <Paragraphs>270</Paragraphs>
  <Slides>53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102</cp:revision>
  <dcterms:created xsi:type="dcterms:W3CDTF">2021-08-14T07:02:46Z</dcterms:created>
  <dcterms:modified xsi:type="dcterms:W3CDTF">2021-11-02T15:49:39Z</dcterms:modified>
</cp:coreProperties>
</file>