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63" r:id="rId2"/>
    <p:sldId id="258" r:id="rId3"/>
    <p:sldId id="260" r:id="rId4"/>
    <p:sldId id="296" r:id="rId5"/>
    <p:sldId id="800" r:id="rId6"/>
    <p:sldId id="801" r:id="rId7"/>
    <p:sldId id="802" r:id="rId8"/>
    <p:sldId id="803" r:id="rId9"/>
    <p:sldId id="804" r:id="rId10"/>
    <p:sldId id="805" r:id="rId11"/>
    <p:sldId id="808" r:id="rId12"/>
    <p:sldId id="809" r:id="rId13"/>
    <p:sldId id="810" r:id="rId14"/>
    <p:sldId id="811" r:id="rId15"/>
    <p:sldId id="812" r:id="rId16"/>
    <p:sldId id="806" r:id="rId17"/>
    <p:sldId id="813" r:id="rId18"/>
    <p:sldId id="814" r:id="rId19"/>
    <p:sldId id="815" r:id="rId20"/>
    <p:sldId id="816" r:id="rId21"/>
    <p:sldId id="817" r:id="rId22"/>
    <p:sldId id="818" r:id="rId23"/>
    <p:sldId id="819" r:id="rId24"/>
    <p:sldId id="820" r:id="rId25"/>
    <p:sldId id="821" r:id="rId26"/>
    <p:sldId id="822" r:id="rId27"/>
    <p:sldId id="823" r:id="rId28"/>
    <p:sldId id="824" r:id="rId29"/>
    <p:sldId id="825" r:id="rId30"/>
    <p:sldId id="826" r:id="rId31"/>
    <p:sldId id="827" r:id="rId32"/>
    <p:sldId id="828" r:id="rId33"/>
    <p:sldId id="727" r:id="rId34"/>
    <p:sldId id="728" r:id="rId35"/>
    <p:sldId id="829" r:id="rId36"/>
    <p:sldId id="830" r:id="rId37"/>
    <p:sldId id="831" r:id="rId38"/>
    <p:sldId id="832" r:id="rId39"/>
    <p:sldId id="833" r:id="rId40"/>
    <p:sldId id="834" r:id="rId41"/>
    <p:sldId id="835" r:id="rId42"/>
    <p:sldId id="659" r:id="rId43"/>
    <p:sldId id="642" r:id="rId44"/>
    <p:sldId id="729" r:id="rId45"/>
    <p:sldId id="754" r:id="rId46"/>
    <p:sldId id="838" r:id="rId47"/>
    <p:sldId id="839" r:id="rId48"/>
    <p:sldId id="315" r:id="rId49"/>
    <p:sldId id="756" r:id="rId50"/>
    <p:sldId id="665" r:id="rId51"/>
    <p:sldId id="696" r:id="rId52"/>
    <p:sldId id="841" r:id="rId53"/>
    <p:sldId id="840" r:id="rId54"/>
    <p:sldId id="842" r:id="rId55"/>
    <p:sldId id="843" r:id="rId56"/>
    <p:sldId id="844" r:id="rId57"/>
    <p:sldId id="846" r:id="rId58"/>
    <p:sldId id="845" r:id="rId59"/>
    <p:sldId id="847" r:id="rId60"/>
    <p:sldId id="705" r:id="rId61"/>
    <p:sldId id="769" r:id="rId62"/>
    <p:sldId id="848" r:id="rId63"/>
    <p:sldId id="850" r:id="rId64"/>
    <p:sldId id="851" r:id="rId65"/>
    <p:sldId id="852" r:id="rId66"/>
    <p:sldId id="849" r:id="rId67"/>
    <p:sldId id="707" r:id="rId68"/>
    <p:sldId id="573" r:id="rId69"/>
    <p:sldId id="771" r:id="rId70"/>
    <p:sldId id="770" r:id="rId71"/>
    <p:sldId id="779" r:id="rId72"/>
    <p:sldId id="854" r:id="rId73"/>
    <p:sldId id="853" r:id="rId74"/>
    <p:sldId id="855" r:id="rId75"/>
    <p:sldId id="710" r:id="rId76"/>
    <p:sldId id="789" r:id="rId7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A7BA"/>
    <a:srgbClr val="FF41A5"/>
    <a:srgbClr val="374997"/>
    <a:srgbClr val="FF40FF"/>
    <a:srgbClr val="FFF5CE"/>
    <a:srgbClr val="FFD861"/>
    <a:srgbClr val="FFFC04"/>
    <a:srgbClr val="E7C6DB"/>
    <a:srgbClr val="A7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64"/>
    <p:restoredTop sz="94740"/>
  </p:normalViewPr>
  <p:slideViewPr>
    <p:cSldViewPr snapToGrid="0" snapToObjects="1">
      <p:cViewPr varScale="1">
        <p:scale>
          <a:sx n="77" d="100"/>
          <a:sy n="77" d="100"/>
        </p:scale>
        <p:origin x="216" y="1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2C6362-6665-4346-957D-2B02740DF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3E094-F71D-814C-A131-7BF058C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1E8B-93D1-E14E-A6FA-357B92BC1F76}" type="datetimeFigureOut">
              <a:rPr lang="fr-FR" smtClean="0"/>
              <a:t>01/11/2021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A55AA-36E5-2549-8B18-A9C32D3EA8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7B2A-01B4-AE40-A2FB-DD81104C3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E183-A31D-A642-A9DF-B0B491FA3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4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02C-ED17-1B41-92F2-31DE3F7E17F9}" type="datetimeFigureOut">
              <a:rPr lang="fr-FR" smtClean="0"/>
              <a:t>01/11/2021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486-13F4-EE41-A58B-F5BB93A9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8005-6A57-FF42-BC98-88AE260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C2478-BB82-7F4E-93B5-77E8CDF0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69B2-3FA8-D541-B25F-3ECC345E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E1C5-D0D0-644F-B63D-C86EEEBBC979}" type="datetime1">
              <a:rPr lang="fr-FR" smtClean="0"/>
              <a:t>01/11/2021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E4722-3353-5A4D-AB6F-5829E6FD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270B-659F-8346-B2A2-DFB946E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D55B-8695-CB49-83D4-0BD82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C2B73-073B-F842-830E-46F393E0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7AAE-7190-4242-98E8-5D4DE189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B92A-913C-AF44-99AA-793786AB5DBE}" type="datetime1">
              <a:rPr lang="fr-FR" smtClean="0"/>
              <a:t>01/11/2021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56E97-DBC2-8E46-B5D9-498B64E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05B40-7699-B144-9480-7DA48A4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1E524F-C979-EC44-8EF4-55BD91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F9508-CE42-8B45-BC55-882506CC6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76B7-17E4-2C44-92D7-797E0744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75D9-9D92-E849-AC60-F00413D37D85}" type="datetime1">
              <a:rPr lang="fr-FR" smtClean="0"/>
              <a:t>01/11/2021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6557D-9331-764C-B0AC-964E1FE4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28C8-2025-D548-8314-312EFEA5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5BE-432E-DB44-82EB-744E41C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507CE-2891-7D47-A450-81BD1209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D05E-633F-8340-AA53-0C2905CD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151C-4E69-2945-AF60-B2F64957FE55}" type="datetime1">
              <a:rPr lang="fr-FR" smtClean="0"/>
              <a:t>01/11/2021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ECD4D-5A05-7B4B-85CF-E3561FA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A12A2-81F7-1B4C-AB4A-D584857B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4D84D-92FA-CC45-B1FB-B73DE9C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BBB7D-8064-A941-9505-4919F6FB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D0C35-E9F9-604A-9323-4D2D7819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C928-05EE-1A41-A5D6-AF44E1789114}" type="datetime1">
              <a:rPr lang="fr-FR" smtClean="0"/>
              <a:t>01/11/2021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3C7E5-0ACF-D444-A43D-45E17EF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28CA-9C71-D74A-9A71-C35A5C7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5815-ACB6-C740-AEB5-016F85E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51D3C-B11A-C941-9237-DC18C549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5F150-8A92-EE42-B23F-EB1A284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786C1-4832-844F-AA23-907E463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6C93-8356-9D46-AAB4-BF4B5D6F203C}" type="datetime1">
              <a:rPr lang="fr-FR" smtClean="0"/>
              <a:t>01/11/2021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57588-EE8F-5F41-A9F5-C28FBD1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060B8-A3D1-1F40-956F-20D6EB1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07BA-FE58-3F48-9738-D94DE54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4509-6E07-F240-A8E2-39B45101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3CBD-2FBF-024F-B117-61DF2844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073368-9226-F147-A37E-7355E122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E291C4-61E3-3E4F-9B9B-F87E1CC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D16709-2DA1-024C-B83E-D523058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A21-D7E7-2741-A8F8-0D749CE08B30}" type="datetime1">
              <a:rPr lang="fr-FR" smtClean="0"/>
              <a:t>01/11/2021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06772-0833-2849-8E31-F010E4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DEE0B-B11F-C345-BC65-CC2902B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830A3-2946-6144-8885-E2B7235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BCB65-3E2C-BA44-B791-F84A3AD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023A-8697-F748-95EC-DC3F43E3FA1A}" type="datetime1">
              <a:rPr lang="fr-FR" smtClean="0"/>
              <a:t>01/11/2021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8ECC4-F2CC-3F46-8B78-DB20220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650F1-43D5-C143-A2DA-8B10517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26B111-35B8-CD48-892C-206653D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7345-61AB-6C47-9EFE-A5DC26B6B7AD}" type="datetime1">
              <a:rPr lang="fr-FR" smtClean="0"/>
              <a:t>01/11/2021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1455F-4F9F-404F-8AA1-E1E8E3B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7C4E0-0A2D-6E48-B769-0BCAE56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B2381-A2A9-D543-9573-4DA99EBB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1ACBC-E34C-1E43-B966-3A15CFC2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E28F7-D6C6-9047-ABB8-3B4461F9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E41E7-6E89-1E4A-9A69-28AF600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99FF-CE38-DF49-836F-4B2CE8EF2D23}" type="datetime1">
              <a:rPr lang="fr-FR" smtClean="0"/>
              <a:t>01/11/2021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5EE4-484B-A84F-A48D-97B8247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06B74-A675-2D46-8C2F-3ACBF5B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36AB1-C6BE-7841-9E30-516AC6D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C5F30-39B4-1F4A-8773-1892DE46D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28D7FA-4873-DB40-9BE9-4DAE878B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D06D4-6F70-3245-8072-0A08520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BC06-3A8B-0B44-B6F9-99806E2740B1}" type="datetime1">
              <a:rPr lang="fr-FR" smtClean="0"/>
              <a:t>01/11/2021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EB163-40AC-2248-9816-EDF9DE45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2AB99-1FDF-E84C-A293-5DA38DF9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52D3-B9A5-6043-9AEA-3B8C928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DB59-4199-1249-8F73-C3331E1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7D0CA-4A00-7B47-8D70-92EB274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F5DD4-7E73-F74C-BC98-1FC0559F381C}" type="datetime1">
              <a:rPr lang="fr-FR" smtClean="0"/>
              <a:t>01/11/2021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37111-7B2E-4B41-9416-23B331F40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0CA13-8CA2-0D43-9551-4B8D775E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mLlSON6ABY?feature=oembed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mLlSON6ABY?feature=oembed" TargetMode="Externa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5682199" y="1440691"/>
            <a:ext cx="53470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APPRENDRE À CHERCHER</a:t>
            </a:r>
            <a:endParaRPr lang="fr-FR" sz="6000" b="1" dirty="0">
              <a:solidFill>
                <a:srgbClr val="E7C6DB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648375-633D-F447-AC18-235307B7F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941FF01-CB6F-2144-AB40-A2734C40997D}"/>
              </a:ext>
            </a:extLst>
          </p:cNvPr>
          <p:cNvSpPr txBox="1"/>
          <p:nvPr/>
        </p:nvSpPr>
        <p:spPr>
          <a:xfrm>
            <a:off x="5682198" y="3478318"/>
            <a:ext cx="53470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Situations de partage équitable et de groupement</a:t>
            </a:r>
          </a:p>
        </p:txBody>
      </p:sp>
    </p:spTree>
    <p:extLst>
      <p:ext uri="{BB962C8B-B14F-4D97-AF65-F5344CB8AC3E}">
        <p14:creationId xmlns:p14="http://schemas.microsoft.com/office/powerpoint/2010/main" val="3041196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807ED9-F74E-3F42-B24C-23D799B59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2" t="58748"/>
          <a:stretch/>
        </p:blipFill>
        <p:spPr>
          <a:xfrm>
            <a:off x="491681" y="2775655"/>
            <a:ext cx="11208637" cy="302487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79B8794-32ED-D741-9B96-2C864B5A05C5}"/>
              </a:ext>
            </a:extLst>
          </p:cNvPr>
          <p:cNvSpPr txBox="1"/>
          <p:nvPr/>
        </p:nvSpPr>
        <p:spPr>
          <a:xfrm>
            <a:off x="1033549" y="754025"/>
            <a:ext cx="101249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Dans une situation de partage ou on peut répartir la quantité totale, nous garderons cette représentation.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En effet, dans notre problème nous avions 5 parts mais si nous en avons 25 ou 50, ce modèle sera plus pratique.</a:t>
            </a:r>
          </a:p>
        </p:txBody>
      </p:sp>
    </p:spTree>
    <p:extLst>
      <p:ext uri="{BB962C8B-B14F-4D97-AF65-F5344CB8AC3E}">
        <p14:creationId xmlns:p14="http://schemas.microsoft.com/office/powerpoint/2010/main" val="653648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9B8794-32ED-D741-9B96-2C864B5A05C5}"/>
              </a:ext>
            </a:extLst>
          </p:cNvPr>
          <p:cNvSpPr txBox="1"/>
          <p:nvPr/>
        </p:nvSpPr>
        <p:spPr>
          <a:xfrm>
            <a:off x="1033549" y="754025"/>
            <a:ext cx="10124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Dans la situation des CM2, on a une TOTALITÉ qui est partagée en un certain NOMBRE de PARTS mais il y a un RESTE.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04BD7C0-7CBF-F342-AC64-57C774FED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23" y="2452819"/>
            <a:ext cx="10855553" cy="321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12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9B8794-32ED-D741-9B96-2C864B5A05C5}"/>
              </a:ext>
            </a:extLst>
          </p:cNvPr>
          <p:cNvSpPr txBox="1"/>
          <p:nvPr/>
        </p:nvSpPr>
        <p:spPr>
          <a:xfrm>
            <a:off x="749531" y="755053"/>
            <a:ext cx="106929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Nous avons travaillé sur une histoire avec des perles. Maintenant, nous allons inventer des situations de PARTAGE-GROUPEMENT avec autre chose que des perles.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Par exemple : </a:t>
            </a:r>
            <a:r>
              <a:rPr lang="fr-FR" sz="2800" i="1" dirty="0">
                <a:solidFill>
                  <a:srgbClr val="FF41A5"/>
                </a:solidFill>
                <a:latin typeface="Century Gothic" panose="020B0502020202020204" pitchFamily="34" charset="0"/>
              </a:rPr>
              <a:t>« J’ai 18 crayons. Je les distribue équitablement à 3 élèves. »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On a bien une TOTALITÉ qui est partagée équitablement.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À vous de créer des situations de PARTAGE-GROUPEMENT avec ce que vous voulez.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04BD7C0-7CBF-F342-AC64-57C774FED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094" y="4548675"/>
            <a:ext cx="4674357" cy="13849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65ECE93-5391-0941-A550-4A21F98C9D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2" t="58748"/>
          <a:stretch/>
        </p:blipFill>
        <p:spPr>
          <a:xfrm>
            <a:off x="1033548" y="4548675"/>
            <a:ext cx="5132077" cy="138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48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9B8794-32ED-D741-9B96-2C864B5A05C5}"/>
              </a:ext>
            </a:extLst>
          </p:cNvPr>
          <p:cNvSpPr txBox="1"/>
          <p:nvPr/>
        </p:nvSpPr>
        <p:spPr>
          <a:xfrm>
            <a:off x="200891" y="240780"/>
            <a:ext cx="7545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Vous allez réaliser votre fiche seulement jusqu’au premier tableau de la question 2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8153400" y="162174"/>
            <a:ext cx="3631286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Entraînement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C2C8B3E-84E2-C449-BC79-A5D3B53BC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91" y="1860151"/>
            <a:ext cx="5698479" cy="433258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49A324E-41B2-6947-BDED-D76870F62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870" y="1860151"/>
            <a:ext cx="5483629" cy="430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81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31278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C2C8B3E-84E2-C449-BC79-A5D3B53BC0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383" r="48" b="16176"/>
          <a:stretch/>
        </p:blipFill>
        <p:spPr>
          <a:xfrm>
            <a:off x="1152915" y="1193130"/>
            <a:ext cx="10643009" cy="246447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49A324E-41B2-6947-BDED-D76870F625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56" t="54466" r="52" b="15965"/>
          <a:stretch/>
        </p:blipFill>
        <p:spPr>
          <a:xfrm>
            <a:off x="1152914" y="4062252"/>
            <a:ext cx="10643009" cy="246447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92816" y="2332479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41A5"/>
                </a:solidFill>
              </a:rPr>
              <a:t>CM1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F8B6D72-C87E-824F-A5A1-3789787275D9}"/>
              </a:ext>
            </a:extLst>
          </p:cNvPr>
          <p:cNvSpPr txBox="1"/>
          <p:nvPr/>
        </p:nvSpPr>
        <p:spPr>
          <a:xfrm>
            <a:off x="92816" y="5045260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374997"/>
                </a:solidFill>
              </a:rPr>
              <a:t>CM2</a:t>
            </a:r>
          </a:p>
        </p:txBody>
      </p:sp>
    </p:spTree>
    <p:extLst>
      <p:ext uri="{BB962C8B-B14F-4D97-AF65-F5344CB8AC3E}">
        <p14:creationId xmlns:p14="http://schemas.microsoft.com/office/powerpoint/2010/main" val="936872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31278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92816" y="2332479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41A5"/>
                </a:solidFill>
              </a:rPr>
              <a:t>CM1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F8B6D72-C87E-824F-A5A1-3789787275D9}"/>
              </a:ext>
            </a:extLst>
          </p:cNvPr>
          <p:cNvSpPr txBox="1"/>
          <p:nvPr/>
        </p:nvSpPr>
        <p:spPr>
          <a:xfrm>
            <a:off x="1489354" y="4959062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374997"/>
                </a:solidFill>
              </a:rPr>
              <a:t>CM2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F55EB59-ED82-0243-B4C4-B291250B2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558" y="3807229"/>
            <a:ext cx="9053775" cy="254912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043A944-FB28-D44A-9070-1F8EDD6E7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534" y="1146014"/>
            <a:ext cx="8859144" cy="245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94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386FCCF-41A0-EB4B-A6E3-ED8DF8A20DC9}"/>
              </a:ext>
            </a:extLst>
          </p:cNvPr>
          <p:cNvSpPr/>
          <p:nvPr/>
        </p:nvSpPr>
        <p:spPr>
          <a:xfrm>
            <a:off x="116974" y="581884"/>
            <a:ext cx="11958047" cy="181349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Il y a 60 perles en tout : On répartit les perles équitablement dans 5 sachets.</a:t>
            </a:r>
          </a:p>
          <a:p>
            <a:r>
              <a:rPr lang="fr-FR" sz="3200" b="1" i="1" dirty="0">
                <a:solidFill>
                  <a:srgbClr val="00B0F0"/>
                </a:solidFill>
                <a:latin typeface="Century Gothic" panose="020B0502020202020204" pitchFamily="34" charset="0"/>
              </a:rPr>
              <a:t>Combien de perles y a t-il dans chaque sachet ?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789D979-7113-7A48-A111-40521E5B0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069" y="2684281"/>
            <a:ext cx="9011861" cy="34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78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386FCCF-41A0-EB4B-A6E3-ED8DF8A20DC9}"/>
              </a:ext>
            </a:extLst>
          </p:cNvPr>
          <p:cNvSpPr/>
          <p:nvPr/>
        </p:nvSpPr>
        <p:spPr>
          <a:xfrm>
            <a:off x="116974" y="581884"/>
            <a:ext cx="11958047" cy="181349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Il y a 60 perles en tout : On répartit les perles équitablement dans 5 sachets.</a:t>
            </a:r>
          </a:p>
          <a:p>
            <a:r>
              <a:rPr lang="fr-FR" sz="3200" b="1" i="1" dirty="0">
                <a:solidFill>
                  <a:srgbClr val="00B0F0"/>
                </a:solidFill>
                <a:latin typeface="Century Gothic" panose="020B0502020202020204" pitchFamily="34" charset="0"/>
              </a:rPr>
              <a:t>Combien de perles y a t-il dans chaque sachet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9E5337C-0D8C-804F-A268-0F51EC493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732" y="2752323"/>
            <a:ext cx="8948535" cy="342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04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386FCCF-41A0-EB4B-A6E3-ED8DF8A20DC9}"/>
              </a:ext>
            </a:extLst>
          </p:cNvPr>
          <p:cNvSpPr/>
          <p:nvPr/>
        </p:nvSpPr>
        <p:spPr>
          <a:xfrm>
            <a:off x="116974" y="581884"/>
            <a:ext cx="11958047" cy="181349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Il y a 60 perles en tout : On répartit les perles équitablement dans 5 sachets.</a:t>
            </a:r>
          </a:p>
          <a:p>
            <a:r>
              <a:rPr lang="fr-FR" sz="3200" b="1" i="1" dirty="0">
                <a:solidFill>
                  <a:srgbClr val="00B0F0"/>
                </a:solidFill>
                <a:latin typeface="Century Gothic" panose="020B0502020202020204" pitchFamily="34" charset="0"/>
              </a:rPr>
              <a:t>Combien de perles y a t-il dans chaque sachet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EB8AFE9-482B-164A-B565-B5447E7C9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749339"/>
            <a:ext cx="9997439" cy="305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58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386FCCF-41A0-EB4B-A6E3-ED8DF8A20DC9}"/>
              </a:ext>
            </a:extLst>
          </p:cNvPr>
          <p:cNvSpPr/>
          <p:nvPr/>
        </p:nvSpPr>
        <p:spPr>
          <a:xfrm>
            <a:off x="116974" y="581884"/>
            <a:ext cx="11958047" cy="181349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On dispose de 100 perles. On répartit équitablement des perles dans 5 sachets. Il reste 40 perles.</a:t>
            </a:r>
          </a:p>
          <a:p>
            <a:r>
              <a:rPr lang="fr-FR" sz="3200" b="1" i="1" dirty="0">
                <a:solidFill>
                  <a:srgbClr val="00B0F0"/>
                </a:solidFill>
                <a:latin typeface="Century Gothic" panose="020B0502020202020204" pitchFamily="34" charset="0"/>
              </a:rPr>
              <a:t>Combien de perles y a t-il dans chaque sachet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0406347-7A90-4C44-97DE-26B93D813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169" y="2834755"/>
            <a:ext cx="9768955" cy="305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27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F8AC4D-5517-8243-9BA0-FA06D36F5674}"/>
              </a:ext>
            </a:extLst>
          </p:cNvPr>
          <p:cNvSpPr txBox="1"/>
          <p:nvPr/>
        </p:nvSpPr>
        <p:spPr>
          <a:xfrm>
            <a:off x="6121463" y="2192443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4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Jour 1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707950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386FCCF-41A0-EB4B-A6E3-ED8DF8A20DC9}"/>
              </a:ext>
            </a:extLst>
          </p:cNvPr>
          <p:cNvSpPr/>
          <p:nvPr/>
        </p:nvSpPr>
        <p:spPr>
          <a:xfrm>
            <a:off x="233350" y="581884"/>
            <a:ext cx="11703724" cy="181349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On dispose de 100 perles. On répartit équitablement des perles dans 5 sachets. Il reste 40 perles.</a:t>
            </a:r>
          </a:p>
          <a:p>
            <a:r>
              <a:rPr lang="fr-FR" sz="3200" b="1" i="1" dirty="0">
                <a:solidFill>
                  <a:srgbClr val="00B0F0"/>
                </a:solidFill>
                <a:latin typeface="Century Gothic" panose="020B0502020202020204" pitchFamily="34" charset="0"/>
              </a:rPr>
              <a:t>Combien de perles y a t-il dans chaque sachet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D8F0E5-5021-EB47-AF9C-793C37D5A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552" y="2647162"/>
            <a:ext cx="9304895" cy="290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15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9B8794-32ED-D741-9B96-2C864B5A05C5}"/>
              </a:ext>
            </a:extLst>
          </p:cNvPr>
          <p:cNvSpPr txBox="1"/>
          <p:nvPr/>
        </p:nvSpPr>
        <p:spPr>
          <a:xfrm>
            <a:off x="200891" y="240780"/>
            <a:ext cx="7545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Compléter maintenant le problème jusqu’à la fin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8153400" y="162174"/>
            <a:ext cx="3631286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Entraînement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3F78396-B898-344A-8C2B-C4FF20223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751172"/>
            <a:ext cx="78486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46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31278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92816" y="2332479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41A5"/>
                </a:solidFill>
              </a:rPr>
              <a:t>CM1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7FC6C-09A1-F042-92A5-EC79D5C134A2}"/>
              </a:ext>
            </a:extLst>
          </p:cNvPr>
          <p:cNvSpPr txBox="1"/>
          <p:nvPr/>
        </p:nvSpPr>
        <p:spPr>
          <a:xfrm>
            <a:off x="1489353" y="2332479"/>
            <a:ext cx="10431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Le TOUT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une même PART </a:t>
            </a:r>
            <a:r>
              <a:rPr lang="fr-FR" sz="3200" b="1" dirty="0"/>
              <a:t>x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50"/>
                </a:solidFill>
              </a:rPr>
              <a:t>le nombre de parts</a:t>
            </a:r>
          </a:p>
        </p:txBody>
      </p:sp>
    </p:spTree>
    <p:extLst>
      <p:ext uri="{BB962C8B-B14F-4D97-AF65-F5344CB8AC3E}">
        <p14:creationId xmlns:p14="http://schemas.microsoft.com/office/powerpoint/2010/main" val="564863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31278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92816" y="2332479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41A5"/>
                </a:solidFill>
              </a:rPr>
              <a:t>CM1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7FC6C-09A1-F042-92A5-EC79D5C134A2}"/>
              </a:ext>
            </a:extLst>
          </p:cNvPr>
          <p:cNvSpPr txBox="1"/>
          <p:nvPr/>
        </p:nvSpPr>
        <p:spPr>
          <a:xfrm>
            <a:off x="1489353" y="2332479"/>
            <a:ext cx="10431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Le TOUT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une même PART </a:t>
            </a:r>
            <a:r>
              <a:rPr lang="fr-FR" sz="3200" b="1" dirty="0"/>
              <a:t>x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50"/>
                </a:solidFill>
              </a:rPr>
              <a:t>le nombre de parts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60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? </a:t>
            </a:r>
            <a:r>
              <a:rPr lang="fr-FR" sz="3200" b="1" dirty="0"/>
              <a:t>x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5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0827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31278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92816" y="2332479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41A5"/>
                </a:solidFill>
              </a:rPr>
              <a:t>CM1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7FC6C-09A1-F042-92A5-EC79D5C134A2}"/>
              </a:ext>
            </a:extLst>
          </p:cNvPr>
          <p:cNvSpPr txBox="1"/>
          <p:nvPr/>
        </p:nvSpPr>
        <p:spPr>
          <a:xfrm>
            <a:off x="1489353" y="2332479"/>
            <a:ext cx="10431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Le TOUT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une même PART </a:t>
            </a:r>
            <a:r>
              <a:rPr lang="fr-FR" sz="3200" b="1" dirty="0"/>
              <a:t>x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50"/>
                </a:solidFill>
              </a:rPr>
              <a:t>le nombre de parts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60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? </a:t>
            </a:r>
            <a:r>
              <a:rPr lang="fr-FR" sz="3200" b="1" dirty="0"/>
              <a:t>x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50"/>
                </a:solidFill>
              </a:rPr>
              <a:t>5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60 </a:t>
            </a:r>
            <a:r>
              <a:rPr lang="fr-FR" sz="3200" b="1" dirty="0"/>
              <a:t>: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50"/>
                </a:solidFill>
              </a:rPr>
              <a:t>5 </a:t>
            </a:r>
            <a:r>
              <a:rPr lang="fr-FR" sz="3200" b="1" dirty="0"/>
              <a:t>= </a:t>
            </a:r>
            <a:r>
              <a:rPr lang="fr-FR" sz="3200" b="1" dirty="0">
                <a:solidFill>
                  <a:srgbClr val="00B0F0"/>
                </a:solidFill>
              </a:rPr>
              <a:t>?</a:t>
            </a:r>
            <a:endParaRPr lang="fr-FR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99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31278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92816" y="2332479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41A5"/>
                </a:solidFill>
              </a:rPr>
              <a:t>CM1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7FC6C-09A1-F042-92A5-EC79D5C134A2}"/>
              </a:ext>
            </a:extLst>
          </p:cNvPr>
          <p:cNvSpPr txBox="1"/>
          <p:nvPr/>
        </p:nvSpPr>
        <p:spPr>
          <a:xfrm>
            <a:off x="1489353" y="2332479"/>
            <a:ext cx="104310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Le TOUT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une même PART </a:t>
            </a:r>
            <a:r>
              <a:rPr lang="fr-FR" sz="3200" b="1" dirty="0"/>
              <a:t>x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50"/>
                </a:solidFill>
              </a:rPr>
              <a:t>le nombre de parts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60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? </a:t>
            </a:r>
            <a:r>
              <a:rPr lang="fr-FR" sz="3200" b="1" dirty="0"/>
              <a:t>x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50"/>
                </a:solidFill>
              </a:rPr>
              <a:t>5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60 </a:t>
            </a:r>
            <a:r>
              <a:rPr lang="fr-FR" sz="3200" b="1" dirty="0"/>
              <a:t>: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50"/>
                </a:solidFill>
              </a:rPr>
              <a:t>5 </a:t>
            </a:r>
            <a:r>
              <a:rPr lang="fr-FR" sz="3200" b="1" dirty="0"/>
              <a:t>= </a:t>
            </a:r>
            <a:r>
              <a:rPr lang="fr-FR" sz="3200" b="1" dirty="0">
                <a:solidFill>
                  <a:srgbClr val="00B0F0"/>
                </a:solidFill>
              </a:rPr>
              <a:t>?</a:t>
            </a:r>
            <a:endParaRPr lang="fr-FR" sz="3200" b="1" dirty="0">
              <a:solidFill>
                <a:srgbClr val="00B050"/>
              </a:solidFill>
            </a:endParaRPr>
          </a:p>
          <a:p>
            <a:r>
              <a:rPr lang="fr-FR" sz="3200" b="1" dirty="0">
                <a:solidFill>
                  <a:srgbClr val="FF0000"/>
                </a:solidFill>
              </a:rPr>
              <a:t>60 </a:t>
            </a:r>
            <a:r>
              <a:rPr lang="fr-FR" sz="3200" b="1" dirty="0"/>
              <a:t>: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50"/>
                </a:solidFill>
              </a:rPr>
              <a:t>5 </a:t>
            </a:r>
            <a:r>
              <a:rPr lang="fr-FR" sz="3200" b="1" dirty="0"/>
              <a:t>= </a:t>
            </a:r>
            <a:r>
              <a:rPr lang="fr-FR" sz="3200" b="1" dirty="0">
                <a:solidFill>
                  <a:srgbClr val="00B0F0"/>
                </a:solidFill>
              </a:rPr>
              <a:t>12</a:t>
            </a:r>
            <a:endParaRPr lang="fr-FR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93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31278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92816" y="2332479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374997"/>
                </a:solidFill>
              </a:rPr>
              <a:t>CM2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7FC6C-09A1-F042-92A5-EC79D5C134A2}"/>
              </a:ext>
            </a:extLst>
          </p:cNvPr>
          <p:cNvSpPr txBox="1"/>
          <p:nvPr/>
        </p:nvSpPr>
        <p:spPr>
          <a:xfrm>
            <a:off x="1190097" y="2332479"/>
            <a:ext cx="10431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Le TOUT </a:t>
            </a:r>
            <a:r>
              <a:rPr lang="fr-FR" sz="3200" b="1" dirty="0"/>
              <a:t>–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7030A0"/>
                </a:solidFill>
              </a:rPr>
              <a:t>RESTE</a:t>
            </a:r>
            <a:r>
              <a:rPr lang="fr-FR" sz="3200" b="1" dirty="0">
                <a:solidFill>
                  <a:srgbClr val="00B0F0"/>
                </a:solidFill>
              </a:rPr>
              <a:t> </a:t>
            </a:r>
            <a:r>
              <a:rPr lang="fr-FR" sz="3200" b="1" dirty="0"/>
              <a:t>= ce qui est partagé</a:t>
            </a:r>
          </a:p>
        </p:txBody>
      </p:sp>
    </p:spTree>
    <p:extLst>
      <p:ext uri="{BB962C8B-B14F-4D97-AF65-F5344CB8AC3E}">
        <p14:creationId xmlns:p14="http://schemas.microsoft.com/office/powerpoint/2010/main" val="3798603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31278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92816" y="2332479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374997"/>
                </a:solidFill>
              </a:rPr>
              <a:t>CM2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7FC6C-09A1-F042-92A5-EC79D5C134A2}"/>
              </a:ext>
            </a:extLst>
          </p:cNvPr>
          <p:cNvSpPr txBox="1"/>
          <p:nvPr/>
        </p:nvSpPr>
        <p:spPr>
          <a:xfrm>
            <a:off x="1190097" y="2332479"/>
            <a:ext cx="10431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Le TOUT </a:t>
            </a:r>
            <a:r>
              <a:rPr lang="fr-FR" sz="3200" b="1" dirty="0"/>
              <a:t>–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7030A0"/>
                </a:solidFill>
              </a:rPr>
              <a:t>RESTE</a:t>
            </a:r>
            <a:r>
              <a:rPr lang="fr-FR" sz="3200" b="1" dirty="0">
                <a:solidFill>
                  <a:srgbClr val="00B0F0"/>
                </a:solidFill>
              </a:rPr>
              <a:t> </a:t>
            </a:r>
            <a:r>
              <a:rPr lang="fr-FR" sz="3200" b="1" dirty="0"/>
              <a:t>= ce qui est partagé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100 </a:t>
            </a:r>
            <a:r>
              <a:rPr lang="fr-FR" sz="3200" b="1" dirty="0"/>
              <a:t>–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7030A0"/>
                </a:solidFill>
              </a:rPr>
              <a:t>40</a:t>
            </a:r>
            <a:r>
              <a:rPr lang="fr-FR" sz="3200" b="1" dirty="0">
                <a:solidFill>
                  <a:srgbClr val="00B0F0"/>
                </a:solidFill>
              </a:rPr>
              <a:t> </a:t>
            </a:r>
            <a:r>
              <a:rPr lang="fr-FR" sz="3200" b="1" dirty="0"/>
              <a:t>= ce qui est partagé</a:t>
            </a:r>
          </a:p>
        </p:txBody>
      </p:sp>
    </p:spTree>
    <p:extLst>
      <p:ext uri="{BB962C8B-B14F-4D97-AF65-F5344CB8AC3E}">
        <p14:creationId xmlns:p14="http://schemas.microsoft.com/office/powerpoint/2010/main" val="1806184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31278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92816" y="2332479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374997"/>
                </a:solidFill>
              </a:rPr>
              <a:t>CM2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7FC6C-09A1-F042-92A5-EC79D5C134A2}"/>
              </a:ext>
            </a:extLst>
          </p:cNvPr>
          <p:cNvSpPr txBox="1"/>
          <p:nvPr/>
        </p:nvSpPr>
        <p:spPr>
          <a:xfrm>
            <a:off x="1190097" y="2332479"/>
            <a:ext cx="10431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Le TOUT </a:t>
            </a:r>
            <a:r>
              <a:rPr lang="fr-FR" sz="3200" b="1" dirty="0"/>
              <a:t>–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7030A0"/>
                </a:solidFill>
              </a:rPr>
              <a:t>RESTE</a:t>
            </a:r>
            <a:r>
              <a:rPr lang="fr-FR" sz="3200" b="1" dirty="0">
                <a:solidFill>
                  <a:srgbClr val="00B0F0"/>
                </a:solidFill>
              </a:rPr>
              <a:t> </a:t>
            </a:r>
            <a:r>
              <a:rPr lang="fr-FR" sz="3200" b="1" dirty="0"/>
              <a:t>= ce qui est partagé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100 </a:t>
            </a:r>
            <a:r>
              <a:rPr lang="fr-FR" sz="3200" b="1" dirty="0"/>
              <a:t>–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7030A0"/>
                </a:solidFill>
              </a:rPr>
              <a:t>40</a:t>
            </a:r>
            <a:r>
              <a:rPr lang="fr-FR" sz="3200" b="1" dirty="0">
                <a:solidFill>
                  <a:srgbClr val="00B0F0"/>
                </a:solidFill>
              </a:rPr>
              <a:t> </a:t>
            </a:r>
            <a:r>
              <a:rPr lang="fr-FR" sz="3200" b="1" dirty="0"/>
              <a:t>= ce qui est partagé</a:t>
            </a:r>
          </a:p>
          <a:p>
            <a:r>
              <a:rPr lang="fr-FR" sz="3200" b="1" dirty="0"/>
              <a:t>60 = ce qui est partagé </a:t>
            </a:r>
          </a:p>
        </p:txBody>
      </p:sp>
    </p:spTree>
    <p:extLst>
      <p:ext uri="{BB962C8B-B14F-4D97-AF65-F5344CB8AC3E}">
        <p14:creationId xmlns:p14="http://schemas.microsoft.com/office/powerpoint/2010/main" val="1085652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31278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92816" y="2332479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374997"/>
                </a:solidFill>
              </a:rPr>
              <a:t>CM2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7FC6C-09A1-F042-92A5-EC79D5C134A2}"/>
              </a:ext>
            </a:extLst>
          </p:cNvPr>
          <p:cNvSpPr txBox="1"/>
          <p:nvPr/>
        </p:nvSpPr>
        <p:spPr>
          <a:xfrm>
            <a:off x="1190097" y="2332479"/>
            <a:ext cx="104310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Le TOUT </a:t>
            </a:r>
            <a:r>
              <a:rPr lang="fr-FR" sz="3200" b="1" dirty="0"/>
              <a:t>–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7030A0"/>
                </a:solidFill>
              </a:rPr>
              <a:t>RESTE</a:t>
            </a:r>
            <a:r>
              <a:rPr lang="fr-FR" sz="3200" b="1" dirty="0">
                <a:solidFill>
                  <a:srgbClr val="00B0F0"/>
                </a:solidFill>
              </a:rPr>
              <a:t> </a:t>
            </a:r>
            <a:r>
              <a:rPr lang="fr-FR" sz="3200" b="1" dirty="0"/>
              <a:t>= ce qui est partagé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100 </a:t>
            </a:r>
            <a:r>
              <a:rPr lang="fr-FR" sz="3200" b="1" dirty="0"/>
              <a:t>–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7030A0"/>
                </a:solidFill>
              </a:rPr>
              <a:t>40</a:t>
            </a:r>
            <a:r>
              <a:rPr lang="fr-FR" sz="3200" b="1" dirty="0">
                <a:solidFill>
                  <a:srgbClr val="00B0F0"/>
                </a:solidFill>
              </a:rPr>
              <a:t> </a:t>
            </a:r>
            <a:r>
              <a:rPr lang="fr-FR" sz="3200" b="1" dirty="0"/>
              <a:t>= ce qui est partagé</a:t>
            </a:r>
          </a:p>
          <a:p>
            <a:r>
              <a:rPr lang="fr-FR" sz="3200" b="1" dirty="0"/>
              <a:t>60 = ce qui est partagé </a:t>
            </a:r>
          </a:p>
          <a:p>
            <a:r>
              <a:rPr lang="fr-FR" sz="3200" b="1" dirty="0"/>
              <a:t>Ce qui est partagé = </a:t>
            </a:r>
            <a:r>
              <a:rPr lang="fr-FR" sz="3200" b="1" dirty="0">
                <a:solidFill>
                  <a:srgbClr val="00B0F0"/>
                </a:solidFill>
              </a:rPr>
              <a:t>une même PART </a:t>
            </a:r>
            <a:r>
              <a:rPr lang="fr-FR" sz="3200" b="1" dirty="0"/>
              <a:t>x </a:t>
            </a:r>
            <a:r>
              <a:rPr lang="fr-FR" sz="3200" b="1" dirty="0">
                <a:solidFill>
                  <a:srgbClr val="00B050"/>
                </a:solidFill>
              </a:rPr>
              <a:t>le nombre de parts</a:t>
            </a:r>
          </a:p>
        </p:txBody>
      </p:sp>
    </p:spTree>
    <p:extLst>
      <p:ext uri="{BB962C8B-B14F-4D97-AF65-F5344CB8AC3E}">
        <p14:creationId xmlns:p14="http://schemas.microsoft.com/office/powerpoint/2010/main" val="2643387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1450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778000" y="2072205"/>
            <a:ext cx="1929892" cy="772600"/>
            <a:chOff x="1778000" y="2066136"/>
            <a:chExt cx="1929892" cy="933386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3"/>
              <a:ext cx="1929892" cy="9289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066136"/>
              <a:ext cx="14949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4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6C4D2E8-2620-D344-9582-8D05F38A21C5}"/>
              </a:ext>
            </a:extLst>
          </p:cNvPr>
          <p:cNvSpPr/>
          <p:nvPr/>
        </p:nvSpPr>
        <p:spPr>
          <a:xfrm>
            <a:off x="8484108" y="2101729"/>
            <a:ext cx="1929892" cy="76895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7640F19-410A-8E46-B507-B0DD27951509}"/>
              </a:ext>
            </a:extLst>
          </p:cNvPr>
          <p:cNvSpPr txBox="1"/>
          <p:nvPr/>
        </p:nvSpPr>
        <p:spPr>
          <a:xfrm>
            <a:off x="8695488" y="2098493"/>
            <a:ext cx="1494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CM2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3004457"/>
            <a:ext cx="5164975" cy="3567193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Il y a une collection de perles.</a:t>
            </a:r>
          </a:p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On répartit toutes les perles équitablement dans 5 sachets.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691472" y="3004458"/>
            <a:ext cx="5164975" cy="354489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Il y a une collection de perles : une partie des perles est répartie équitablement dans 5 sachets et une partie des perles ne peut pas être mise en sachet.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156486"/>
            <a:ext cx="12192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Lis la situation écrite, imagine-la. Ensuite, avec ton voisin, essaye de représenter la situation avec tes deux bandes de papier.</a:t>
            </a:r>
          </a:p>
          <a:p>
            <a:r>
              <a:rPr lang="fr-FR" sz="2400" dirty="0">
                <a:solidFill>
                  <a:srgbClr val="374997"/>
                </a:solidFill>
                <a:latin typeface="Century Gothic" panose="020B0502020202020204" pitchFamily="34" charset="0"/>
              </a:rPr>
              <a:t>Tu peux les découper, écrire dedans. L’objectif est d’organiser les informations de l’énoncé au moyen des bandes. Il faudra expliquer ce que tu as fait.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17937FD-3305-BD41-B78F-9D51B6680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741301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31278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92816" y="2332479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374997"/>
                </a:solidFill>
              </a:rPr>
              <a:t>CM2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7FC6C-09A1-F042-92A5-EC79D5C134A2}"/>
              </a:ext>
            </a:extLst>
          </p:cNvPr>
          <p:cNvSpPr txBox="1"/>
          <p:nvPr/>
        </p:nvSpPr>
        <p:spPr>
          <a:xfrm>
            <a:off x="1190097" y="2332479"/>
            <a:ext cx="104310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Le TOUT </a:t>
            </a:r>
            <a:r>
              <a:rPr lang="fr-FR" sz="3200" b="1" dirty="0"/>
              <a:t>–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7030A0"/>
                </a:solidFill>
              </a:rPr>
              <a:t>RESTE</a:t>
            </a:r>
            <a:r>
              <a:rPr lang="fr-FR" sz="3200" b="1" dirty="0">
                <a:solidFill>
                  <a:srgbClr val="00B0F0"/>
                </a:solidFill>
              </a:rPr>
              <a:t> </a:t>
            </a:r>
            <a:r>
              <a:rPr lang="fr-FR" sz="3200" b="1" dirty="0"/>
              <a:t>= ce qui est partagé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100 </a:t>
            </a:r>
            <a:r>
              <a:rPr lang="fr-FR" sz="3200" b="1" dirty="0"/>
              <a:t>–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7030A0"/>
                </a:solidFill>
              </a:rPr>
              <a:t>40</a:t>
            </a:r>
            <a:r>
              <a:rPr lang="fr-FR" sz="3200" b="1" dirty="0">
                <a:solidFill>
                  <a:srgbClr val="00B0F0"/>
                </a:solidFill>
              </a:rPr>
              <a:t> </a:t>
            </a:r>
            <a:r>
              <a:rPr lang="fr-FR" sz="3200" b="1" dirty="0"/>
              <a:t>= ce qui est partagé</a:t>
            </a:r>
          </a:p>
          <a:p>
            <a:r>
              <a:rPr lang="fr-FR" sz="3200" b="1" dirty="0"/>
              <a:t>60 = ce qui est partagé </a:t>
            </a:r>
          </a:p>
          <a:p>
            <a:r>
              <a:rPr lang="fr-FR" sz="3200" b="1" dirty="0"/>
              <a:t>Ce qui est partagé = </a:t>
            </a:r>
            <a:r>
              <a:rPr lang="fr-FR" sz="3200" b="1" dirty="0">
                <a:solidFill>
                  <a:srgbClr val="00B0F0"/>
                </a:solidFill>
              </a:rPr>
              <a:t>une même PART </a:t>
            </a:r>
            <a:r>
              <a:rPr lang="fr-FR" sz="3200" b="1" dirty="0"/>
              <a:t>x </a:t>
            </a:r>
            <a:r>
              <a:rPr lang="fr-FR" sz="3200" b="1" dirty="0">
                <a:solidFill>
                  <a:srgbClr val="00B050"/>
                </a:solidFill>
              </a:rPr>
              <a:t>le nombre de parts</a:t>
            </a:r>
          </a:p>
          <a:p>
            <a:r>
              <a:rPr lang="fr-FR" sz="3200" b="1" dirty="0"/>
              <a:t>60 = </a:t>
            </a:r>
            <a:r>
              <a:rPr lang="fr-FR" sz="3200" b="1" dirty="0">
                <a:solidFill>
                  <a:srgbClr val="00B0F0"/>
                </a:solidFill>
              </a:rPr>
              <a:t>?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X</a:t>
            </a:r>
            <a:r>
              <a:rPr lang="fr-FR" sz="3200" b="1" dirty="0">
                <a:solidFill>
                  <a:srgbClr val="00B050"/>
                </a:solidFill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773356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31278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92816" y="2332479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374997"/>
                </a:solidFill>
              </a:rPr>
              <a:t>CM2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7FC6C-09A1-F042-92A5-EC79D5C134A2}"/>
              </a:ext>
            </a:extLst>
          </p:cNvPr>
          <p:cNvSpPr txBox="1"/>
          <p:nvPr/>
        </p:nvSpPr>
        <p:spPr>
          <a:xfrm>
            <a:off x="1190097" y="2332479"/>
            <a:ext cx="104310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Le TOUT </a:t>
            </a:r>
            <a:r>
              <a:rPr lang="fr-FR" sz="3200" b="1" dirty="0"/>
              <a:t>–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7030A0"/>
                </a:solidFill>
              </a:rPr>
              <a:t>RESTE</a:t>
            </a:r>
            <a:r>
              <a:rPr lang="fr-FR" sz="3200" b="1" dirty="0">
                <a:solidFill>
                  <a:srgbClr val="00B0F0"/>
                </a:solidFill>
              </a:rPr>
              <a:t> </a:t>
            </a:r>
            <a:r>
              <a:rPr lang="fr-FR" sz="3200" b="1" dirty="0"/>
              <a:t>= ce qui est partagé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100 </a:t>
            </a:r>
            <a:r>
              <a:rPr lang="fr-FR" sz="3200" b="1" dirty="0"/>
              <a:t>–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7030A0"/>
                </a:solidFill>
              </a:rPr>
              <a:t>40</a:t>
            </a:r>
            <a:r>
              <a:rPr lang="fr-FR" sz="3200" b="1" dirty="0">
                <a:solidFill>
                  <a:srgbClr val="00B0F0"/>
                </a:solidFill>
              </a:rPr>
              <a:t> </a:t>
            </a:r>
            <a:r>
              <a:rPr lang="fr-FR" sz="3200" b="1" dirty="0"/>
              <a:t>= ce qui est partagé</a:t>
            </a:r>
          </a:p>
          <a:p>
            <a:r>
              <a:rPr lang="fr-FR" sz="3200" b="1" dirty="0"/>
              <a:t>60 = ce qui est partagé </a:t>
            </a:r>
          </a:p>
          <a:p>
            <a:r>
              <a:rPr lang="fr-FR" sz="3200" b="1" dirty="0"/>
              <a:t>Ce qui est partagé = </a:t>
            </a:r>
            <a:r>
              <a:rPr lang="fr-FR" sz="3200" b="1" dirty="0">
                <a:solidFill>
                  <a:srgbClr val="00B0F0"/>
                </a:solidFill>
              </a:rPr>
              <a:t>une même PART </a:t>
            </a:r>
            <a:r>
              <a:rPr lang="fr-FR" sz="3200" b="1" dirty="0"/>
              <a:t>x </a:t>
            </a:r>
            <a:r>
              <a:rPr lang="fr-FR" sz="3200" b="1" dirty="0">
                <a:solidFill>
                  <a:srgbClr val="00B050"/>
                </a:solidFill>
              </a:rPr>
              <a:t>le nombre de parts</a:t>
            </a:r>
          </a:p>
          <a:p>
            <a:r>
              <a:rPr lang="fr-FR" sz="3200" b="1" dirty="0"/>
              <a:t>60 = </a:t>
            </a:r>
            <a:r>
              <a:rPr lang="fr-FR" sz="3200" b="1" dirty="0">
                <a:solidFill>
                  <a:srgbClr val="00B0F0"/>
                </a:solidFill>
              </a:rPr>
              <a:t>?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X</a:t>
            </a:r>
            <a:r>
              <a:rPr lang="fr-FR" sz="3200" b="1" dirty="0">
                <a:solidFill>
                  <a:srgbClr val="00B050"/>
                </a:solidFill>
              </a:rPr>
              <a:t> 5</a:t>
            </a:r>
          </a:p>
          <a:p>
            <a:r>
              <a:rPr lang="fr-FR" sz="3200" b="1" dirty="0"/>
              <a:t>60 :</a:t>
            </a:r>
            <a:r>
              <a:rPr lang="fr-FR" sz="3200" b="1" dirty="0">
                <a:solidFill>
                  <a:srgbClr val="00B050"/>
                </a:solidFill>
              </a:rPr>
              <a:t> 5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3172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31278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92816" y="2332479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374997"/>
                </a:solidFill>
              </a:rPr>
              <a:t>CM2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7FC6C-09A1-F042-92A5-EC79D5C134A2}"/>
              </a:ext>
            </a:extLst>
          </p:cNvPr>
          <p:cNvSpPr txBox="1"/>
          <p:nvPr/>
        </p:nvSpPr>
        <p:spPr>
          <a:xfrm>
            <a:off x="1190097" y="2332479"/>
            <a:ext cx="104310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Le TOUT </a:t>
            </a:r>
            <a:r>
              <a:rPr lang="fr-FR" sz="3200" b="1" dirty="0"/>
              <a:t>–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7030A0"/>
                </a:solidFill>
              </a:rPr>
              <a:t>RESTE</a:t>
            </a:r>
            <a:r>
              <a:rPr lang="fr-FR" sz="3200" b="1" dirty="0">
                <a:solidFill>
                  <a:srgbClr val="00B0F0"/>
                </a:solidFill>
              </a:rPr>
              <a:t> </a:t>
            </a:r>
            <a:r>
              <a:rPr lang="fr-FR" sz="3200" b="1" dirty="0"/>
              <a:t>= ce qui est partagé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100 </a:t>
            </a:r>
            <a:r>
              <a:rPr lang="fr-FR" sz="3200" b="1" dirty="0"/>
              <a:t>–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7030A0"/>
                </a:solidFill>
              </a:rPr>
              <a:t>40</a:t>
            </a:r>
            <a:r>
              <a:rPr lang="fr-FR" sz="3200" b="1" dirty="0">
                <a:solidFill>
                  <a:srgbClr val="00B0F0"/>
                </a:solidFill>
              </a:rPr>
              <a:t> </a:t>
            </a:r>
            <a:r>
              <a:rPr lang="fr-FR" sz="3200" b="1" dirty="0"/>
              <a:t>= ce qui est partagé</a:t>
            </a:r>
          </a:p>
          <a:p>
            <a:r>
              <a:rPr lang="fr-FR" sz="3200" b="1" dirty="0"/>
              <a:t>60 = ce qui est partagé </a:t>
            </a:r>
          </a:p>
          <a:p>
            <a:r>
              <a:rPr lang="fr-FR" sz="3200" b="1" dirty="0"/>
              <a:t>Ce qui est partagé = </a:t>
            </a:r>
            <a:r>
              <a:rPr lang="fr-FR" sz="3200" b="1" dirty="0">
                <a:solidFill>
                  <a:srgbClr val="00B0F0"/>
                </a:solidFill>
              </a:rPr>
              <a:t>une même PART </a:t>
            </a:r>
            <a:r>
              <a:rPr lang="fr-FR" sz="3200" b="1" dirty="0"/>
              <a:t>x </a:t>
            </a:r>
            <a:r>
              <a:rPr lang="fr-FR" sz="3200" b="1" dirty="0">
                <a:solidFill>
                  <a:srgbClr val="00B050"/>
                </a:solidFill>
              </a:rPr>
              <a:t>le nombre de parts</a:t>
            </a:r>
          </a:p>
          <a:p>
            <a:r>
              <a:rPr lang="fr-FR" sz="3200" b="1" dirty="0"/>
              <a:t>60 = </a:t>
            </a:r>
            <a:r>
              <a:rPr lang="fr-FR" sz="3200" b="1" dirty="0">
                <a:solidFill>
                  <a:srgbClr val="00B0F0"/>
                </a:solidFill>
              </a:rPr>
              <a:t>?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X</a:t>
            </a:r>
            <a:r>
              <a:rPr lang="fr-FR" sz="3200" b="1" dirty="0">
                <a:solidFill>
                  <a:srgbClr val="00B050"/>
                </a:solidFill>
              </a:rPr>
              <a:t> 5</a:t>
            </a:r>
          </a:p>
          <a:p>
            <a:r>
              <a:rPr lang="fr-FR" sz="3200" b="1" dirty="0"/>
              <a:t>60 :</a:t>
            </a:r>
            <a:r>
              <a:rPr lang="fr-FR" sz="3200" b="1" dirty="0">
                <a:solidFill>
                  <a:srgbClr val="00B050"/>
                </a:solidFill>
              </a:rPr>
              <a:t> 5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?</a:t>
            </a:r>
          </a:p>
          <a:p>
            <a:r>
              <a:rPr lang="fr-FR" sz="3200" b="1" dirty="0"/>
              <a:t>60 :</a:t>
            </a:r>
            <a:r>
              <a:rPr lang="fr-FR" sz="3200" b="1" dirty="0">
                <a:solidFill>
                  <a:srgbClr val="00B050"/>
                </a:solidFill>
              </a:rPr>
              <a:t> 5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182145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4954441" y="1613118"/>
            <a:ext cx="703726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CALCUL</a:t>
            </a:r>
          </a:p>
          <a:p>
            <a:pPr algn="ctr"/>
            <a:r>
              <a:rPr lang="fr-FR" sz="115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MENTAL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F10C31E-417E-444A-B3EE-211BE3CA7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96498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2" y="1568610"/>
            <a:ext cx="5760447" cy="436623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Utiliser des stratégies pour soustraire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Apprentissage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D1CE525-F78A-C642-81C1-78E1E03FBC77}"/>
              </a:ext>
            </a:extLst>
          </p:cNvPr>
          <p:cNvSpPr/>
          <p:nvPr/>
        </p:nvSpPr>
        <p:spPr>
          <a:xfrm>
            <a:off x="6270423" y="1603623"/>
            <a:ext cx="5592808" cy="4366235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Soustraire un nombre décimal à un nombre entier.</a:t>
            </a:r>
          </a:p>
          <a:p>
            <a:pPr algn="ctr"/>
            <a:r>
              <a:rPr lang="fr-FR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Entraînement :</a:t>
            </a:r>
          </a:p>
          <a:p>
            <a:pPr algn="ctr"/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Exercices 1, 2 et 4 p.191</a:t>
            </a:r>
          </a:p>
          <a:p>
            <a:pPr algn="ctr"/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(cahier du jour)</a:t>
            </a:r>
          </a:p>
        </p:txBody>
      </p:sp>
    </p:spTree>
    <p:extLst>
      <p:ext uri="{BB962C8B-B14F-4D97-AF65-F5344CB8AC3E}">
        <p14:creationId xmlns:p14="http://schemas.microsoft.com/office/powerpoint/2010/main" val="2449578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4D27-2E38-ED4E-8A41-B4D2BB15A8D9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r="30617" b="17429"/>
          <a:stretch/>
        </p:blipFill>
        <p:spPr bwMode="auto">
          <a:xfrm>
            <a:off x="0" y="0"/>
            <a:ext cx="2743199" cy="28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4B2B55-790C-1B44-96EA-4CFDA2B7B0FE}"/>
              </a:ext>
            </a:extLst>
          </p:cNvPr>
          <p:cNvSpPr/>
          <p:nvPr/>
        </p:nvSpPr>
        <p:spPr>
          <a:xfrm>
            <a:off x="2557056" y="2095555"/>
            <a:ext cx="2755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176 – 45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7922D9-6308-C344-A482-A3335504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709902E-D2DC-894E-9A68-5B21C935321C}"/>
              </a:ext>
            </a:extLst>
          </p:cNvPr>
          <p:cNvGrpSpPr/>
          <p:nvPr/>
        </p:nvGrpSpPr>
        <p:grpSpPr>
          <a:xfrm>
            <a:off x="10014987" y="607223"/>
            <a:ext cx="1303528" cy="648830"/>
            <a:chOff x="1778000" y="2070542"/>
            <a:chExt cx="1929892" cy="111132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53130B64-761B-4847-A647-6361A81AB7B4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90E7CAFB-9E78-2E41-AD12-F55FC544C8EF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D4C13883-B3A3-BF4D-9BDE-ED0A46659AD8}"/>
              </a:ext>
            </a:extLst>
          </p:cNvPr>
          <p:cNvSpPr txBox="1"/>
          <p:nvPr/>
        </p:nvSpPr>
        <p:spPr>
          <a:xfrm>
            <a:off x="3324166" y="663846"/>
            <a:ext cx="7648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Utiliser des stratégies pour soustraire</a:t>
            </a:r>
          </a:p>
        </p:txBody>
      </p:sp>
    </p:spTree>
    <p:extLst>
      <p:ext uri="{BB962C8B-B14F-4D97-AF65-F5344CB8AC3E}">
        <p14:creationId xmlns:p14="http://schemas.microsoft.com/office/powerpoint/2010/main" val="24837817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4D27-2E38-ED4E-8A41-B4D2BB15A8D9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r="30617" b="17429"/>
          <a:stretch/>
        </p:blipFill>
        <p:spPr bwMode="auto">
          <a:xfrm>
            <a:off x="0" y="0"/>
            <a:ext cx="2743199" cy="28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4B2B55-790C-1B44-96EA-4CFDA2B7B0FE}"/>
              </a:ext>
            </a:extLst>
          </p:cNvPr>
          <p:cNvSpPr/>
          <p:nvPr/>
        </p:nvSpPr>
        <p:spPr>
          <a:xfrm>
            <a:off x="2557056" y="2095555"/>
            <a:ext cx="411042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176 – 45 </a:t>
            </a:r>
          </a:p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176 </a:t>
            </a:r>
            <a:r>
              <a:rPr lang="fr-FR" sz="5400" dirty="0">
                <a:solidFill>
                  <a:srgbClr val="FF0000"/>
                </a:solidFill>
              </a:rPr>
              <a:t>– 40 – 5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7922D9-6308-C344-A482-A3335504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2D8F663-DE0C-0045-836C-D7696EEBFDE7}"/>
              </a:ext>
            </a:extLst>
          </p:cNvPr>
          <p:cNvGrpSpPr/>
          <p:nvPr/>
        </p:nvGrpSpPr>
        <p:grpSpPr>
          <a:xfrm>
            <a:off x="10014987" y="607223"/>
            <a:ext cx="1303528" cy="648830"/>
            <a:chOff x="1778000" y="2070542"/>
            <a:chExt cx="1929892" cy="111132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624E9383-4F36-FF4B-B5D6-32879941E9D6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0DDFDA2B-A1D0-6F41-9317-445A5DD7B6A9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C8BD1C11-AB00-584D-A23D-CA0DB44B5CC4}"/>
              </a:ext>
            </a:extLst>
          </p:cNvPr>
          <p:cNvSpPr txBox="1"/>
          <p:nvPr/>
        </p:nvSpPr>
        <p:spPr>
          <a:xfrm>
            <a:off x="3324166" y="663846"/>
            <a:ext cx="7648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Utiliser des stratégies pour soustraire</a:t>
            </a:r>
          </a:p>
        </p:txBody>
      </p:sp>
    </p:spTree>
    <p:extLst>
      <p:ext uri="{BB962C8B-B14F-4D97-AF65-F5344CB8AC3E}">
        <p14:creationId xmlns:p14="http://schemas.microsoft.com/office/powerpoint/2010/main" val="3420611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4D27-2E38-ED4E-8A41-B4D2BB15A8D9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r="30617" b="17429"/>
          <a:stretch/>
        </p:blipFill>
        <p:spPr bwMode="auto">
          <a:xfrm>
            <a:off x="0" y="0"/>
            <a:ext cx="2743199" cy="28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4B2B55-790C-1B44-96EA-4CFDA2B7B0FE}"/>
              </a:ext>
            </a:extLst>
          </p:cNvPr>
          <p:cNvSpPr/>
          <p:nvPr/>
        </p:nvSpPr>
        <p:spPr>
          <a:xfrm>
            <a:off x="2557056" y="2095555"/>
            <a:ext cx="4110421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176 – 45 </a:t>
            </a:r>
          </a:p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176 </a:t>
            </a:r>
            <a:r>
              <a:rPr lang="fr-FR" sz="5400" dirty="0">
                <a:solidFill>
                  <a:srgbClr val="FF0000"/>
                </a:solidFill>
              </a:rPr>
              <a:t>– 40 – 5</a:t>
            </a:r>
          </a:p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136 </a:t>
            </a:r>
            <a:r>
              <a:rPr lang="fr-FR" sz="5400" dirty="0">
                <a:solidFill>
                  <a:srgbClr val="FF0000"/>
                </a:solidFill>
              </a:rPr>
              <a:t>– 5</a:t>
            </a:r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7922D9-6308-C344-A482-A3335504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9403EDE3-A269-E74F-8343-43D12441BD33}"/>
              </a:ext>
            </a:extLst>
          </p:cNvPr>
          <p:cNvGrpSpPr/>
          <p:nvPr/>
        </p:nvGrpSpPr>
        <p:grpSpPr>
          <a:xfrm>
            <a:off x="10014987" y="607223"/>
            <a:ext cx="1303528" cy="648830"/>
            <a:chOff x="1778000" y="2070542"/>
            <a:chExt cx="1929892" cy="111132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F3AE9161-42C1-F14D-8EDB-9272533CE274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66B5E3B4-8B0F-0B45-A809-239A8976891E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13A1E06D-4E48-A343-BC52-B9565191ABDD}"/>
              </a:ext>
            </a:extLst>
          </p:cNvPr>
          <p:cNvSpPr txBox="1"/>
          <p:nvPr/>
        </p:nvSpPr>
        <p:spPr>
          <a:xfrm>
            <a:off x="3324166" y="663846"/>
            <a:ext cx="7648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Utiliser des stratégies pour soustraire</a:t>
            </a:r>
          </a:p>
        </p:txBody>
      </p:sp>
    </p:spTree>
    <p:extLst>
      <p:ext uri="{BB962C8B-B14F-4D97-AF65-F5344CB8AC3E}">
        <p14:creationId xmlns:p14="http://schemas.microsoft.com/office/powerpoint/2010/main" val="3516955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4D27-2E38-ED4E-8A41-B4D2BB15A8D9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r="30617" b="17429"/>
          <a:stretch/>
        </p:blipFill>
        <p:spPr bwMode="auto">
          <a:xfrm>
            <a:off x="0" y="0"/>
            <a:ext cx="2743199" cy="28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4B2B55-790C-1B44-96EA-4CFDA2B7B0FE}"/>
              </a:ext>
            </a:extLst>
          </p:cNvPr>
          <p:cNvSpPr/>
          <p:nvPr/>
        </p:nvSpPr>
        <p:spPr>
          <a:xfrm>
            <a:off x="2557056" y="2095555"/>
            <a:ext cx="4110421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176 – 45 </a:t>
            </a:r>
          </a:p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176 </a:t>
            </a:r>
            <a:r>
              <a:rPr lang="fr-FR" sz="5400" dirty="0">
                <a:solidFill>
                  <a:srgbClr val="FF0000"/>
                </a:solidFill>
              </a:rPr>
              <a:t>– 40 – 5</a:t>
            </a:r>
          </a:p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136 </a:t>
            </a:r>
            <a:r>
              <a:rPr lang="fr-FR" sz="5400" dirty="0">
                <a:solidFill>
                  <a:srgbClr val="FF0000"/>
                </a:solidFill>
              </a:rPr>
              <a:t>– 5</a:t>
            </a:r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fr-FR" sz="5400" dirty="0">
                <a:solidFill>
                  <a:srgbClr val="00B050"/>
                </a:solidFill>
              </a:rPr>
              <a:t>= 131 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7922D9-6308-C344-A482-A3335504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136212A-97B2-AA4D-9B22-B420138F872E}"/>
              </a:ext>
            </a:extLst>
          </p:cNvPr>
          <p:cNvGrpSpPr/>
          <p:nvPr/>
        </p:nvGrpSpPr>
        <p:grpSpPr>
          <a:xfrm>
            <a:off x="10014987" y="607223"/>
            <a:ext cx="1303528" cy="648830"/>
            <a:chOff x="1778000" y="2070542"/>
            <a:chExt cx="1929892" cy="111132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74392087-C142-FE4C-8704-5E4A98308E49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EA44820B-4265-F74F-8384-531BA35D5950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199B6027-B115-444F-B35E-ECFCF71BC1E2}"/>
              </a:ext>
            </a:extLst>
          </p:cNvPr>
          <p:cNvSpPr txBox="1"/>
          <p:nvPr/>
        </p:nvSpPr>
        <p:spPr>
          <a:xfrm>
            <a:off x="3324166" y="663846"/>
            <a:ext cx="7648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Utiliser des stratégies pour soustraire</a:t>
            </a:r>
          </a:p>
        </p:txBody>
      </p:sp>
    </p:spTree>
    <p:extLst>
      <p:ext uri="{BB962C8B-B14F-4D97-AF65-F5344CB8AC3E}">
        <p14:creationId xmlns:p14="http://schemas.microsoft.com/office/powerpoint/2010/main" val="2158305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4D27-2E38-ED4E-8A41-B4D2BB15A8D9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r="30617" b="17429"/>
          <a:stretch/>
        </p:blipFill>
        <p:spPr bwMode="auto">
          <a:xfrm>
            <a:off x="0" y="0"/>
            <a:ext cx="2743199" cy="28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4B2B55-790C-1B44-96EA-4CFDA2B7B0FE}"/>
              </a:ext>
            </a:extLst>
          </p:cNvPr>
          <p:cNvSpPr/>
          <p:nvPr/>
        </p:nvSpPr>
        <p:spPr>
          <a:xfrm>
            <a:off x="2557056" y="2095555"/>
            <a:ext cx="4110421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204 – 23 </a:t>
            </a:r>
          </a:p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204 </a:t>
            </a:r>
            <a:r>
              <a:rPr lang="fr-FR" sz="5400" dirty="0">
                <a:solidFill>
                  <a:srgbClr val="FF0000"/>
                </a:solidFill>
              </a:rPr>
              <a:t>– 20 – 3</a:t>
            </a:r>
          </a:p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184 </a:t>
            </a:r>
            <a:r>
              <a:rPr lang="fr-FR" sz="5400" dirty="0">
                <a:solidFill>
                  <a:srgbClr val="FF0000"/>
                </a:solidFill>
              </a:rPr>
              <a:t>– 3</a:t>
            </a:r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fr-FR" sz="5400" dirty="0">
                <a:solidFill>
                  <a:srgbClr val="00B050"/>
                </a:solidFill>
              </a:rPr>
              <a:t>= 181 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7922D9-6308-C344-A482-A3335504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D4EEF3A3-5738-A642-B519-9E962A6598B8}"/>
              </a:ext>
            </a:extLst>
          </p:cNvPr>
          <p:cNvGrpSpPr/>
          <p:nvPr/>
        </p:nvGrpSpPr>
        <p:grpSpPr>
          <a:xfrm>
            <a:off x="10014987" y="607223"/>
            <a:ext cx="1303528" cy="648830"/>
            <a:chOff x="1778000" y="2070542"/>
            <a:chExt cx="1929892" cy="111132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D891AB91-ECEA-C341-9BAD-7AD2A1384524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E4B834D9-CE4C-FE43-8248-8C40658C18B8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B7F7F44A-2C84-4947-8B70-80B82A27B1EB}"/>
              </a:ext>
            </a:extLst>
          </p:cNvPr>
          <p:cNvSpPr txBox="1"/>
          <p:nvPr/>
        </p:nvSpPr>
        <p:spPr>
          <a:xfrm>
            <a:off x="3324166" y="663846"/>
            <a:ext cx="7648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Utiliser des stratégies pour soustraire</a:t>
            </a:r>
          </a:p>
        </p:txBody>
      </p:sp>
    </p:spTree>
    <p:extLst>
      <p:ext uri="{BB962C8B-B14F-4D97-AF65-F5344CB8AC3E}">
        <p14:creationId xmlns:p14="http://schemas.microsoft.com/office/powerpoint/2010/main" val="2765615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6C4D2E8-2620-D344-9582-8D05F38A21C5}"/>
              </a:ext>
            </a:extLst>
          </p:cNvPr>
          <p:cNvSpPr/>
          <p:nvPr/>
        </p:nvSpPr>
        <p:spPr>
          <a:xfrm>
            <a:off x="933796" y="397071"/>
            <a:ext cx="1929892" cy="11113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7640F19-410A-8E46-B507-B0DD27951509}"/>
              </a:ext>
            </a:extLst>
          </p:cNvPr>
          <p:cNvSpPr txBox="1"/>
          <p:nvPr/>
        </p:nvSpPr>
        <p:spPr>
          <a:xfrm>
            <a:off x="1051352" y="705080"/>
            <a:ext cx="1929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CM1-CM2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1394F06-8A54-C64B-8194-5018B402C480}"/>
              </a:ext>
            </a:extLst>
          </p:cNvPr>
          <p:cNvSpPr/>
          <p:nvPr/>
        </p:nvSpPr>
        <p:spPr>
          <a:xfrm>
            <a:off x="3166532" y="397071"/>
            <a:ext cx="8091671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Apprendre à chercher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B2C6C6C7-A6A9-9346-BC73-5E6F84434B49}"/>
              </a:ext>
            </a:extLst>
          </p:cNvPr>
          <p:cNvSpPr/>
          <p:nvPr/>
        </p:nvSpPr>
        <p:spPr>
          <a:xfrm>
            <a:off x="933796" y="1967042"/>
            <a:ext cx="10324408" cy="3706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BC1F79F-67EB-F64A-A8C4-5D3863D6107E}"/>
              </a:ext>
            </a:extLst>
          </p:cNvPr>
          <p:cNvSpPr txBox="1"/>
          <p:nvPr/>
        </p:nvSpPr>
        <p:spPr>
          <a:xfrm>
            <a:off x="1154809" y="3142496"/>
            <a:ext cx="9770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7200" dirty="0">
              <a:latin typeface="Century Gothic" panose="020B0502020202020204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2106661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4D27-2E38-ED4E-8A41-B4D2BB15A8D9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r="30617" b="17429"/>
          <a:stretch/>
        </p:blipFill>
        <p:spPr bwMode="auto">
          <a:xfrm>
            <a:off x="0" y="0"/>
            <a:ext cx="2743199" cy="28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7922D9-6308-C344-A482-A3335504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B5D1448-9C66-A744-AF13-E8D17EA25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50" y="3305598"/>
            <a:ext cx="11453899" cy="2000859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061FAEFB-9589-7C4C-8D42-C9D8F6B43C0B}"/>
              </a:ext>
            </a:extLst>
          </p:cNvPr>
          <p:cNvGrpSpPr/>
          <p:nvPr/>
        </p:nvGrpSpPr>
        <p:grpSpPr>
          <a:xfrm>
            <a:off x="10014987" y="607223"/>
            <a:ext cx="1303528" cy="648830"/>
            <a:chOff x="1778000" y="2070542"/>
            <a:chExt cx="1929892" cy="111132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4DE763BA-48A9-EC4B-B47F-F5034878E15D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EF26DE7-8F21-C540-9EEA-003C3D0C7B66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85E8CD8F-E202-E14C-8DD3-C8CB4E1A04AB}"/>
              </a:ext>
            </a:extLst>
          </p:cNvPr>
          <p:cNvSpPr txBox="1"/>
          <p:nvPr/>
        </p:nvSpPr>
        <p:spPr>
          <a:xfrm>
            <a:off x="3324166" y="663846"/>
            <a:ext cx="7648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Utiliser des stratégies pour soustraire</a:t>
            </a:r>
          </a:p>
        </p:txBody>
      </p:sp>
    </p:spTree>
    <p:extLst>
      <p:ext uri="{BB962C8B-B14F-4D97-AF65-F5344CB8AC3E}">
        <p14:creationId xmlns:p14="http://schemas.microsoft.com/office/powerpoint/2010/main" val="7760276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4D27-2E38-ED4E-8A41-B4D2BB15A8D9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r="30617" b="17429"/>
          <a:stretch/>
        </p:blipFill>
        <p:spPr bwMode="auto">
          <a:xfrm>
            <a:off x="0" y="0"/>
            <a:ext cx="2743199" cy="28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4B2B55-790C-1B44-96EA-4CFDA2B7B0FE}"/>
              </a:ext>
            </a:extLst>
          </p:cNvPr>
          <p:cNvSpPr/>
          <p:nvPr/>
        </p:nvSpPr>
        <p:spPr>
          <a:xfrm>
            <a:off x="4995456" y="1874011"/>
            <a:ext cx="2755883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40 – 13</a:t>
            </a:r>
          </a:p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93 – 18 </a:t>
            </a:r>
          </a:p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38 – 17 </a:t>
            </a:r>
          </a:p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103 – 31 </a:t>
            </a:r>
          </a:p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444 – 53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7922D9-6308-C344-A482-A3335504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5E9BA48-B7C5-2440-9F0A-5B815F9CFB68}"/>
              </a:ext>
            </a:extLst>
          </p:cNvPr>
          <p:cNvSpPr/>
          <p:nvPr/>
        </p:nvSpPr>
        <p:spPr>
          <a:xfrm>
            <a:off x="6215269" y="162174"/>
            <a:ext cx="5569417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Entraînement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3891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F8AC4D-5517-8243-9BA0-FA06D36F5674}"/>
              </a:ext>
            </a:extLst>
          </p:cNvPr>
          <p:cNvSpPr txBox="1"/>
          <p:nvPr/>
        </p:nvSpPr>
        <p:spPr>
          <a:xfrm>
            <a:off x="6121463" y="2192443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4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Jour 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548854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568610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Réactivation et appropriation du bilan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Trois problèmes pour comprendre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Correction de la fiche mission 1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263640" y="1568610"/>
            <a:ext cx="5478299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Réactivation et appropriation du bilan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Trois problèmes pour comprendre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Correction de la fiche mission 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39A0EC9-ACA8-7F45-8FE2-C95F2B876F6A}"/>
              </a:ext>
            </a:extLst>
          </p:cNvPr>
          <p:cNvGrpSpPr/>
          <p:nvPr/>
        </p:nvGrpSpPr>
        <p:grpSpPr>
          <a:xfrm>
            <a:off x="933796" y="5711291"/>
            <a:ext cx="10324408" cy="742604"/>
            <a:chOff x="933796" y="5711291"/>
            <a:chExt cx="10324408" cy="742604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07EC8006-D8F9-6D4E-AF28-29AF7BD953E5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E0E693-40B6-2B43-B7AF-4C85AFE5AAC6}"/>
                </a:ext>
              </a:extLst>
            </p:cNvPr>
            <p:cNvSpPr/>
            <p:nvPr/>
          </p:nvSpPr>
          <p:spPr>
            <a:xfrm>
              <a:off x="1219200" y="5872480"/>
              <a:ext cx="770180" cy="449205"/>
            </a:xfrm>
            <a:prstGeom prst="rect">
              <a:avLst/>
            </a:prstGeom>
            <a:solidFill>
              <a:srgbClr val="374997"/>
            </a:solidFill>
            <a:ln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05DB25-A4DE-0A43-88B5-0A46C076DE76}"/>
                </a:ext>
              </a:extLst>
            </p:cNvPr>
            <p:cNvSpPr/>
            <p:nvPr/>
          </p:nvSpPr>
          <p:spPr>
            <a:xfrm>
              <a:off x="6782033" y="5857989"/>
              <a:ext cx="770180" cy="449205"/>
            </a:xfrm>
            <a:prstGeom prst="rect">
              <a:avLst/>
            </a:prstGeom>
            <a:solidFill>
              <a:srgbClr val="C3A7BA"/>
            </a:solidFill>
            <a:ln>
              <a:solidFill>
                <a:srgbClr val="C3A7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18A4D9F-9CF5-964D-B2B9-CFA24A19525C}"/>
                </a:ext>
              </a:extLst>
            </p:cNvPr>
            <p:cNvSpPr txBox="1"/>
            <p:nvPr/>
          </p:nvSpPr>
          <p:spPr>
            <a:xfrm>
              <a:off x="2143252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avec l’enseignante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E10026D-998F-F84E-B26C-92B48CADD807}"/>
                </a:ext>
              </a:extLst>
            </p:cNvPr>
            <p:cNvSpPr txBox="1"/>
            <p:nvPr/>
          </p:nvSpPr>
          <p:spPr>
            <a:xfrm>
              <a:off x="7709320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en autonomie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3718156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2663689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Réactivation</a:t>
              </a:r>
            </a:p>
          </p:txBody>
        </p:sp>
      </p:grpSp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85104738-A06A-AA49-A16C-3D4B6330085F}"/>
              </a:ext>
            </a:extLst>
          </p:cNvPr>
          <p:cNvSpPr/>
          <p:nvPr/>
        </p:nvSpPr>
        <p:spPr>
          <a:xfrm>
            <a:off x="583513" y="2113148"/>
            <a:ext cx="11024973" cy="3125585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b="1" dirty="0">
                <a:latin typeface="Century Gothic" panose="020B0502020202020204" pitchFamily="34" charset="0"/>
              </a:rPr>
              <a:t>Pouvez-vous rappeler ce qu’on a appris en séance 1 ?</a:t>
            </a:r>
          </a:p>
          <a:p>
            <a:r>
              <a:rPr lang="fr-FR" sz="4000" b="1" dirty="0">
                <a:latin typeface="Century Gothic" panose="020B0502020202020204" pitchFamily="34" charset="0"/>
              </a:rPr>
              <a:t>Qu’est-ce qu’on appelle une situation de PARTAGE-GROUPEMENT ?</a:t>
            </a:r>
          </a:p>
        </p:txBody>
      </p:sp>
    </p:spTree>
    <p:extLst>
      <p:ext uri="{BB962C8B-B14F-4D97-AF65-F5344CB8AC3E}">
        <p14:creationId xmlns:p14="http://schemas.microsoft.com/office/powerpoint/2010/main" val="8925702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B33645C-5B93-6F4D-A12E-28776D208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804EF8-5A95-D546-897D-DC0EF35FD166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13CEFD3-424F-3648-A853-BB73CE2CE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847" y="136525"/>
            <a:ext cx="6092306" cy="653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53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3244730" y="136525"/>
            <a:ext cx="5689521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3 problèmes pour comprendre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54E2E562-680A-6846-8BFC-8686A836C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77" y="927842"/>
            <a:ext cx="4176616" cy="579363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A6FCD5-82A5-A34C-93D1-F4AAB8AEF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309" y="901077"/>
            <a:ext cx="4114800" cy="57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35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3244730" y="136525"/>
            <a:ext cx="5689521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FF000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CORRECTION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54E2E562-680A-6846-8BFC-8686A836C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77" y="927842"/>
            <a:ext cx="4176616" cy="579363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A6FCD5-82A5-A34C-93D1-F4AAB8AEF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309" y="901077"/>
            <a:ext cx="4114800" cy="57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668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4954441" y="1613118"/>
            <a:ext cx="703726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CALCUL</a:t>
            </a:r>
          </a:p>
          <a:p>
            <a:pPr algn="ctr"/>
            <a:r>
              <a:rPr lang="fr-FR" sz="115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MENTAL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F10C31E-417E-444A-B3EE-211BE3CA7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5875260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2" y="1568610"/>
            <a:ext cx="5760447" cy="436623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Utiliser des stratégies pour soustraire : Entraînement</a:t>
            </a:r>
          </a:p>
          <a:p>
            <a:pPr algn="ctr"/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Exercices 3, 5 et 6 p.184</a:t>
            </a:r>
          </a:p>
          <a:p>
            <a:pPr algn="ctr"/>
            <a:endParaRPr lang="fr-FR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D1CE525-F78A-C642-81C1-78E1E03FBC77}"/>
              </a:ext>
            </a:extLst>
          </p:cNvPr>
          <p:cNvSpPr/>
          <p:nvPr/>
        </p:nvSpPr>
        <p:spPr>
          <a:xfrm>
            <a:off x="6270423" y="1603623"/>
            <a:ext cx="5592808" cy="4366235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Soustraire un nombre décimal à un nombre entier :</a:t>
            </a:r>
          </a:p>
          <a:p>
            <a:pPr algn="ctr"/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Exercices 7 p.191</a:t>
            </a:r>
          </a:p>
          <a:p>
            <a:pPr algn="ctr"/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10 et 13 p.192</a:t>
            </a:r>
          </a:p>
        </p:txBody>
      </p:sp>
    </p:spTree>
    <p:extLst>
      <p:ext uri="{BB962C8B-B14F-4D97-AF65-F5344CB8AC3E}">
        <p14:creationId xmlns:p14="http://schemas.microsoft.com/office/powerpoint/2010/main" val="1360631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6C4D2E8-2620-D344-9582-8D05F38A21C5}"/>
              </a:ext>
            </a:extLst>
          </p:cNvPr>
          <p:cNvSpPr/>
          <p:nvPr/>
        </p:nvSpPr>
        <p:spPr>
          <a:xfrm>
            <a:off x="933796" y="397071"/>
            <a:ext cx="1929892" cy="11113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7640F19-410A-8E46-B507-B0DD27951509}"/>
              </a:ext>
            </a:extLst>
          </p:cNvPr>
          <p:cNvSpPr txBox="1"/>
          <p:nvPr/>
        </p:nvSpPr>
        <p:spPr>
          <a:xfrm>
            <a:off x="1051352" y="705080"/>
            <a:ext cx="1929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CM1-CM2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1394F06-8A54-C64B-8194-5018B402C480}"/>
              </a:ext>
            </a:extLst>
          </p:cNvPr>
          <p:cNvSpPr/>
          <p:nvPr/>
        </p:nvSpPr>
        <p:spPr>
          <a:xfrm>
            <a:off x="3166532" y="397071"/>
            <a:ext cx="8091671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Apprendre à chercher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888DA9F-C0B2-6645-BC0B-9849CFA10389}"/>
              </a:ext>
            </a:extLst>
          </p:cNvPr>
          <p:cNvSpPr/>
          <p:nvPr/>
        </p:nvSpPr>
        <p:spPr>
          <a:xfrm>
            <a:off x="116976" y="1611086"/>
            <a:ext cx="11958047" cy="1465943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Il y a une collection de perles.</a:t>
            </a:r>
          </a:p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On répartit toutes les perles équitablement dans 5 sachets.</a:t>
            </a:r>
          </a:p>
        </p:txBody>
      </p:sp>
    </p:spTree>
    <p:extLst>
      <p:ext uri="{BB962C8B-B14F-4D97-AF65-F5344CB8AC3E}">
        <p14:creationId xmlns:p14="http://schemas.microsoft.com/office/powerpoint/2010/main" val="2595862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F8AC4D-5517-8243-9BA0-FA06D36F5674}"/>
              </a:ext>
            </a:extLst>
          </p:cNvPr>
          <p:cNvSpPr txBox="1"/>
          <p:nvPr/>
        </p:nvSpPr>
        <p:spPr>
          <a:xfrm>
            <a:off x="6121463" y="2192443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4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Jour 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3506703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4262579" y="80725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033832" y="154682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Appropriation du bilan</a:t>
            </a:r>
          </a:p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Exercices « à toi de créer »</a:t>
            </a:r>
          </a:p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Entraînement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39A0EC9-ACA8-7F45-8FE2-C95F2B876F6A}"/>
              </a:ext>
            </a:extLst>
          </p:cNvPr>
          <p:cNvGrpSpPr/>
          <p:nvPr/>
        </p:nvGrpSpPr>
        <p:grpSpPr>
          <a:xfrm>
            <a:off x="933796" y="5711291"/>
            <a:ext cx="10324408" cy="742604"/>
            <a:chOff x="933796" y="5711291"/>
            <a:chExt cx="10324408" cy="742604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07EC8006-D8F9-6D4E-AF28-29AF7BD953E5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E0E693-40B6-2B43-B7AF-4C85AFE5AAC6}"/>
                </a:ext>
              </a:extLst>
            </p:cNvPr>
            <p:cNvSpPr/>
            <p:nvPr/>
          </p:nvSpPr>
          <p:spPr>
            <a:xfrm>
              <a:off x="1219200" y="5872480"/>
              <a:ext cx="770180" cy="449205"/>
            </a:xfrm>
            <a:prstGeom prst="rect">
              <a:avLst/>
            </a:prstGeom>
            <a:solidFill>
              <a:srgbClr val="374997"/>
            </a:solidFill>
            <a:ln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05DB25-A4DE-0A43-88B5-0A46C076DE76}"/>
                </a:ext>
              </a:extLst>
            </p:cNvPr>
            <p:cNvSpPr/>
            <p:nvPr/>
          </p:nvSpPr>
          <p:spPr>
            <a:xfrm>
              <a:off x="6782033" y="5857989"/>
              <a:ext cx="770180" cy="449205"/>
            </a:xfrm>
            <a:prstGeom prst="rect">
              <a:avLst/>
            </a:prstGeom>
            <a:solidFill>
              <a:srgbClr val="C3A7BA"/>
            </a:solidFill>
            <a:ln>
              <a:solidFill>
                <a:srgbClr val="C3A7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18A4D9F-9CF5-964D-B2B9-CFA24A19525C}"/>
                </a:ext>
              </a:extLst>
            </p:cNvPr>
            <p:cNvSpPr txBox="1"/>
            <p:nvPr/>
          </p:nvSpPr>
          <p:spPr>
            <a:xfrm>
              <a:off x="2143252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avec l’enseignante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E10026D-998F-F84E-B26C-92B48CADD807}"/>
                </a:ext>
              </a:extLst>
            </p:cNvPr>
            <p:cNvSpPr txBox="1"/>
            <p:nvPr/>
          </p:nvSpPr>
          <p:spPr>
            <a:xfrm>
              <a:off x="7709320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en autonomie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5805591" y="80725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751611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D7A9D26-BAE1-5248-94B4-07A21D6E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F3300FC-6819-2741-95E5-46DCB0192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82" y="14517"/>
            <a:ext cx="6008618" cy="6341833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AFD1CAFB-3832-B043-92E9-FB36FB9327AB}"/>
              </a:ext>
            </a:extLst>
          </p:cNvPr>
          <p:cNvGrpSpPr/>
          <p:nvPr/>
        </p:nvGrpSpPr>
        <p:grpSpPr>
          <a:xfrm>
            <a:off x="7787176" y="449616"/>
            <a:ext cx="2537232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BAEA2029-A218-F04E-A67F-8AC3F6F72E85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170462A7-B67C-344E-9EFF-88C41732DF46}"/>
                </a:ext>
              </a:extLst>
            </p:cNvPr>
            <p:cNvSpPr txBox="1"/>
            <p:nvPr/>
          </p:nvSpPr>
          <p:spPr>
            <a:xfrm>
              <a:off x="2014671" y="21845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CM1-CM2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23913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D7A9D26-BAE1-5248-94B4-07A21D6E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F3300FC-6819-2741-95E5-46DCB0192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82" y="14517"/>
            <a:ext cx="6008618" cy="634183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BB562E6-9F47-2A40-A371-4681B7767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273" y="2016266"/>
            <a:ext cx="5958781" cy="2323818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AFD1CAFB-3832-B043-92E9-FB36FB9327AB}"/>
              </a:ext>
            </a:extLst>
          </p:cNvPr>
          <p:cNvGrpSpPr/>
          <p:nvPr/>
        </p:nvGrpSpPr>
        <p:grpSpPr>
          <a:xfrm>
            <a:off x="7787176" y="449616"/>
            <a:ext cx="2537232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BAEA2029-A218-F04E-A67F-8AC3F6F72E85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170462A7-B67C-344E-9EFF-88C41732DF46}"/>
                </a:ext>
              </a:extLst>
            </p:cNvPr>
            <p:cNvSpPr txBox="1"/>
            <p:nvPr/>
          </p:nvSpPr>
          <p:spPr>
            <a:xfrm>
              <a:off x="2014671" y="21845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CM1-CM2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79290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D7A9D26-BAE1-5248-94B4-07A21D6E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FD1CAFB-3832-B043-92E9-FB36FB9327AB}"/>
              </a:ext>
            </a:extLst>
          </p:cNvPr>
          <p:cNvGrpSpPr/>
          <p:nvPr/>
        </p:nvGrpSpPr>
        <p:grpSpPr>
          <a:xfrm>
            <a:off x="8768077" y="359303"/>
            <a:ext cx="1356824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BAEA2029-A218-F04E-A67F-8AC3F6F72E85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170462A7-B67C-344E-9EFF-88C41732DF46}"/>
                </a:ext>
              </a:extLst>
            </p:cNvPr>
            <p:cNvSpPr txBox="1"/>
            <p:nvPr/>
          </p:nvSpPr>
          <p:spPr>
            <a:xfrm>
              <a:off x="2014671" y="21845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FCB6A200-80CF-9842-8DA1-8D1E6C144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39" y="569912"/>
            <a:ext cx="5998161" cy="571817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F53617E-6FFD-B34C-A722-4340A75A3D94}"/>
              </a:ext>
            </a:extLst>
          </p:cNvPr>
          <p:cNvSpPr txBox="1"/>
          <p:nvPr/>
        </p:nvSpPr>
        <p:spPr>
          <a:xfrm>
            <a:off x="6317673" y="1147157"/>
            <a:ext cx="5586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41A5"/>
                </a:solidFill>
                <a:latin typeface="Century Gothic" panose="020B0502020202020204" pitchFamily="34" charset="0"/>
              </a:rPr>
              <a:t>CM1 :</a:t>
            </a:r>
            <a:r>
              <a:rPr lang="fr-FR" sz="2800" dirty="0">
                <a:latin typeface="Century Gothic" panose="020B0502020202020204" pitchFamily="34" charset="0"/>
              </a:rPr>
              <a:t> exercices 1, 2 et 4 p. 241 (sur cahier d’essai)</a:t>
            </a:r>
          </a:p>
        </p:txBody>
      </p:sp>
    </p:spTree>
    <p:extLst>
      <p:ext uri="{BB962C8B-B14F-4D97-AF65-F5344CB8AC3E}">
        <p14:creationId xmlns:p14="http://schemas.microsoft.com/office/powerpoint/2010/main" val="15559976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D7A9D26-BAE1-5248-94B4-07A21D6E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FD1CAFB-3832-B043-92E9-FB36FB9327AB}"/>
              </a:ext>
            </a:extLst>
          </p:cNvPr>
          <p:cNvGrpSpPr/>
          <p:nvPr/>
        </p:nvGrpSpPr>
        <p:grpSpPr>
          <a:xfrm>
            <a:off x="8768077" y="359303"/>
            <a:ext cx="1356824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BAEA2029-A218-F04E-A67F-8AC3F6F72E85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170462A7-B67C-344E-9EFF-88C41732DF46}"/>
                </a:ext>
              </a:extLst>
            </p:cNvPr>
            <p:cNvSpPr txBox="1"/>
            <p:nvPr/>
          </p:nvSpPr>
          <p:spPr>
            <a:xfrm>
              <a:off x="2014671" y="21845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FCB6A200-80CF-9842-8DA1-8D1E6C144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39" y="569912"/>
            <a:ext cx="5998161" cy="57181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6C7FE18-1F30-3F41-A8EA-267614EF1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485" y="2201024"/>
            <a:ext cx="5954520" cy="24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143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647832" y="747005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503192" y="1548327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Correction : Exercices « à toi de créer »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Ex. 1, 2 et 4 p.241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39A0EC9-ACA8-7F45-8FE2-C95F2B876F6A}"/>
              </a:ext>
            </a:extLst>
          </p:cNvPr>
          <p:cNvGrpSpPr/>
          <p:nvPr/>
        </p:nvGrpSpPr>
        <p:grpSpPr>
          <a:xfrm>
            <a:off x="933796" y="5711291"/>
            <a:ext cx="10324408" cy="742604"/>
            <a:chOff x="933796" y="5711291"/>
            <a:chExt cx="10324408" cy="742604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07EC8006-D8F9-6D4E-AF28-29AF7BD953E5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E0E693-40B6-2B43-B7AF-4C85AFE5AAC6}"/>
                </a:ext>
              </a:extLst>
            </p:cNvPr>
            <p:cNvSpPr/>
            <p:nvPr/>
          </p:nvSpPr>
          <p:spPr>
            <a:xfrm>
              <a:off x="1219200" y="5872480"/>
              <a:ext cx="770180" cy="449205"/>
            </a:xfrm>
            <a:prstGeom prst="rect">
              <a:avLst/>
            </a:prstGeom>
            <a:solidFill>
              <a:srgbClr val="374997"/>
            </a:solidFill>
            <a:ln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05DB25-A4DE-0A43-88B5-0A46C076DE76}"/>
                </a:ext>
              </a:extLst>
            </p:cNvPr>
            <p:cNvSpPr/>
            <p:nvPr/>
          </p:nvSpPr>
          <p:spPr>
            <a:xfrm>
              <a:off x="6782033" y="5857989"/>
              <a:ext cx="770180" cy="449205"/>
            </a:xfrm>
            <a:prstGeom prst="rect">
              <a:avLst/>
            </a:prstGeom>
            <a:solidFill>
              <a:srgbClr val="C3A7BA"/>
            </a:solidFill>
            <a:ln>
              <a:solidFill>
                <a:srgbClr val="C3A7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18A4D9F-9CF5-964D-B2B9-CFA24A19525C}"/>
                </a:ext>
              </a:extLst>
            </p:cNvPr>
            <p:cNvSpPr txBox="1"/>
            <p:nvPr/>
          </p:nvSpPr>
          <p:spPr>
            <a:xfrm>
              <a:off x="2143252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avec l’enseignante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E10026D-998F-F84E-B26C-92B48CADD807}"/>
                </a:ext>
              </a:extLst>
            </p:cNvPr>
            <p:cNvSpPr txBox="1"/>
            <p:nvPr/>
          </p:nvSpPr>
          <p:spPr>
            <a:xfrm>
              <a:off x="7709320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en autonomie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49286" y="715026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5FBA3574-E615-6049-8741-596F4E65545E}"/>
              </a:ext>
            </a:extLst>
          </p:cNvPr>
          <p:cNvSpPr/>
          <p:nvPr/>
        </p:nvSpPr>
        <p:spPr>
          <a:xfrm>
            <a:off x="6333603" y="1548327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Exercices « à toi de créer »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Ex. 3 p. 241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Ex. 1, 2 et 4 p.243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(sur cahier d’essai)</a:t>
            </a:r>
          </a:p>
        </p:txBody>
      </p:sp>
    </p:spTree>
    <p:extLst>
      <p:ext uri="{BB962C8B-B14F-4D97-AF65-F5344CB8AC3E}">
        <p14:creationId xmlns:p14="http://schemas.microsoft.com/office/powerpoint/2010/main" val="19269789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567436" y="390611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20" name="Rectangle : avec coins arrondis en haut 19">
            <a:extLst>
              <a:ext uri="{FF2B5EF4-FFF2-40B4-BE49-F238E27FC236}">
                <a16:creationId xmlns:a16="http://schemas.microsoft.com/office/drawing/2014/main" id="{06401336-BE24-8D4B-81F9-5B131D910F9E}"/>
              </a:ext>
            </a:extLst>
          </p:cNvPr>
          <p:cNvSpPr/>
          <p:nvPr/>
        </p:nvSpPr>
        <p:spPr>
          <a:xfrm>
            <a:off x="4498316" y="390611"/>
            <a:ext cx="3195367" cy="827872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Century Gothic" panose="020B0502020202020204" pitchFamily="34" charset="0"/>
              </a:rPr>
              <a:t>Correction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F5FAA3B-7D71-154B-B91C-1A54D6278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100" y="1494077"/>
            <a:ext cx="4420200" cy="462985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6414830-C0D7-E941-BE96-977B3ABA0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530" y="1471779"/>
            <a:ext cx="5130379" cy="462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731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647832" y="747005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503192" y="1548327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Ex. 6, 8 et 11 p.241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(sur cahier du jour)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39A0EC9-ACA8-7F45-8FE2-C95F2B876F6A}"/>
              </a:ext>
            </a:extLst>
          </p:cNvPr>
          <p:cNvGrpSpPr/>
          <p:nvPr/>
        </p:nvGrpSpPr>
        <p:grpSpPr>
          <a:xfrm>
            <a:off x="933796" y="5711291"/>
            <a:ext cx="10324408" cy="742604"/>
            <a:chOff x="933796" y="5711291"/>
            <a:chExt cx="10324408" cy="742604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07EC8006-D8F9-6D4E-AF28-29AF7BD953E5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E0E693-40B6-2B43-B7AF-4C85AFE5AAC6}"/>
                </a:ext>
              </a:extLst>
            </p:cNvPr>
            <p:cNvSpPr/>
            <p:nvPr/>
          </p:nvSpPr>
          <p:spPr>
            <a:xfrm>
              <a:off x="1219200" y="5872480"/>
              <a:ext cx="770180" cy="449205"/>
            </a:xfrm>
            <a:prstGeom prst="rect">
              <a:avLst/>
            </a:prstGeom>
            <a:solidFill>
              <a:srgbClr val="374997"/>
            </a:solidFill>
            <a:ln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05DB25-A4DE-0A43-88B5-0A46C076DE76}"/>
                </a:ext>
              </a:extLst>
            </p:cNvPr>
            <p:cNvSpPr/>
            <p:nvPr/>
          </p:nvSpPr>
          <p:spPr>
            <a:xfrm>
              <a:off x="6782033" y="5857989"/>
              <a:ext cx="770180" cy="449205"/>
            </a:xfrm>
            <a:prstGeom prst="rect">
              <a:avLst/>
            </a:prstGeom>
            <a:solidFill>
              <a:srgbClr val="C3A7BA"/>
            </a:solidFill>
            <a:ln>
              <a:solidFill>
                <a:srgbClr val="C3A7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18A4D9F-9CF5-964D-B2B9-CFA24A19525C}"/>
                </a:ext>
              </a:extLst>
            </p:cNvPr>
            <p:cNvSpPr txBox="1"/>
            <p:nvPr/>
          </p:nvSpPr>
          <p:spPr>
            <a:xfrm>
              <a:off x="2143252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avec l’enseignante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E10026D-998F-F84E-B26C-92B48CADD807}"/>
                </a:ext>
              </a:extLst>
            </p:cNvPr>
            <p:cNvSpPr txBox="1"/>
            <p:nvPr/>
          </p:nvSpPr>
          <p:spPr>
            <a:xfrm>
              <a:off x="7709320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en autonomie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49286" y="715026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5FBA3574-E615-6049-8741-596F4E65545E}"/>
              </a:ext>
            </a:extLst>
          </p:cNvPr>
          <p:cNvSpPr/>
          <p:nvPr/>
        </p:nvSpPr>
        <p:spPr>
          <a:xfrm>
            <a:off x="6333603" y="1548327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Correction</a:t>
            </a:r>
          </a:p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Ex. 11 p. 241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Ex. 5 et 8 p.243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(sur cahier du jour)</a:t>
            </a:r>
          </a:p>
        </p:txBody>
      </p:sp>
    </p:spTree>
    <p:extLst>
      <p:ext uri="{BB962C8B-B14F-4D97-AF65-F5344CB8AC3E}">
        <p14:creationId xmlns:p14="http://schemas.microsoft.com/office/powerpoint/2010/main" val="37379258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567436" y="390611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20" name="Rectangle : avec coins arrondis en haut 19">
            <a:extLst>
              <a:ext uri="{FF2B5EF4-FFF2-40B4-BE49-F238E27FC236}">
                <a16:creationId xmlns:a16="http://schemas.microsoft.com/office/drawing/2014/main" id="{06401336-BE24-8D4B-81F9-5B131D910F9E}"/>
              </a:ext>
            </a:extLst>
          </p:cNvPr>
          <p:cNvSpPr/>
          <p:nvPr/>
        </p:nvSpPr>
        <p:spPr>
          <a:xfrm>
            <a:off x="4498316" y="390611"/>
            <a:ext cx="3195367" cy="827872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Century Gothic" panose="020B0502020202020204" pitchFamily="34" charset="0"/>
              </a:rPr>
              <a:t>Correction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72DA471-C1FB-744E-92F6-E3BCEC4A3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94" y="2243507"/>
            <a:ext cx="3817214" cy="207791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1EB3B0B-76A6-E64E-BAAB-3BDBDEE5F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119" y="2243507"/>
            <a:ext cx="3891762" cy="353796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AAC0EAA-B5C8-8746-AEC0-A02108862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162" y="2243507"/>
            <a:ext cx="3809518" cy="289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99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888DA9F-C0B2-6645-BC0B-9849CFA10389}"/>
              </a:ext>
            </a:extLst>
          </p:cNvPr>
          <p:cNvSpPr/>
          <p:nvPr/>
        </p:nvSpPr>
        <p:spPr>
          <a:xfrm>
            <a:off x="116974" y="347551"/>
            <a:ext cx="11958047" cy="1465943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Il y a une collection de perles.</a:t>
            </a:r>
          </a:p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On répartit toutes les perles équitablement dans 5 sachets.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9BB91B9-5838-AD47-B01A-CCFC5C2122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67"/>
          <a:stretch/>
        </p:blipFill>
        <p:spPr>
          <a:xfrm>
            <a:off x="1224868" y="2028306"/>
            <a:ext cx="9742258" cy="365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590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4954441" y="1613118"/>
            <a:ext cx="703726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CALCUL</a:t>
            </a:r>
          </a:p>
          <a:p>
            <a:pPr algn="ctr"/>
            <a:r>
              <a:rPr lang="fr-FR" sz="115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MENTAL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F10C31E-417E-444A-B3EE-211BE3CA7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3738343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2" y="1568610"/>
            <a:ext cx="5760447" cy="436623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Utiliser des stratégies pour soustraire : entraînement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Ex. 7 et 8 p.185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D1CE525-F78A-C642-81C1-78E1E03FBC77}"/>
              </a:ext>
            </a:extLst>
          </p:cNvPr>
          <p:cNvSpPr/>
          <p:nvPr/>
        </p:nvSpPr>
        <p:spPr>
          <a:xfrm>
            <a:off x="6270423" y="1603623"/>
            <a:ext cx="5592808" cy="4366235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Soustraire des nombres décimaux : apprentissage</a:t>
            </a:r>
          </a:p>
        </p:txBody>
      </p:sp>
    </p:spTree>
    <p:extLst>
      <p:ext uri="{BB962C8B-B14F-4D97-AF65-F5344CB8AC3E}">
        <p14:creationId xmlns:p14="http://schemas.microsoft.com/office/powerpoint/2010/main" val="35236302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4D27-2E38-ED4E-8A41-B4D2BB15A8D9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r="30617" b="17429"/>
          <a:stretch/>
        </p:blipFill>
        <p:spPr bwMode="auto">
          <a:xfrm>
            <a:off x="0" y="0"/>
            <a:ext cx="2743199" cy="28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4B2B55-790C-1B44-96EA-4CFDA2B7B0FE}"/>
              </a:ext>
            </a:extLst>
          </p:cNvPr>
          <p:cNvSpPr/>
          <p:nvPr/>
        </p:nvSpPr>
        <p:spPr>
          <a:xfrm>
            <a:off x="3504707" y="1102385"/>
            <a:ext cx="294503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25,6 – 3,4</a:t>
            </a:r>
          </a:p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</a:t>
            </a:r>
            <a:r>
              <a:rPr lang="fr-FR" sz="5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7922D9-6308-C344-A482-A3335504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6C95D30E-2CAC-2546-B641-506ABA31929F}"/>
              </a:ext>
            </a:extLst>
          </p:cNvPr>
          <p:cNvSpPr/>
          <p:nvPr/>
        </p:nvSpPr>
        <p:spPr>
          <a:xfrm>
            <a:off x="6215269" y="162174"/>
            <a:ext cx="5569417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Réflexion individuelle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0645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4D27-2E38-ED4E-8A41-B4D2BB15A8D9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r="30617" b="17429"/>
          <a:stretch/>
        </p:blipFill>
        <p:spPr bwMode="auto">
          <a:xfrm>
            <a:off x="0" y="0"/>
            <a:ext cx="2743199" cy="28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4B2B55-790C-1B44-96EA-4CFDA2B7B0FE}"/>
              </a:ext>
            </a:extLst>
          </p:cNvPr>
          <p:cNvSpPr/>
          <p:nvPr/>
        </p:nvSpPr>
        <p:spPr>
          <a:xfrm>
            <a:off x="3504707" y="1102385"/>
            <a:ext cx="5033750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25,6 – </a:t>
            </a:r>
            <a:r>
              <a:rPr lang="fr-FR" sz="5400" dirty="0">
                <a:solidFill>
                  <a:srgbClr val="C00000"/>
                </a:solidFill>
              </a:rPr>
              <a:t>3,4</a:t>
            </a:r>
          </a:p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(</a:t>
            </a:r>
            <a:r>
              <a:rPr lang="fr-FR" sz="5400" dirty="0">
                <a:solidFill>
                  <a:schemeClr val="bg1">
                    <a:lumMod val="50000"/>
                  </a:schemeClr>
                </a:solidFill>
              </a:rPr>
              <a:t>25,6 –</a:t>
            </a:r>
            <a:r>
              <a:rPr lang="fr-FR" sz="5400" dirty="0">
                <a:solidFill>
                  <a:srgbClr val="C00000"/>
                </a:solidFill>
              </a:rPr>
              <a:t> 0,4</a:t>
            </a:r>
            <a:r>
              <a:rPr lang="fr-FR" sz="54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fr-FR" sz="5400" dirty="0">
                <a:solidFill>
                  <a:srgbClr val="C00000"/>
                </a:solidFill>
              </a:rPr>
              <a:t> – 3 </a:t>
            </a:r>
          </a:p>
          <a:p>
            <a:r>
              <a:rPr lang="fr-FR" sz="5400" dirty="0">
                <a:solidFill>
                  <a:schemeClr val="bg1">
                    <a:lumMod val="50000"/>
                  </a:schemeClr>
                </a:solidFill>
              </a:rPr>
              <a:t>=</a:t>
            </a:r>
            <a:r>
              <a:rPr lang="fr-FR" sz="5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7922D9-6308-C344-A482-A3335504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3104BD9-F5A2-004B-A13F-E30AB6A62243}"/>
              </a:ext>
            </a:extLst>
          </p:cNvPr>
          <p:cNvSpPr/>
          <p:nvPr/>
        </p:nvSpPr>
        <p:spPr>
          <a:xfrm>
            <a:off x="6215269" y="162174"/>
            <a:ext cx="5569417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297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4D27-2E38-ED4E-8A41-B4D2BB15A8D9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r="30617" b="17429"/>
          <a:stretch/>
        </p:blipFill>
        <p:spPr bwMode="auto">
          <a:xfrm>
            <a:off x="0" y="0"/>
            <a:ext cx="2743199" cy="28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4B2B55-790C-1B44-96EA-4CFDA2B7B0FE}"/>
              </a:ext>
            </a:extLst>
          </p:cNvPr>
          <p:cNvSpPr/>
          <p:nvPr/>
        </p:nvSpPr>
        <p:spPr>
          <a:xfrm>
            <a:off x="3504707" y="1102385"/>
            <a:ext cx="5033750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25,6 – </a:t>
            </a:r>
            <a:r>
              <a:rPr lang="fr-FR" sz="5400" dirty="0">
                <a:solidFill>
                  <a:srgbClr val="C00000"/>
                </a:solidFill>
              </a:rPr>
              <a:t>3,4</a:t>
            </a:r>
          </a:p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(</a:t>
            </a:r>
            <a:r>
              <a:rPr lang="fr-FR" sz="5400" dirty="0">
                <a:solidFill>
                  <a:schemeClr val="bg1">
                    <a:lumMod val="50000"/>
                  </a:schemeClr>
                </a:solidFill>
              </a:rPr>
              <a:t>25,6 –</a:t>
            </a:r>
            <a:r>
              <a:rPr lang="fr-FR" sz="5400" dirty="0">
                <a:solidFill>
                  <a:srgbClr val="C00000"/>
                </a:solidFill>
              </a:rPr>
              <a:t> 0,4</a:t>
            </a:r>
            <a:r>
              <a:rPr lang="fr-FR" sz="54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fr-FR" sz="5400" dirty="0">
                <a:solidFill>
                  <a:srgbClr val="C00000"/>
                </a:solidFill>
              </a:rPr>
              <a:t> – 3 </a:t>
            </a:r>
          </a:p>
          <a:p>
            <a:r>
              <a:rPr lang="fr-FR" sz="5400" dirty="0">
                <a:solidFill>
                  <a:schemeClr val="bg1">
                    <a:lumMod val="50000"/>
                  </a:schemeClr>
                </a:solidFill>
              </a:rPr>
              <a:t>=</a:t>
            </a:r>
            <a:r>
              <a:rPr lang="fr-FR" sz="5400" dirty="0">
                <a:solidFill>
                  <a:srgbClr val="C00000"/>
                </a:solidFill>
              </a:rPr>
              <a:t> </a:t>
            </a:r>
            <a:r>
              <a:rPr lang="fr-FR" sz="5400" dirty="0">
                <a:solidFill>
                  <a:schemeClr val="bg1">
                    <a:lumMod val="50000"/>
                  </a:schemeClr>
                </a:solidFill>
              </a:rPr>
              <a:t>25,2</a:t>
            </a:r>
            <a:r>
              <a:rPr lang="fr-FR" sz="5400" dirty="0">
                <a:solidFill>
                  <a:srgbClr val="C00000"/>
                </a:solidFill>
              </a:rPr>
              <a:t> – 3</a:t>
            </a:r>
          </a:p>
          <a:p>
            <a:r>
              <a:rPr lang="fr-FR" sz="5400" dirty="0">
                <a:solidFill>
                  <a:schemeClr val="bg1">
                    <a:lumMod val="50000"/>
                  </a:schemeClr>
                </a:solidFill>
              </a:rPr>
              <a:t>=</a:t>
            </a:r>
            <a:r>
              <a:rPr lang="fr-FR" sz="5400" dirty="0">
                <a:solidFill>
                  <a:srgbClr val="C00000"/>
                </a:solidFill>
              </a:rPr>
              <a:t> ?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7922D9-6308-C344-A482-A3335504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2043A9F-4945-EB4B-A78C-21299BAF769F}"/>
              </a:ext>
            </a:extLst>
          </p:cNvPr>
          <p:cNvSpPr/>
          <p:nvPr/>
        </p:nvSpPr>
        <p:spPr>
          <a:xfrm>
            <a:off x="6215269" y="162174"/>
            <a:ext cx="5569417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397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4D27-2E38-ED4E-8A41-B4D2BB15A8D9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r="30617" b="17429"/>
          <a:stretch/>
        </p:blipFill>
        <p:spPr bwMode="auto">
          <a:xfrm>
            <a:off x="0" y="0"/>
            <a:ext cx="2743199" cy="28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4B2B55-790C-1B44-96EA-4CFDA2B7B0FE}"/>
              </a:ext>
            </a:extLst>
          </p:cNvPr>
          <p:cNvSpPr/>
          <p:nvPr/>
        </p:nvSpPr>
        <p:spPr>
          <a:xfrm>
            <a:off x="3504707" y="1102385"/>
            <a:ext cx="5033750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25,6 – </a:t>
            </a:r>
            <a:r>
              <a:rPr lang="fr-FR" sz="5400" dirty="0">
                <a:solidFill>
                  <a:srgbClr val="C00000"/>
                </a:solidFill>
              </a:rPr>
              <a:t>3,4</a:t>
            </a:r>
          </a:p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(</a:t>
            </a:r>
            <a:r>
              <a:rPr lang="fr-FR" sz="5400" dirty="0">
                <a:solidFill>
                  <a:schemeClr val="bg1">
                    <a:lumMod val="50000"/>
                  </a:schemeClr>
                </a:solidFill>
              </a:rPr>
              <a:t>25,6 –</a:t>
            </a:r>
            <a:r>
              <a:rPr lang="fr-FR" sz="5400" dirty="0">
                <a:solidFill>
                  <a:srgbClr val="C00000"/>
                </a:solidFill>
              </a:rPr>
              <a:t> 0,4</a:t>
            </a:r>
            <a:r>
              <a:rPr lang="fr-FR" sz="54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fr-FR" sz="5400" dirty="0">
                <a:solidFill>
                  <a:srgbClr val="C00000"/>
                </a:solidFill>
              </a:rPr>
              <a:t> – 3 </a:t>
            </a:r>
          </a:p>
          <a:p>
            <a:r>
              <a:rPr lang="fr-FR" sz="5400" dirty="0">
                <a:solidFill>
                  <a:schemeClr val="bg1">
                    <a:lumMod val="50000"/>
                  </a:schemeClr>
                </a:solidFill>
              </a:rPr>
              <a:t>=</a:t>
            </a:r>
            <a:r>
              <a:rPr lang="fr-FR" sz="5400" dirty="0">
                <a:solidFill>
                  <a:srgbClr val="C00000"/>
                </a:solidFill>
              </a:rPr>
              <a:t> </a:t>
            </a:r>
            <a:r>
              <a:rPr lang="fr-FR" sz="5400" dirty="0">
                <a:solidFill>
                  <a:schemeClr val="bg1">
                    <a:lumMod val="50000"/>
                  </a:schemeClr>
                </a:solidFill>
              </a:rPr>
              <a:t>25,2</a:t>
            </a:r>
            <a:r>
              <a:rPr lang="fr-FR" sz="5400" dirty="0">
                <a:solidFill>
                  <a:srgbClr val="C00000"/>
                </a:solidFill>
              </a:rPr>
              <a:t> – 3</a:t>
            </a:r>
          </a:p>
          <a:p>
            <a:r>
              <a:rPr lang="fr-FR" sz="5400" dirty="0">
                <a:solidFill>
                  <a:schemeClr val="bg1">
                    <a:lumMod val="50000"/>
                  </a:schemeClr>
                </a:solidFill>
              </a:rPr>
              <a:t>=</a:t>
            </a:r>
            <a:r>
              <a:rPr lang="fr-FR" sz="5400" dirty="0">
                <a:solidFill>
                  <a:srgbClr val="C00000"/>
                </a:solidFill>
              </a:rPr>
              <a:t> 22,2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7922D9-6308-C344-A482-A3335504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3CB2072-A768-5A4F-BD01-E87287162D73}"/>
              </a:ext>
            </a:extLst>
          </p:cNvPr>
          <p:cNvSpPr/>
          <p:nvPr/>
        </p:nvSpPr>
        <p:spPr>
          <a:xfrm>
            <a:off x="6215269" y="162174"/>
            <a:ext cx="5569417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031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4D27-2E38-ED4E-8A41-B4D2BB15A8D9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r="30617" b="17429"/>
          <a:stretch/>
        </p:blipFill>
        <p:spPr bwMode="auto">
          <a:xfrm>
            <a:off x="0" y="0"/>
            <a:ext cx="2743199" cy="28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7922D9-6308-C344-A482-A3335504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D8E940-DF60-FE42-8948-7626480DF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0" y="2943995"/>
            <a:ext cx="11368768" cy="245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584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F8AC4D-5517-8243-9BA0-FA06D36F5674}"/>
              </a:ext>
            </a:extLst>
          </p:cNvPr>
          <p:cNvSpPr txBox="1"/>
          <p:nvPr/>
        </p:nvSpPr>
        <p:spPr>
          <a:xfrm>
            <a:off x="6121463" y="2192443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4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Jour 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3210621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6166086" y="1607502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</a:t>
            </a:r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Situations de partage équitable et de groupement : Entraînement 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Mémo à coller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433106" y="1607502"/>
            <a:ext cx="5478299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Mémo à coller</a:t>
            </a:r>
          </a:p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</a:t>
            </a:r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Situations de partage équitable et de groupement : Entraînement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39A0EC9-ACA8-7F45-8FE2-C95F2B876F6A}"/>
              </a:ext>
            </a:extLst>
          </p:cNvPr>
          <p:cNvGrpSpPr/>
          <p:nvPr/>
        </p:nvGrpSpPr>
        <p:grpSpPr>
          <a:xfrm>
            <a:off x="933796" y="5711291"/>
            <a:ext cx="10324408" cy="742604"/>
            <a:chOff x="933796" y="5711291"/>
            <a:chExt cx="10324408" cy="742604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07EC8006-D8F9-6D4E-AF28-29AF7BD953E5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E0E693-40B6-2B43-B7AF-4C85AFE5AAC6}"/>
                </a:ext>
              </a:extLst>
            </p:cNvPr>
            <p:cNvSpPr/>
            <p:nvPr/>
          </p:nvSpPr>
          <p:spPr>
            <a:xfrm>
              <a:off x="1219200" y="5872480"/>
              <a:ext cx="770180" cy="449205"/>
            </a:xfrm>
            <a:prstGeom prst="rect">
              <a:avLst/>
            </a:prstGeom>
            <a:solidFill>
              <a:srgbClr val="374997"/>
            </a:solidFill>
            <a:ln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05DB25-A4DE-0A43-88B5-0A46C076DE76}"/>
                </a:ext>
              </a:extLst>
            </p:cNvPr>
            <p:cNvSpPr/>
            <p:nvPr/>
          </p:nvSpPr>
          <p:spPr>
            <a:xfrm>
              <a:off x="6782033" y="5857989"/>
              <a:ext cx="770180" cy="449205"/>
            </a:xfrm>
            <a:prstGeom prst="rect">
              <a:avLst/>
            </a:prstGeom>
            <a:solidFill>
              <a:srgbClr val="C3A7BA"/>
            </a:solidFill>
            <a:ln>
              <a:solidFill>
                <a:srgbClr val="C3A7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18A4D9F-9CF5-964D-B2B9-CFA24A19525C}"/>
                </a:ext>
              </a:extLst>
            </p:cNvPr>
            <p:cNvSpPr txBox="1"/>
            <p:nvPr/>
          </p:nvSpPr>
          <p:spPr>
            <a:xfrm>
              <a:off x="2143252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avec l’enseignante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E10026D-998F-F84E-B26C-92B48CADD807}"/>
                </a:ext>
              </a:extLst>
            </p:cNvPr>
            <p:cNvSpPr txBox="1"/>
            <p:nvPr/>
          </p:nvSpPr>
          <p:spPr>
            <a:xfrm>
              <a:off x="7709320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en autonomie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1532808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Situations de partage équitable et de groupement</a:t>
              </a:r>
            </a:p>
          </p:txBody>
        </p:sp>
      </p:grpSp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85104738-A06A-AA49-A16C-3D4B6330085F}"/>
              </a:ext>
            </a:extLst>
          </p:cNvPr>
          <p:cNvSpPr/>
          <p:nvPr/>
        </p:nvSpPr>
        <p:spPr>
          <a:xfrm>
            <a:off x="4498316" y="1161944"/>
            <a:ext cx="3195367" cy="827872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Century Gothic" panose="020B0502020202020204" pitchFamily="34" charset="0"/>
              </a:rPr>
              <a:t>Entraînement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82A27DA-B0A8-A14B-992F-DBB57C229CE0}"/>
              </a:ext>
            </a:extLst>
          </p:cNvPr>
          <p:cNvSpPr txBox="1"/>
          <p:nvPr/>
        </p:nvSpPr>
        <p:spPr>
          <a:xfrm>
            <a:off x="693205" y="2434145"/>
            <a:ext cx="10805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Century Gothic" panose="020B0502020202020204" pitchFamily="34" charset="0"/>
              </a:rPr>
              <a:t>* À compléter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D35EC7D-38DE-9C43-8B3B-367A9CEDE5F3}"/>
              </a:ext>
            </a:extLst>
          </p:cNvPr>
          <p:cNvSpPr txBox="1"/>
          <p:nvPr/>
        </p:nvSpPr>
        <p:spPr>
          <a:xfrm>
            <a:off x="693205" y="3358473"/>
            <a:ext cx="10805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Century Gothic" panose="020B0502020202020204" pitchFamily="34" charset="0"/>
              </a:rPr>
              <a:t>** À compléter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8EF84A3-E44B-244E-BD9D-EEAE0E361104}"/>
              </a:ext>
            </a:extLst>
          </p:cNvPr>
          <p:cNvSpPr txBox="1"/>
          <p:nvPr/>
        </p:nvSpPr>
        <p:spPr>
          <a:xfrm>
            <a:off x="693205" y="4282801"/>
            <a:ext cx="10805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Century Gothic" panose="020B0502020202020204" pitchFamily="34" charset="0"/>
              </a:rPr>
              <a:t>*** À compléter</a:t>
            </a:r>
          </a:p>
        </p:txBody>
      </p:sp>
    </p:spTree>
    <p:extLst>
      <p:ext uri="{BB962C8B-B14F-4D97-AF65-F5344CB8AC3E}">
        <p14:creationId xmlns:p14="http://schemas.microsoft.com/office/powerpoint/2010/main" val="4001747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888DA9F-C0B2-6645-BC0B-9849CFA10389}"/>
              </a:ext>
            </a:extLst>
          </p:cNvPr>
          <p:cNvSpPr/>
          <p:nvPr/>
        </p:nvSpPr>
        <p:spPr>
          <a:xfrm>
            <a:off x="116974" y="199501"/>
            <a:ext cx="11958047" cy="181349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Il y a une collection de perles : une partie des perles est répartie équitablement dans 5 sachets et une partie des perles ne peut pas être mise en sachet.</a:t>
            </a:r>
          </a:p>
        </p:txBody>
      </p:sp>
    </p:spTree>
    <p:extLst>
      <p:ext uri="{BB962C8B-B14F-4D97-AF65-F5344CB8AC3E}">
        <p14:creationId xmlns:p14="http://schemas.microsoft.com/office/powerpoint/2010/main" val="7700605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7C31117-7793-FD40-A0A6-631B09FFD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561" y="0"/>
            <a:ext cx="4865914" cy="685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D9DE20E-97C5-3441-81BA-0B724E300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2" y="1880289"/>
            <a:ext cx="1303528" cy="1350083"/>
          </a:xfrm>
          <a:prstGeom prst="rect">
            <a:avLst/>
          </a:prstGeom>
        </p:spPr>
      </p:pic>
      <p:sp>
        <p:nvSpPr>
          <p:cNvPr id="15" name="Rectangle : avec coins arrondis en haut 14">
            <a:extLst>
              <a:ext uri="{FF2B5EF4-FFF2-40B4-BE49-F238E27FC236}">
                <a16:creationId xmlns:a16="http://schemas.microsoft.com/office/drawing/2014/main" id="{BA67293A-5EB7-0945-B7CD-544E058ACE6D}"/>
              </a:ext>
            </a:extLst>
          </p:cNvPr>
          <p:cNvSpPr/>
          <p:nvPr/>
        </p:nvSpPr>
        <p:spPr>
          <a:xfrm>
            <a:off x="145143" y="1074951"/>
            <a:ext cx="171152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Century Gothic" panose="020B0502020202020204" pitchFamily="34" charset="0"/>
              </a:rPr>
              <a:t>Mémo</a:t>
            </a:r>
          </a:p>
        </p:txBody>
      </p:sp>
    </p:spTree>
    <p:extLst>
      <p:ext uri="{BB962C8B-B14F-4D97-AF65-F5344CB8AC3E}">
        <p14:creationId xmlns:p14="http://schemas.microsoft.com/office/powerpoint/2010/main" val="16340747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B33645C-5B93-6F4D-A12E-28776D208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804EF8-5A95-D546-897D-DC0EF35FD166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Média en ligne 4" descr="Apprendre à chercher : Résoudre un problème de partage équitable et de groupement">
            <a:hlinkClick r:id="" action="ppaction://media"/>
            <a:extLst>
              <a:ext uri="{FF2B5EF4-FFF2-40B4-BE49-F238E27FC236}">
                <a16:creationId xmlns:a16="http://schemas.microsoft.com/office/drawing/2014/main" id="{E1EE32D3-E16B-4941-9968-F5E3F0646E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8287" y="396242"/>
            <a:ext cx="10735426" cy="60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Situations de partage équitable et de groupement</a:t>
              </a:r>
            </a:p>
          </p:txBody>
        </p:sp>
      </p:grpSp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85104738-A06A-AA49-A16C-3D4B6330085F}"/>
              </a:ext>
            </a:extLst>
          </p:cNvPr>
          <p:cNvSpPr/>
          <p:nvPr/>
        </p:nvSpPr>
        <p:spPr>
          <a:xfrm>
            <a:off x="4498316" y="1161944"/>
            <a:ext cx="3195367" cy="827872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Century Gothic" panose="020B0502020202020204" pitchFamily="34" charset="0"/>
              </a:rPr>
              <a:t>Entraînement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82A27DA-B0A8-A14B-992F-DBB57C229CE0}"/>
              </a:ext>
            </a:extLst>
          </p:cNvPr>
          <p:cNvSpPr txBox="1"/>
          <p:nvPr/>
        </p:nvSpPr>
        <p:spPr>
          <a:xfrm>
            <a:off x="693205" y="2434145"/>
            <a:ext cx="10805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Century Gothic" panose="020B0502020202020204" pitchFamily="34" charset="0"/>
              </a:rPr>
              <a:t>* À compléter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D35EC7D-38DE-9C43-8B3B-367A9CEDE5F3}"/>
              </a:ext>
            </a:extLst>
          </p:cNvPr>
          <p:cNvSpPr txBox="1"/>
          <p:nvPr/>
        </p:nvSpPr>
        <p:spPr>
          <a:xfrm>
            <a:off x="693205" y="3358473"/>
            <a:ext cx="10805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Century Gothic" panose="020B0502020202020204" pitchFamily="34" charset="0"/>
              </a:rPr>
              <a:t>** À compléter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8EF84A3-E44B-244E-BD9D-EEAE0E361104}"/>
              </a:ext>
            </a:extLst>
          </p:cNvPr>
          <p:cNvSpPr txBox="1"/>
          <p:nvPr/>
        </p:nvSpPr>
        <p:spPr>
          <a:xfrm>
            <a:off x="693205" y="4282801"/>
            <a:ext cx="10805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Century Gothic" panose="020B0502020202020204" pitchFamily="34" charset="0"/>
              </a:rPr>
              <a:t>*** À compléter</a:t>
            </a:r>
          </a:p>
        </p:txBody>
      </p:sp>
    </p:spTree>
    <p:extLst>
      <p:ext uri="{BB962C8B-B14F-4D97-AF65-F5344CB8AC3E}">
        <p14:creationId xmlns:p14="http://schemas.microsoft.com/office/powerpoint/2010/main" val="24007373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7C31117-7793-FD40-A0A6-631B09FFD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561" y="0"/>
            <a:ext cx="4865914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85142F9-A5CC-B24F-B407-DC10239B8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475" y="0"/>
            <a:ext cx="4860128" cy="685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111F72C-F8BD-7446-89FF-7A96C367C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62" y="1946791"/>
            <a:ext cx="1303528" cy="1350083"/>
          </a:xfrm>
          <a:prstGeom prst="rect">
            <a:avLst/>
          </a:prstGeom>
        </p:spPr>
      </p:pic>
      <p:sp>
        <p:nvSpPr>
          <p:cNvPr id="12" name="Rectangle : avec coins arrondis en haut 11">
            <a:extLst>
              <a:ext uri="{FF2B5EF4-FFF2-40B4-BE49-F238E27FC236}">
                <a16:creationId xmlns:a16="http://schemas.microsoft.com/office/drawing/2014/main" id="{D1CF0D19-1CC6-C148-8596-A50A206ECC7E}"/>
              </a:ext>
            </a:extLst>
          </p:cNvPr>
          <p:cNvSpPr/>
          <p:nvPr/>
        </p:nvSpPr>
        <p:spPr>
          <a:xfrm>
            <a:off x="145143" y="1074951"/>
            <a:ext cx="171152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Century Gothic" panose="020B0502020202020204" pitchFamily="34" charset="0"/>
              </a:rPr>
              <a:t>Mémo</a:t>
            </a:r>
          </a:p>
        </p:txBody>
      </p:sp>
    </p:spTree>
    <p:extLst>
      <p:ext uri="{BB962C8B-B14F-4D97-AF65-F5344CB8AC3E}">
        <p14:creationId xmlns:p14="http://schemas.microsoft.com/office/powerpoint/2010/main" val="35540621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B33645C-5B93-6F4D-A12E-28776D208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804EF8-5A95-D546-897D-DC0EF35FD166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Média en ligne 4" descr="Apprendre à chercher : Résoudre un problème de partage équitable et de groupement">
            <a:hlinkClick r:id="" action="ppaction://media"/>
            <a:extLst>
              <a:ext uri="{FF2B5EF4-FFF2-40B4-BE49-F238E27FC236}">
                <a16:creationId xmlns:a16="http://schemas.microsoft.com/office/drawing/2014/main" id="{E1EE32D3-E16B-4941-9968-F5E3F0646E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8287" y="396242"/>
            <a:ext cx="10735426" cy="60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4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4954441" y="1613118"/>
            <a:ext cx="703726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CALCUL</a:t>
            </a:r>
          </a:p>
          <a:p>
            <a:pPr algn="ctr"/>
            <a:r>
              <a:rPr lang="fr-FR" sz="115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MENTAL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F10C31E-417E-444A-B3EE-211BE3CA7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8144147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2" y="1568610"/>
            <a:ext cx="5760447" cy="436623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Utiliser des stratégies pour soustraire :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Ex. 9 et 10 p.185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D1CE525-F78A-C642-81C1-78E1E03FBC77}"/>
              </a:ext>
            </a:extLst>
          </p:cNvPr>
          <p:cNvSpPr/>
          <p:nvPr/>
        </p:nvSpPr>
        <p:spPr>
          <a:xfrm>
            <a:off x="6270423" y="1603623"/>
            <a:ext cx="5592808" cy="4366235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Soustraire des nombres décimaux :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Ex. 1, 2 et 4 p.195</a:t>
            </a:r>
          </a:p>
        </p:txBody>
      </p:sp>
    </p:spTree>
    <p:extLst>
      <p:ext uri="{BB962C8B-B14F-4D97-AF65-F5344CB8AC3E}">
        <p14:creationId xmlns:p14="http://schemas.microsoft.com/office/powerpoint/2010/main" val="1453205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888DA9F-C0B2-6645-BC0B-9849CFA10389}"/>
              </a:ext>
            </a:extLst>
          </p:cNvPr>
          <p:cNvSpPr/>
          <p:nvPr/>
        </p:nvSpPr>
        <p:spPr>
          <a:xfrm>
            <a:off x="116974" y="199501"/>
            <a:ext cx="11958047" cy="181349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Il y a une collection de perles : une partie des perles est répartie équitablement dans 5 sachets et une partie des perles ne peut pas être mise en sachet.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23AED2-8D3C-284D-B5A2-7F981E426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571" y="2154256"/>
            <a:ext cx="9606858" cy="411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98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807ED9-F74E-3F42-B24C-23D799B59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032" y="121892"/>
            <a:ext cx="9410008" cy="60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655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2581</TotalTime>
  <Words>1900</Words>
  <Application>Microsoft Macintosh PowerPoint</Application>
  <PresentationFormat>Grand écran</PresentationFormat>
  <Paragraphs>362</Paragraphs>
  <Slides>76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76</vt:i4>
      </vt:variant>
    </vt:vector>
  </HeadingPairs>
  <TitlesOfParts>
    <vt:vector size="81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89</cp:revision>
  <dcterms:created xsi:type="dcterms:W3CDTF">2021-08-14T07:02:46Z</dcterms:created>
  <dcterms:modified xsi:type="dcterms:W3CDTF">2021-11-01T15:54:26Z</dcterms:modified>
</cp:coreProperties>
</file>