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642" r:id="rId3"/>
    <p:sldId id="644" r:id="rId4"/>
    <p:sldId id="601" r:id="rId5"/>
    <p:sldId id="602" r:id="rId6"/>
    <p:sldId id="680" r:id="rId7"/>
    <p:sldId id="681" r:id="rId8"/>
    <p:sldId id="604" r:id="rId9"/>
    <p:sldId id="607" r:id="rId10"/>
    <p:sldId id="679" r:id="rId11"/>
    <p:sldId id="315" r:id="rId12"/>
    <p:sldId id="682" r:id="rId13"/>
    <p:sldId id="398" r:id="rId14"/>
    <p:sldId id="498" r:id="rId15"/>
    <p:sldId id="683" r:id="rId16"/>
    <p:sldId id="684" r:id="rId17"/>
    <p:sldId id="685" r:id="rId18"/>
    <p:sldId id="686" r:id="rId19"/>
    <p:sldId id="687" r:id="rId20"/>
    <p:sldId id="403" r:id="rId21"/>
    <p:sldId id="571" r:id="rId22"/>
    <p:sldId id="678" r:id="rId23"/>
    <p:sldId id="688" r:id="rId24"/>
    <p:sldId id="690" r:id="rId25"/>
    <p:sldId id="691" r:id="rId26"/>
    <p:sldId id="692" r:id="rId27"/>
    <p:sldId id="693" r:id="rId28"/>
    <p:sldId id="694" r:id="rId29"/>
    <p:sldId id="698" r:id="rId30"/>
    <p:sldId id="689" r:id="rId31"/>
    <p:sldId id="568" r:id="rId32"/>
    <p:sldId id="700" r:id="rId33"/>
    <p:sldId id="701" r:id="rId34"/>
    <p:sldId id="572" r:id="rId35"/>
    <p:sldId id="573" r:id="rId36"/>
    <p:sldId id="708" r:id="rId37"/>
    <p:sldId id="709" r:id="rId38"/>
    <p:sldId id="702" r:id="rId39"/>
    <p:sldId id="703" r:id="rId40"/>
    <p:sldId id="612" r:id="rId41"/>
    <p:sldId id="613" r:id="rId42"/>
    <p:sldId id="614" r:id="rId43"/>
    <p:sldId id="705" r:id="rId44"/>
    <p:sldId id="704" r:id="rId45"/>
    <p:sldId id="627" r:id="rId46"/>
    <p:sldId id="598" r:id="rId47"/>
    <p:sldId id="630" r:id="rId48"/>
    <p:sldId id="710" r:id="rId49"/>
    <p:sldId id="711" r:id="rId50"/>
    <p:sldId id="712" r:id="rId51"/>
    <p:sldId id="713" r:id="rId52"/>
    <p:sldId id="714" r:id="rId53"/>
    <p:sldId id="706" r:id="rId54"/>
    <p:sldId id="707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997"/>
    <a:srgbClr val="C3A7BA"/>
    <a:srgbClr val="FF41A5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26"/>
    <p:restoredTop sz="96272"/>
  </p:normalViewPr>
  <p:slideViewPr>
    <p:cSldViewPr snapToGrid="0" snapToObjects="1">
      <p:cViewPr>
        <p:scale>
          <a:sx n="85" d="100"/>
          <a:sy n="85" d="100"/>
        </p:scale>
        <p:origin x="28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04/09/2021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04/09/2021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04/09/2021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442814"/>
            <a:ext cx="476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0795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98782" y="1568610"/>
            <a:ext cx="5897217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entraînement additions et soustractions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4 945 + 587 + 4 931 + 87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1 398 – 309  ;  6 392 – 3 225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7 541 + 78 + 908 + 4 567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789 – 730  ;  2 673 – 560</a:t>
            </a: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729578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La proportionnalité : Entraînement mission 4</a:t>
            </a: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31F042-EBDB-A745-9017-F35DD9C0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11" y="2694534"/>
            <a:ext cx="3786897" cy="27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7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8752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Soustraire 9, 11…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à résoudre :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7 et 8 p.194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07516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33E1B2-C4A7-4741-9E6C-355E09630F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4F1D6F3-8079-9341-863B-DD3FD105AEB3}"/>
              </a:ext>
            </a:extLst>
          </p:cNvPr>
          <p:cNvSpPr/>
          <p:nvPr/>
        </p:nvSpPr>
        <p:spPr>
          <a:xfrm>
            <a:off x="2335712" y="242300"/>
            <a:ext cx="9653450" cy="8191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CM1      </a:t>
            </a:r>
            <a:r>
              <a:rPr lang="fr-FR" sz="2400" b="1" u="sng" dirty="0">
                <a:solidFill>
                  <a:srgbClr val="374997"/>
                </a:solidFill>
                <a:latin typeface="Century Gothic" panose="020B0502020202020204" pitchFamily="34" charset="0"/>
              </a:rPr>
              <a:t>Calcul mental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: Soustraire 9, 11…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5AEA65-12C0-0C4B-8A76-DD333FC7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9" y="225942"/>
            <a:ext cx="1671132" cy="1684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8DDE99-C88C-5C4B-B9F6-E0748DDE8EFC}"/>
              </a:ext>
            </a:extLst>
          </p:cNvPr>
          <p:cNvSpPr/>
          <p:nvPr/>
        </p:nvSpPr>
        <p:spPr>
          <a:xfrm>
            <a:off x="1038405" y="2329934"/>
            <a:ext cx="10196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i="1" dirty="0">
                <a:solidFill>
                  <a:srgbClr val="FF594C"/>
                </a:solidFill>
                <a:latin typeface="Century Gothic" panose="020B0502020202020204" pitchFamily="34" charset="0"/>
              </a:rPr>
              <a:t>Aujourd’hui, nous allons apprendre à soustraire 9 ou 11</a:t>
            </a:r>
            <a:endParaRPr lang="fr-FR" sz="36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6CE211-15ED-AB43-8080-DE20A34D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21964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EF4EEF-8EBE-7241-B965-133793BB45B1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Recherche individuelle 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089193" y="1435668"/>
            <a:ext cx="45223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– 9 = 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1192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EF4EEF-8EBE-7241-B965-133793BB45B1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089193" y="1435668"/>
            <a:ext cx="64684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– 9 = ?</a:t>
            </a:r>
          </a:p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</a:t>
            </a:r>
            <a:r>
              <a:rPr lang="fr-FR" sz="6600" dirty="0">
                <a:solidFill>
                  <a:srgbClr val="FF0000"/>
                </a:solidFill>
              </a:rPr>
              <a:t>– 10 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2 774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23066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EF4EEF-8EBE-7241-B965-133793BB45B1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089193" y="1435668"/>
            <a:ext cx="646843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– 9 = ?</a:t>
            </a:r>
          </a:p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</a:t>
            </a:r>
            <a:r>
              <a:rPr lang="fr-FR" sz="6600" dirty="0">
                <a:solidFill>
                  <a:srgbClr val="FF0000"/>
                </a:solidFill>
              </a:rPr>
              <a:t>– 10 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2 774</a:t>
            </a:r>
          </a:p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2 774 </a:t>
            </a:r>
            <a:r>
              <a:rPr lang="fr-FR" sz="6600" dirty="0">
                <a:solidFill>
                  <a:srgbClr val="FF0000"/>
                </a:solidFill>
              </a:rPr>
              <a:t>+ 1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2 775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69603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EF4EEF-8EBE-7241-B965-133793BB45B1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Recherche individuelle 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089193" y="1435668"/>
            <a:ext cx="49519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– 11 = 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88800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EF4EEF-8EBE-7241-B965-133793BB45B1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089193" y="1435668"/>
            <a:ext cx="64684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– 11 = ?</a:t>
            </a:r>
          </a:p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</a:t>
            </a:r>
            <a:r>
              <a:rPr lang="fr-FR" sz="6600" dirty="0">
                <a:solidFill>
                  <a:srgbClr val="FF0000"/>
                </a:solidFill>
              </a:rPr>
              <a:t>– 10 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2 774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14387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EF4EEF-8EBE-7241-B965-133793BB45B1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089193" y="1435668"/>
            <a:ext cx="646843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– 11 = ?</a:t>
            </a:r>
          </a:p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2 784 </a:t>
            </a:r>
            <a:r>
              <a:rPr lang="fr-FR" sz="6600" dirty="0">
                <a:solidFill>
                  <a:srgbClr val="FF0000"/>
                </a:solidFill>
              </a:rPr>
              <a:t>– 10 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2 774</a:t>
            </a:r>
          </a:p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2 774 </a:t>
            </a:r>
            <a:r>
              <a:rPr lang="fr-FR" sz="6600" dirty="0">
                <a:solidFill>
                  <a:srgbClr val="FF0000"/>
                </a:solidFill>
              </a:rPr>
              <a:t>– 1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2 773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383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Mission 3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entraînement additions et soustractions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entraînement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La proportionnalité : Entraînement mission 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7181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732952-C591-7E4A-93EC-8A6FAD7A3134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A787414-4A01-7241-A05F-87BD293C89E8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Institutionnalisation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9D018F-0A56-3B48-BFD4-4A2B6745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2DEF5A-6BEC-1246-AA44-969B3820E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3" y="1918447"/>
            <a:ext cx="11500496" cy="29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9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442814"/>
            <a:ext cx="476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1347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 Entraînement mission 3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Géométrie : Révisions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149131" y="1568610"/>
            <a:ext cx="5820131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La proportionnalité :  Mission 5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 Défi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516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  Les fractions simples : Entraînement mission 3</a:t>
            </a: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149131" y="1568610"/>
            <a:ext cx="5820131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proportionnalité :  Mission 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C29553-7E36-024D-9704-A4622252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05542"/>
            <a:ext cx="3908933" cy="28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401579" y="13652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CB7665-1E25-D742-9979-4DBF0EBD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81" y="136525"/>
            <a:ext cx="8541621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25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17216" y="88572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65999" y="674223"/>
            <a:ext cx="69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PROPORTIONNALITÉ : Mission </a:t>
            </a:r>
            <a:r>
              <a:rPr lang="fr-FR" sz="3600" b="1" dirty="0">
                <a:solidFill>
                  <a:srgbClr val="00B0F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5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B9329C-65B0-FA46-B3BE-B8B61A0F41CA}"/>
              </a:ext>
            </a:extLst>
          </p:cNvPr>
          <p:cNvSpPr/>
          <p:nvPr/>
        </p:nvSpPr>
        <p:spPr>
          <a:xfrm>
            <a:off x="7800802" y="2017346"/>
            <a:ext cx="4114800" cy="3873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5C2CF7-7C5E-454B-8A6A-71ABB4A4C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02" y="1833269"/>
            <a:ext cx="6350902" cy="45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5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401579" y="260647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45ED731-853C-9A47-85BC-13C0C31581FD}"/>
              </a:ext>
            </a:extLst>
          </p:cNvPr>
          <p:cNvSpPr txBox="1"/>
          <p:nvPr/>
        </p:nvSpPr>
        <p:spPr>
          <a:xfrm>
            <a:off x="401579" y="5344401"/>
            <a:ext cx="1097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Lors de cette mission, nous allons travailler tous ensemble. Vous aurez juste à chaque étape à écrire individuellement vos propositions.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E4589A-2C7B-E149-932D-3A568745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BFD60F-868A-2E43-A308-1C63732A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39" y="298188"/>
            <a:ext cx="6863521" cy="48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1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59610" y="608220"/>
            <a:ext cx="692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PROPORTIONNALITÉ : Mission </a:t>
            </a:r>
            <a:r>
              <a:rPr lang="fr-FR" sz="3600" b="1" dirty="0">
                <a:solidFill>
                  <a:srgbClr val="00B0F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5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3796" y="2509951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134711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17216" y="88572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65999" y="674223"/>
            <a:ext cx="69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PROPORTIONNALITÉ : Mission </a:t>
            </a:r>
            <a:r>
              <a:rPr lang="fr-FR" sz="3600" b="1" dirty="0">
                <a:solidFill>
                  <a:srgbClr val="00B0F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5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B9329C-65B0-FA46-B3BE-B8B61A0F41CA}"/>
              </a:ext>
            </a:extLst>
          </p:cNvPr>
          <p:cNvSpPr/>
          <p:nvPr/>
        </p:nvSpPr>
        <p:spPr>
          <a:xfrm>
            <a:off x="7326041" y="2813962"/>
            <a:ext cx="4395687" cy="2409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Confrontons vos réponses aux questions.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180354-48F3-934D-85D6-407D3DA61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7" y="1833269"/>
            <a:ext cx="6350902" cy="45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0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17216" y="88572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65999" y="674223"/>
            <a:ext cx="69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PROPORTIONNALITÉ : Mission </a:t>
            </a:r>
            <a:r>
              <a:rPr lang="fr-FR" sz="3600" b="1" dirty="0">
                <a:solidFill>
                  <a:srgbClr val="00B0F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F2EF19-695D-1246-A1E3-6F1BE25FE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1" r="4537"/>
          <a:stretch/>
        </p:blipFill>
        <p:spPr>
          <a:xfrm>
            <a:off x="93294" y="2318160"/>
            <a:ext cx="5696757" cy="30409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89CC2F-6E72-D841-94E2-9A858CD6E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13" y="2275518"/>
            <a:ext cx="6131188" cy="30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simples : Mission 3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entraînement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Exercice 14 et 15 p.229</a:t>
            </a:r>
            <a:endParaRPr lang="fr-FR" sz="32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60865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Géométrie : Révisions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149131" y="1568610"/>
            <a:ext cx="5820131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: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Défi 19 p.31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27451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700AFB9-0DB0-B84A-82D1-36A4E9264DE8}"/>
              </a:ext>
            </a:extLst>
          </p:cNvPr>
          <p:cNvSpPr/>
          <p:nvPr/>
        </p:nvSpPr>
        <p:spPr>
          <a:xfrm>
            <a:off x="1547519" y="270791"/>
            <a:ext cx="9447482" cy="644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Géométrie –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Révisions CM1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D7A529-6201-584F-8C13-D949B8FF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4834FE-540C-9547-ACD4-CE1E5BFC2550}"/>
              </a:ext>
            </a:extLst>
          </p:cNvPr>
          <p:cNvSpPr txBox="1"/>
          <p:nvPr/>
        </p:nvSpPr>
        <p:spPr>
          <a:xfrm>
            <a:off x="1706880" y="2476114"/>
            <a:ext cx="91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En attente de la publication de la fiche CM1</a:t>
            </a:r>
          </a:p>
          <a:p>
            <a:endParaRPr lang="fr-FR" sz="3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3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« Géométrie Révisions »</a:t>
            </a:r>
          </a:p>
        </p:txBody>
      </p:sp>
    </p:spTree>
    <p:extLst>
      <p:ext uri="{BB962C8B-B14F-4D97-AF65-F5344CB8AC3E}">
        <p14:creationId xmlns:p14="http://schemas.microsoft.com/office/powerpoint/2010/main" val="286907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73834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Soustraire 9, 11…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: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Exercices 1 et 4 p.180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 compte est bon</a:t>
            </a:r>
          </a:p>
          <a:p>
            <a:pPr algn="ctr"/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243</a:t>
            </a:r>
            <a:endParaRPr lang="fr-FR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– 3 – 8 – 10 – 4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4 202</a:t>
            </a:r>
            <a:endParaRPr lang="fr-FR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– 3 – 100 – 7 – 2 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78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442814"/>
            <a:ext cx="476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16140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entraînement addition et soustraction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b="1" dirty="0" err="1">
                <a:solidFill>
                  <a:srgbClr val="374997"/>
                </a:solidFill>
                <a:latin typeface="Century Gothic" panose="020B0502020202020204" pitchFamily="34" charset="0"/>
              </a:rPr>
              <a:t>rebrassage</a:t>
            </a:r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La proportionnalité : entraînement mission 5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b="1" dirty="0" err="1">
                <a:solidFill>
                  <a:srgbClr val="374997"/>
                </a:solidFill>
                <a:latin typeface="Century Gothic" panose="020B0502020202020204" pitchFamily="34" charset="0"/>
              </a:rPr>
              <a:t>rebrassage</a:t>
            </a:r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153280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09"/>
            <a:ext cx="5760447" cy="4466037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entraînement addition et soustraction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8 548 + 1 271 ; 662 + 2 805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5 086 – 983 ; 4 356 – 2 614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3 312 + 537 ; 7 729 + 1 298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1 340 – 1 053 ; 1 300 – 457 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444930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  La proportionnalité : entraînement mission 5</a:t>
            </a: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4F0581-C037-934D-A2B4-2F390053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31" y="2676972"/>
            <a:ext cx="4220777" cy="30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73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4443821" y="93042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412279" y="1765886"/>
            <a:ext cx="11354423" cy="434627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3200" b="1" dirty="0" err="1">
                <a:solidFill>
                  <a:srgbClr val="374997"/>
                </a:solidFill>
                <a:latin typeface="Century Gothic" panose="020B0502020202020204" pitchFamily="34" charset="0"/>
              </a:rPr>
              <a:t>rebrassage</a:t>
            </a:r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CM1 : Exercices 24, 25 et 26 p.26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CM2 : Exercices 10, 13 et 14 p.31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6129473" y="93106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84304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814414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Soustraire 9, 11…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: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Problèmes 7 et 8 p.180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Soustraire deux nombres décimaux sans retenue</a:t>
            </a:r>
          </a:p>
        </p:txBody>
      </p:sp>
    </p:spTree>
    <p:extLst>
      <p:ext uri="{BB962C8B-B14F-4D97-AF65-F5344CB8AC3E}">
        <p14:creationId xmlns:p14="http://schemas.microsoft.com/office/powerpoint/2010/main" val="222990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401579" y="13652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50D798-D4D7-3944-9FFB-C51B98D1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0" y="136525"/>
            <a:ext cx="8627913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3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33E1B2-C4A7-4741-9E6C-355E09630F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4F1D6F3-8079-9341-863B-DD3FD105AEB3}"/>
              </a:ext>
            </a:extLst>
          </p:cNvPr>
          <p:cNvSpPr/>
          <p:nvPr/>
        </p:nvSpPr>
        <p:spPr>
          <a:xfrm>
            <a:off x="2076810" y="242299"/>
            <a:ext cx="9912352" cy="10299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CM2                 </a:t>
            </a:r>
            <a:r>
              <a:rPr lang="fr-FR" sz="2300" b="1" u="sng" dirty="0">
                <a:solidFill>
                  <a:srgbClr val="374997"/>
                </a:solidFill>
                <a:latin typeface="Century Gothic" panose="020B0502020202020204" pitchFamily="34" charset="0"/>
              </a:rPr>
              <a:t>Calcul mental </a:t>
            </a:r>
            <a:r>
              <a:rPr lang="fr-FR" sz="2300" dirty="0">
                <a:solidFill>
                  <a:srgbClr val="374997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fr-FR" sz="2300" dirty="0">
                <a:solidFill>
                  <a:srgbClr val="374997"/>
                </a:solidFill>
                <a:latin typeface="Century Gothic" panose="020B0502020202020204" pitchFamily="34" charset="0"/>
              </a:rPr>
              <a:t>Soustraire deux nombres décimaux sans retenue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5AEA65-12C0-0C4B-8A76-DD333FC7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9" y="225942"/>
            <a:ext cx="1671132" cy="1684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8DDE99-C88C-5C4B-B9F6-E0748DDE8EFC}"/>
              </a:ext>
            </a:extLst>
          </p:cNvPr>
          <p:cNvSpPr/>
          <p:nvPr/>
        </p:nvSpPr>
        <p:spPr>
          <a:xfrm>
            <a:off x="1038405" y="2329934"/>
            <a:ext cx="10196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i="1" dirty="0">
                <a:solidFill>
                  <a:srgbClr val="FF594C"/>
                </a:solidFill>
                <a:latin typeface="Century Gothic" panose="020B0502020202020204" pitchFamily="34" charset="0"/>
              </a:rPr>
              <a:t>Aujourd’hui, nous allons apprendre soustraire deux nombres décimaux sans retenue.</a:t>
            </a:r>
            <a:endParaRPr lang="fr-FR" sz="36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6CE211-15ED-AB43-8080-DE20A34D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15447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EF4EEF-8EBE-7241-B965-133793BB45B1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Recherche individuelle 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2895229" y="2321004"/>
            <a:ext cx="43252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6,8 – 4,5 = 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597909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7A6DD9-B848-9C4E-8974-818023A832FB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B848EA-BC68-4347-867D-4F3ED661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80FB0-1D6A-0E40-AFEC-C4453858E674}"/>
              </a:ext>
            </a:extLst>
          </p:cNvPr>
          <p:cNvSpPr/>
          <p:nvPr/>
        </p:nvSpPr>
        <p:spPr>
          <a:xfrm>
            <a:off x="3089193" y="1971874"/>
            <a:ext cx="50032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8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5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833390-F82C-F549-9EE7-24895636AC6C}"/>
              </a:ext>
            </a:extLst>
          </p:cNvPr>
          <p:cNvSpPr txBox="1"/>
          <p:nvPr/>
        </p:nvSpPr>
        <p:spPr>
          <a:xfrm>
            <a:off x="1983114" y="2997482"/>
            <a:ext cx="8285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car</a:t>
            </a:r>
            <a:r>
              <a:rPr lang="fr-FR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8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5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  <a:endParaRPr lang="fr-FR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8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7A6DD9-B848-9C4E-8974-818023A832FB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B848EA-BC68-4347-867D-4F3ED661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80FB0-1D6A-0E40-AFEC-C4453858E674}"/>
              </a:ext>
            </a:extLst>
          </p:cNvPr>
          <p:cNvSpPr/>
          <p:nvPr/>
        </p:nvSpPr>
        <p:spPr>
          <a:xfrm>
            <a:off x="3089193" y="1971874"/>
            <a:ext cx="50032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8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5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833390-F82C-F549-9EE7-24895636AC6C}"/>
              </a:ext>
            </a:extLst>
          </p:cNvPr>
          <p:cNvSpPr txBox="1"/>
          <p:nvPr/>
        </p:nvSpPr>
        <p:spPr>
          <a:xfrm>
            <a:off x="1983114" y="2997482"/>
            <a:ext cx="8285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car</a:t>
            </a:r>
            <a:r>
              <a:rPr lang="fr-FR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8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5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  <a:endParaRPr lang="fr-FR" sz="3200" dirty="0">
              <a:solidFill>
                <a:schemeClr val="accent4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E6E453-2941-B94B-AD32-1F10329E1493}"/>
              </a:ext>
            </a:extLst>
          </p:cNvPr>
          <p:cNvSpPr txBox="1"/>
          <p:nvPr/>
        </p:nvSpPr>
        <p:spPr>
          <a:xfrm>
            <a:off x="2377560" y="3946779"/>
            <a:ext cx="8285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et</a:t>
            </a:r>
            <a:r>
              <a:rPr lang="fr-FR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3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7A6DD9-B848-9C4E-8974-818023A832FB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B848EA-BC68-4347-867D-4F3ED661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80FB0-1D6A-0E40-AFEC-C4453858E674}"/>
              </a:ext>
            </a:extLst>
          </p:cNvPr>
          <p:cNvSpPr/>
          <p:nvPr/>
        </p:nvSpPr>
        <p:spPr>
          <a:xfrm>
            <a:off x="3089193" y="1971874"/>
            <a:ext cx="50032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8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5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833390-F82C-F549-9EE7-24895636AC6C}"/>
              </a:ext>
            </a:extLst>
          </p:cNvPr>
          <p:cNvSpPr txBox="1"/>
          <p:nvPr/>
        </p:nvSpPr>
        <p:spPr>
          <a:xfrm>
            <a:off x="1983114" y="2997482"/>
            <a:ext cx="8285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car</a:t>
            </a:r>
            <a:r>
              <a:rPr lang="fr-FR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8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rgbClr val="FFC000"/>
                </a:solidFill>
              </a:rPr>
              <a:t>5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  <a:endParaRPr lang="fr-FR" sz="3200" dirty="0">
              <a:solidFill>
                <a:schemeClr val="accent4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E6E453-2941-B94B-AD32-1F10329E1493}"/>
              </a:ext>
            </a:extLst>
          </p:cNvPr>
          <p:cNvSpPr txBox="1"/>
          <p:nvPr/>
        </p:nvSpPr>
        <p:spPr>
          <a:xfrm>
            <a:off x="2377560" y="3946779"/>
            <a:ext cx="8285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et</a:t>
            </a:r>
            <a:r>
              <a:rPr lang="fr-FR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sz="3200" dirty="0">
              <a:solidFill>
                <a:schemeClr val="accent4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E656F0-ECA6-304C-91F4-40FDDD057A11}"/>
              </a:ext>
            </a:extLst>
          </p:cNvPr>
          <p:cNvSpPr txBox="1"/>
          <p:nvPr/>
        </p:nvSpPr>
        <p:spPr>
          <a:xfrm>
            <a:off x="1529421" y="4977960"/>
            <a:ext cx="8285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donc</a:t>
            </a:r>
            <a:r>
              <a:rPr lang="fr-FR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fr-FR" sz="6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fr-FR" sz="6600" dirty="0">
                <a:solidFill>
                  <a:schemeClr val="accent4"/>
                </a:solidFill>
              </a:rPr>
              <a:t>3</a:t>
            </a:r>
            <a:endParaRPr lang="fr-FR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10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732952-C591-7E4A-93EC-8A6FAD7A3134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A787414-4A01-7241-A05F-87BD293C89E8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Institutionnalisation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9D018F-0A56-3B48-BFD4-4A2B6745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2ABE05-6594-C141-9116-A6192CB3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33" y="2495362"/>
            <a:ext cx="11214133" cy="2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00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442814"/>
            <a:ext cx="476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85546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Jeux mathématiques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Groupe de remédiation avec l’enseignante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149132" y="1568610"/>
            <a:ext cx="5592808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Groupe de remédiation avec l’enseignante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Jeux mathématiques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03431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114260" y="1528510"/>
            <a:ext cx="5963478" cy="469131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Ateliers de jeux tournants niveau 1 :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domino des fractions (M2)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jeu des cartes à pince (M15)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bataille des grands nombres (M1)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bataille des périmètres (M5)</a:t>
            </a:r>
          </a:p>
          <a:p>
            <a:endParaRPr lang="fr-FR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Un groupe en remédiation avec l’enseignante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3311291" y="190521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Domino des fractions (M2)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84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6784072-3A60-7D41-8A4C-D02459E5C517}"/>
              </a:ext>
            </a:extLst>
          </p:cNvPr>
          <p:cNvGrpSpPr/>
          <p:nvPr/>
        </p:nvGrpSpPr>
        <p:grpSpPr>
          <a:xfrm>
            <a:off x="7762226" y="3736449"/>
            <a:ext cx="3472529" cy="2746096"/>
            <a:chOff x="92257" y="2924513"/>
            <a:chExt cx="3472529" cy="274609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86F6EF3-A7FF-774A-BEE3-74C3FB6F9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96730" y="4497574"/>
              <a:ext cx="867286" cy="147623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67C1CBD-965D-DF46-BB89-E5443EE50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044300" y="2412999"/>
              <a:ext cx="1008971" cy="20320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429FB56-0EFE-0F4C-88A0-1CDE14F99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8226" y="3933486"/>
              <a:ext cx="1020560" cy="1737123"/>
            </a:xfrm>
            <a:prstGeom prst="rect">
              <a:avLst/>
            </a:prstGeom>
          </p:spPr>
        </p:pic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3311291" y="190521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Domino des fractions (M2)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D6EE47-476C-A14D-B4DB-E6012852A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759" y="1647953"/>
            <a:ext cx="2311400" cy="11282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88BCBF-AD0F-0943-AAF1-C7A0E9FCA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362" y="2776171"/>
            <a:ext cx="1114848" cy="19267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E3D7330-ECE8-D342-9DCC-A0BFC0D6E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815" y="4721422"/>
            <a:ext cx="1104506" cy="1926749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2578980" y="2995356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10404731" y="4934483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9DB0FC7-208A-0647-8212-ED26985AD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954" y="1441750"/>
            <a:ext cx="3962260" cy="40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65999" y="674223"/>
            <a:ext cx="69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FRACTIONS SIMPLES : Mission </a:t>
            </a:r>
            <a:r>
              <a:rPr lang="fr-FR" sz="36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AC3296-E088-FB4D-8E18-9CCBE422117A}"/>
              </a:ext>
            </a:extLst>
          </p:cNvPr>
          <p:cNvSpPr/>
          <p:nvPr/>
        </p:nvSpPr>
        <p:spPr>
          <a:xfrm>
            <a:off x="6448690" y="3021413"/>
            <a:ext cx="5599264" cy="2011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4" y="1908916"/>
            <a:ext cx="5877290" cy="42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7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3311291" y="190521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Jeu des cartes à pince (M15)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546895" y="746181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01DD4D-73D6-7944-9774-5A751214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5143">
            <a:off x="358542" y="1807763"/>
            <a:ext cx="1836325" cy="24351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C837FD-41C4-A94B-9FB2-F60D4A60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206">
            <a:off x="1787562" y="3582495"/>
            <a:ext cx="1810157" cy="24647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9872496-B659-FE42-BD7D-8DE65BBB2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1606">
            <a:off x="6243009" y="3990541"/>
            <a:ext cx="1925102" cy="25471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149489B-EDC0-DC49-AD9D-6A915EB4D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5044">
            <a:off x="9835640" y="4290934"/>
            <a:ext cx="1777851" cy="2342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91E4679-BC6C-CB44-A3A7-7F2F698D8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30" y="1447643"/>
            <a:ext cx="6762136" cy="2276362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8256016" y="5264135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</p:spTree>
    <p:extLst>
      <p:ext uri="{BB962C8B-B14F-4D97-AF65-F5344CB8AC3E}">
        <p14:creationId xmlns:p14="http://schemas.microsoft.com/office/powerpoint/2010/main" val="3534719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2622615" y="190521"/>
            <a:ext cx="6637500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Bataille des grands nombres (M1)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579180" y="1587041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9833863" y="5572066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ACCEF5-1824-0E44-8218-6A34C9FA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8786">
            <a:off x="451974" y="2665988"/>
            <a:ext cx="1959731" cy="16459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65D220-A089-E34F-B748-49CF8787F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0" y="3862128"/>
            <a:ext cx="1935942" cy="16175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D249F2-15A8-3243-BB5A-60B1234DE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1668">
            <a:off x="1103387" y="4881492"/>
            <a:ext cx="1948272" cy="16309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58999D-294F-5E41-9134-ED399142C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565" y="3540379"/>
            <a:ext cx="2215071" cy="183266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90BCBD-5D9F-D943-A417-1B5A9F0CD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2889">
            <a:off x="9849842" y="2551630"/>
            <a:ext cx="2004674" cy="16781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63BBB4D-61BA-3348-85EE-4392D72A0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90095">
            <a:off x="7641343" y="4746150"/>
            <a:ext cx="2070459" cy="17186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C5168D9-8D31-1244-8520-4B0522A09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2931" y="1496911"/>
            <a:ext cx="6198777" cy="27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2279807" y="136525"/>
            <a:ext cx="6637500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Bataille des périmètres (M5)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820188" y="1071244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7402138" y="2934809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960369-E56C-9E4D-AB3F-D58856013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580" r="-354"/>
          <a:stretch/>
        </p:blipFill>
        <p:spPr>
          <a:xfrm>
            <a:off x="9024079" y="205492"/>
            <a:ext cx="3023497" cy="3643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D14716-78C3-7D48-92D0-920A2F106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9" y="2141579"/>
            <a:ext cx="3396199" cy="42147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260A7B2-9A1B-1444-B68B-412FEB1EE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2039">
            <a:off x="6941017" y="4171453"/>
            <a:ext cx="1627943" cy="21705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5992FA-6874-9541-BB51-4EBDD0285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4937">
            <a:off x="8604732" y="4299475"/>
            <a:ext cx="1657474" cy="21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6498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10"/>
            <a:ext cx="576044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Soustraire 9, 11…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Va plus loin :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Exercices 9, 10 et 11p.181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Soustraire deux nombres décimaux sans retenue.</a:t>
            </a:r>
          </a:p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: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Exercices 1, 2 et 4 p.190</a:t>
            </a:r>
          </a:p>
        </p:txBody>
      </p:sp>
    </p:spTree>
    <p:extLst>
      <p:ext uri="{BB962C8B-B14F-4D97-AF65-F5344CB8AC3E}">
        <p14:creationId xmlns:p14="http://schemas.microsoft.com/office/powerpoint/2010/main" val="244957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65999" y="674223"/>
            <a:ext cx="69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FRACTIONS SIMPLES : Mission </a:t>
            </a:r>
            <a:r>
              <a:rPr lang="fr-FR" sz="36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4" y="1908916"/>
            <a:ext cx="5877290" cy="4236913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8EEEFF-CA3F-524E-B965-640465439749}"/>
              </a:ext>
            </a:extLst>
          </p:cNvPr>
          <p:cNvSpPr/>
          <p:nvPr/>
        </p:nvSpPr>
        <p:spPr>
          <a:xfrm>
            <a:off x="6448690" y="2252870"/>
            <a:ext cx="5599264" cy="3764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Lors de cette mission, vous allez devoir proposer deux représentations différentes de ce que mange chaque personne lorsqu’on partage les 9 pizzas en 4 portions égales.</a:t>
            </a:r>
          </a:p>
        </p:txBody>
      </p:sp>
    </p:spTree>
    <p:extLst>
      <p:ext uri="{BB962C8B-B14F-4D97-AF65-F5344CB8AC3E}">
        <p14:creationId xmlns:p14="http://schemas.microsoft.com/office/powerpoint/2010/main" val="298563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65999" y="674223"/>
            <a:ext cx="69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FRACTIONS SIMPLES : Mission </a:t>
            </a:r>
            <a:r>
              <a:rPr lang="fr-FR" sz="36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4" y="1908916"/>
            <a:ext cx="5877290" cy="4236913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8EEEFF-CA3F-524E-B965-640465439749}"/>
              </a:ext>
            </a:extLst>
          </p:cNvPr>
          <p:cNvSpPr/>
          <p:nvPr/>
        </p:nvSpPr>
        <p:spPr>
          <a:xfrm>
            <a:off x="6448690" y="3258134"/>
            <a:ext cx="5599264" cy="15384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Travail individuel puis confrontation en binôme</a:t>
            </a:r>
          </a:p>
        </p:txBody>
      </p:sp>
    </p:spTree>
    <p:extLst>
      <p:ext uri="{BB962C8B-B14F-4D97-AF65-F5344CB8AC3E}">
        <p14:creationId xmlns:p14="http://schemas.microsoft.com/office/powerpoint/2010/main" val="208955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633440" y="464561"/>
            <a:ext cx="8377460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359610" y="608220"/>
            <a:ext cx="692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FRACTIONS SIMPLES : Mission </a:t>
            </a:r>
            <a:r>
              <a:rPr lang="fr-FR" sz="36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3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3796" y="2509951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63731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3DDF547-FABD-2149-90B9-F9F8F91E0CDA}"/>
              </a:ext>
            </a:extLst>
          </p:cNvPr>
          <p:cNvGrpSpPr/>
          <p:nvPr/>
        </p:nvGrpSpPr>
        <p:grpSpPr>
          <a:xfrm>
            <a:off x="1907270" y="157313"/>
            <a:ext cx="8377460" cy="921233"/>
            <a:chOff x="3551830" y="123825"/>
            <a:chExt cx="8377460" cy="921233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7451A11-0379-8545-B5D7-1FE3E961ED27}"/>
                </a:ext>
              </a:extLst>
            </p:cNvPr>
            <p:cNvSpPr/>
            <p:nvPr/>
          </p:nvSpPr>
          <p:spPr>
            <a:xfrm>
              <a:off x="3551830" y="123825"/>
              <a:ext cx="8377460" cy="9212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2A0EDD0-9068-1745-BCE0-0155895FED2B}"/>
                </a:ext>
              </a:extLst>
            </p:cNvPr>
            <p:cNvSpPr txBox="1"/>
            <p:nvPr/>
          </p:nvSpPr>
          <p:spPr>
            <a:xfrm>
              <a:off x="3551830" y="294764"/>
              <a:ext cx="8377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SIMPLES : Mission </a:t>
              </a:r>
              <a:r>
                <a:rPr lang="fr-FR" sz="36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3</a:t>
              </a:r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1C031B-4819-0B45-A739-FC611A85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5" y="1471720"/>
            <a:ext cx="10949130" cy="44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29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1253</Words>
  <Application>Microsoft Macintosh PowerPoint</Application>
  <PresentationFormat>Grand écran</PresentationFormat>
  <Paragraphs>292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86</cp:revision>
  <dcterms:created xsi:type="dcterms:W3CDTF">2021-08-14T07:02:46Z</dcterms:created>
  <dcterms:modified xsi:type="dcterms:W3CDTF">2021-09-04T20:30:06Z</dcterms:modified>
</cp:coreProperties>
</file>